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45"/>
  </p:notesMasterIdLst>
  <p:sldIdLst>
    <p:sldId id="377" r:id="rId2"/>
    <p:sldId id="380" r:id="rId3"/>
    <p:sldId id="402" r:id="rId4"/>
    <p:sldId id="403" r:id="rId5"/>
    <p:sldId id="406" r:id="rId6"/>
    <p:sldId id="411" r:id="rId7"/>
    <p:sldId id="412" r:id="rId8"/>
    <p:sldId id="407" r:id="rId9"/>
    <p:sldId id="408" r:id="rId10"/>
    <p:sldId id="410" r:id="rId11"/>
    <p:sldId id="409" r:id="rId12"/>
    <p:sldId id="438" r:id="rId13"/>
    <p:sldId id="439" r:id="rId14"/>
    <p:sldId id="440" r:id="rId15"/>
    <p:sldId id="441" r:id="rId16"/>
    <p:sldId id="442" r:id="rId17"/>
    <p:sldId id="413" r:id="rId18"/>
    <p:sldId id="431" r:id="rId19"/>
    <p:sldId id="414" r:id="rId20"/>
    <p:sldId id="415" r:id="rId21"/>
    <p:sldId id="405" r:id="rId22"/>
    <p:sldId id="416" r:id="rId23"/>
    <p:sldId id="417" r:id="rId24"/>
    <p:sldId id="418" r:id="rId25"/>
    <p:sldId id="433" r:id="rId26"/>
    <p:sldId id="420" r:id="rId27"/>
    <p:sldId id="421" r:id="rId28"/>
    <p:sldId id="432" r:id="rId29"/>
    <p:sldId id="422" r:id="rId30"/>
    <p:sldId id="423" r:id="rId31"/>
    <p:sldId id="426" r:id="rId32"/>
    <p:sldId id="384" r:id="rId33"/>
    <p:sldId id="425" r:id="rId34"/>
    <p:sldId id="434" r:id="rId35"/>
    <p:sldId id="435" r:id="rId36"/>
    <p:sldId id="428" r:id="rId37"/>
    <p:sldId id="436" r:id="rId38"/>
    <p:sldId id="437" r:id="rId39"/>
    <p:sldId id="427" r:id="rId40"/>
    <p:sldId id="429" r:id="rId41"/>
    <p:sldId id="393" r:id="rId42"/>
    <p:sldId id="430" r:id="rId43"/>
    <p:sldId id="443" r:id="rId44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15CD1A2D-B373-429C-85C1-07B75BDBBCED}">
          <p14:sldIdLst>
            <p14:sldId id="377"/>
          </p14:sldIdLst>
        </p14:section>
        <p14:section name="제목 없는 구역" id="{9E2798EF-BFE1-4677-A54B-ED7BF3525CA4}">
          <p14:sldIdLst>
            <p14:sldId id="380"/>
            <p14:sldId id="402"/>
            <p14:sldId id="403"/>
            <p14:sldId id="406"/>
            <p14:sldId id="411"/>
            <p14:sldId id="412"/>
            <p14:sldId id="407"/>
            <p14:sldId id="408"/>
            <p14:sldId id="410"/>
            <p14:sldId id="409"/>
            <p14:sldId id="438"/>
            <p14:sldId id="439"/>
            <p14:sldId id="440"/>
            <p14:sldId id="441"/>
            <p14:sldId id="442"/>
            <p14:sldId id="413"/>
            <p14:sldId id="431"/>
            <p14:sldId id="414"/>
            <p14:sldId id="415"/>
            <p14:sldId id="405"/>
            <p14:sldId id="416"/>
            <p14:sldId id="417"/>
            <p14:sldId id="418"/>
            <p14:sldId id="433"/>
            <p14:sldId id="420"/>
            <p14:sldId id="421"/>
            <p14:sldId id="432"/>
            <p14:sldId id="422"/>
            <p14:sldId id="423"/>
            <p14:sldId id="426"/>
            <p14:sldId id="384"/>
            <p14:sldId id="425"/>
            <p14:sldId id="434"/>
            <p14:sldId id="435"/>
            <p14:sldId id="428"/>
            <p14:sldId id="436"/>
            <p14:sldId id="437"/>
            <p14:sldId id="427"/>
            <p14:sldId id="429"/>
            <p14:sldId id="393"/>
            <p14:sldId id="430"/>
            <p14:sldId id="443"/>
          </p14:sldIdLst>
        </p14:section>
      </p14:sectionLst>
    </p:ext>
    <p:ext uri="{EFAFB233-063F-42B5-8137-9DF3F51BA10A}">
      <p15:sldGuideLst xmlns:p15="http://schemas.microsoft.com/office/powerpoint/2012/main">
        <p15:guide id="2" pos="3832">
          <p15:clr>
            <a:srgbClr val="A4A3A4"/>
          </p15:clr>
        </p15:guide>
        <p15:guide id="3" orient="horz" pos="215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777777"/>
    <a:srgbClr val="0000FF"/>
    <a:srgbClr val="00FFCC"/>
    <a:srgbClr val="3804CC"/>
    <a:srgbClr val="0B0759"/>
    <a:srgbClr val="A6FD33"/>
    <a:srgbClr val="4D66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41" autoAdjust="0"/>
    <p:restoredTop sz="94608" autoAdjust="0"/>
  </p:normalViewPr>
  <p:slideViewPr>
    <p:cSldViewPr snapToGrid="0" snapToObjects="1">
      <p:cViewPr varScale="1">
        <p:scale>
          <a:sx n="108" d="100"/>
          <a:sy n="108" d="100"/>
        </p:scale>
        <p:origin x="1116" y="108"/>
      </p:cViewPr>
      <p:guideLst>
        <p:guide pos="3832"/>
        <p:guide orient="horz" pos="215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 lang="ko-KR" altLang="en-US"/>
            </a:pPr>
            <a:fld id="{EF03B752-CED2-49E4-A116-7FCE755361FD}" type="datetime1">
              <a:rPr lang="ko-KR" altLang="en-US"/>
              <a:pPr lvl="0">
                <a:defRPr lang="ko-KR" altLang="en-US"/>
              </a:pPr>
              <a:t>2023-02-08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 lang="ko-KR" altLang="en-US"/>
            </a:pPr>
            <a:r>
              <a:rPr lang="ko-KR" altLang="en-US"/>
              <a:t>마스터 텍스트 스타일 편집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 lang="ko-KR" altLang="en-US"/>
            </a:pPr>
            <a:fld id="{BE9D7B78-1B26-4828-B8EA-AE34D6BB92EF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340515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 lang="ko-KR" altLang="en-US"/>
            </a:pPr>
            <a:fld id="{BE9D7B78-1B26-4828-B8EA-AE34D6BB92EF}" type="slidenum">
              <a:rPr lang="ko-KR" altLang="en-US" smtClean="0"/>
              <a:pPr lvl="0">
                <a:defRPr lang="ko-KR" altLang="en-US"/>
              </a:pPr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8945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 lang="ko-KR" altLang="en-US"/>
            </a:pPr>
            <a:fld id="{BE9D7B78-1B26-4828-B8EA-AE34D6BB92EF}" type="slidenum">
              <a:rPr lang="ko-KR" altLang="en-US" smtClean="0"/>
              <a:pPr lvl="0">
                <a:defRPr lang="ko-KR" altLang="en-US"/>
              </a:pPr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98881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 lang="ko-KR" altLang="en-US"/>
            </a:pPr>
            <a:fld id="{BE9D7B78-1B26-4828-B8EA-AE34D6BB92EF}" type="slidenum">
              <a:rPr lang="ko-KR" altLang="en-US" smtClean="0"/>
              <a:pPr lvl="0">
                <a:defRPr lang="ko-KR" altLang="en-US"/>
              </a:pPr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79663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 lang="ko-KR" altLang="en-US"/>
            </a:pPr>
            <a:fld id="{BE9D7B78-1B26-4828-B8EA-AE34D6BB92EF}" type="slidenum">
              <a:rPr lang="ko-KR" altLang="en-US" smtClean="0"/>
              <a:pPr lvl="0">
                <a:defRPr lang="ko-KR" altLang="en-US"/>
              </a:pPr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024938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 lang="ko-KR" altLang="en-US"/>
            </a:pPr>
            <a:fld id="{BE9D7B78-1B26-4828-B8EA-AE34D6BB92EF}" type="slidenum">
              <a:rPr lang="ko-KR" altLang="en-US" smtClean="0"/>
              <a:pPr lvl="0">
                <a:defRPr lang="ko-KR" altLang="en-US"/>
              </a:pPr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72142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 lang="ko-KR" altLang="en-US"/>
            </a:pPr>
            <a:fld id="{BE9D7B78-1B26-4828-B8EA-AE34D6BB92EF}" type="slidenum">
              <a:rPr lang="ko-KR" altLang="en-US" smtClean="0"/>
              <a:pPr lvl="0">
                <a:defRPr lang="ko-KR" altLang="en-US"/>
              </a:pPr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399374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 lang="ko-KR" altLang="en-US"/>
            </a:pPr>
            <a:fld id="{BE9D7B78-1B26-4828-B8EA-AE34D6BB92EF}" type="slidenum">
              <a:rPr lang="ko-KR" altLang="en-US" smtClean="0"/>
              <a:pPr lvl="0">
                <a:defRPr lang="ko-KR" altLang="en-US"/>
              </a:pPr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974636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 lang="ko-KR" altLang="en-US"/>
            </a:pPr>
            <a:fld id="{BE9D7B78-1B26-4828-B8EA-AE34D6BB92EF}" type="slidenum">
              <a:rPr lang="ko-KR" altLang="en-US" smtClean="0"/>
              <a:pPr lvl="0">
                <a:defRPr lang="ko-KR" altLang="en-US"/>
              </a:pPr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94418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 lang="ko-KR" altLang="en-US"/>
            </a:pPr>
            <a:fld id="{BE9D7B78-1B26-4828-B8EA-AE34D6BB92EF}" type="slidenum">
              <a:rPr lang="ko-KR" altLang="en-US" smtClean="0"/>
              <a:pPr lvl="0">
                <a:defRPr lang="ko-KR" altLang="en-US"/>
              </a:pPr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169798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 lang="ko-KR" altLang="en-US"/>
            </a:pPr>
            <a:fld id="{BE9D7B78-1B26-4828-B8EA-AE34D6BB92EF}" type="slidenum">
              <a:rPr lang="ko-KR" altLang="en-US" smtClean="0"/>
              <a:pPr lvl="0">
                <a:defRPr lang="ko-KR" altLang="en-US"/>
              </a:pPr>
              <a:t>43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6037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 lang="ko-KR" altLang="en-US"/>
            </a:pPr>
            <a:fld id="{BE9D7B78-1B26-4828-B8EA-AE34D6BB92EF}" type="slidenum">
              <a:rPr lang="ko-KR" altLang="en-US" smtClean="0"/>
              <a:pPr lvl="0">
                <a:defRPr lang="ko-KR" altLang="en-US"/>
              </a:pPr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50758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 lang="ko-KR" altLang="en-US"/>
            </a:pPr>
            <a:fld id="{BE9D7B78-1B26-4828-B8EA-AE34D6BB92EF}" type="slidenum">
              <a:rPr lang="ko-KR" altLang="en-US" smtClean="0"/>
              <a:pPr lvl="0">
                <a:defRPr lang="ko-KR" altLang="en-US"/>
              </a:pPr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0507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 lang="ko-KR" altLang="en-US"/>
            </a:pPr>
            <a:fld id="{BE9D7B78-1B26-4828-B8EA-AE34D6BB92EF}" type="slidenum">
              <a:rPr lang="ko-KR" altLang="en-US" smtClean="0"/>
              <a:pPr lvl="0">
                <a:defRPr lang="ko-KR" altLang="en-US"/>
              </a:pPr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2569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 lang="ko-KR" altLang="en-US"/>
            </a:pPr>
            <a:fld id="{BE9D7B78-1B26-4828-B8EA-AE34D6BB92EF}" type="slidenum">
              <a:rPr lang="ko-KR" altLang="en-US" smtClean="0"/>
              <a:pPr lvl="0">
                <a:defRPr lang="ko-KR" altLang="en-US"/>
              </a:pPr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1034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 lang="ko-KR" altLang="en-US"/>
            </a:pPr>
            <a:fld id="{BE9D7B78-1B26-4828-B8EA-AE34D6BB92EF}" type="slidenum">
              <a:rPr lang="ko-KR" altLang="en-US" smtClean="0"/>
              <a:pPr lvl="0">
                <a:defRPr lang="ko-KR" altLang="en-US"/>
              </a:pPr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462205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 lang="ko-KR" altLang="en-US"/>
            </a:pPr>
            <a:fld id="{BE9D7B78-1B26-4828-B8EA-AE34D6BB92EF}" type="slidenum">
              <a:rPr lang="ko-KR" altLang="en-US" smtClean="0"/>
              <a:pPr lvl="0">
                <a:defRPr lang="ko-KR" altLang="en-US"/>
              </a:pPr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93137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 lang="ko-KR" altLang="en-US"/>
            </a:pPr>
            <a:fld id="{BE9D7B78-1B26-4828-B8EA-AE34D6BB92EF}" type="slidenum">
              <a:rPr lang="ko-KR" altLang="en-US" smtClean="0"/>
              <a:pPr lvl="0">
                <a:defRPr lang="ko-KR" altLang="en-US"/>
              </a:pPr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065613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 lang="ko-KR" altLang="en-US"/>
            </a:pPr>
            <a:fld id="{BE9D7B78-1B26-4828-B8EA-AE34D6BB92EF}" type="slidenum">
              <a:rPr lang="ko-KR" altLang="en-US" smtClean="0"/>
              <a:pPr lvl="0">
                <a:defRPr lang="ko-KR" altLang="en-US"/>
              </a:pPr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76106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F530-221A-4274-856C-39A84940160F}" type="datetime1">
              <a:rPr lang="ko-KR" altLang="en-US" smtClean="0"/>
              <a:pPr/>
              <a:t>2023-02-08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0334F-5B98-4D74-8A56-C6238D7355A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8569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366FB-2512-4BAC-BD8B-D9C0DC545BF3}" type="datetime1">
              <a:rPr lang="ko-KR" altLang="en-US" smtClean="0"/>
              <a:pPr/>
              <a:t>2023-02-08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0334F-5B98-4D74-8A56-C6238D7355A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32567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D9AF3-D374-4DDE-AC37-1358EF223495}" type="datetime1">
              <a:rPr lang="ko-KR" altLang="en-US" smtClean="0"/>
              <a:pPr/>
              <a:t>2023-02-08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0334F-5B98-4D74-8A56-C6238D7355A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37806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5543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10FCD-1A1E-4480-A742-670D7FA6AD03}" type="datetime1">
              <a:rPr lang="ko-KR" altLang="en-US" smtClean="0"/>
              <a:pPr/>
              <a:t>2023-02-08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0334F-5B98-4D74-8A56-C6238D7355A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06635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3F609-F151-4AA8-91E0-DB96D4C5ED17}" type="datetime1">
              <a:rPr lang="ko-KR" altLang="en-US" smtClean="0"/>
              <a:pPr/>
              <a:t>2023-02-08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0334F-5B98-4D74-8A56-C6238D7355A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4318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FB96A-BFCF-4021-B617-6E867BBFE4F7}" type="datetime1">
              <a:rPr lang="ko-KR" altLang="en-US" smtClean="0"/>
              <a:pPr/>
              <a:t>2023-02-08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0334F-5B98-4D74-8A56-C6238D7355A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9641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F01C4-3E0F-455D-AB80-03518AA405BE}" type="datetime1">
              <a:rPr lang="ko-KR" altLang="en-US" smtClean="0"/>
              <a:pPr/>
              <a:t>2023-02-08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0334F-5B98-4D74-8A56-C6238D7355A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82012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26109-5945-434D-8586-9FCFC7F37928}" type="datetime1">
              <a:rPr lang="ko-KR" altLang="en-US" smtClean="0"/>
              <a:pPr/>
              <a:t>2023-02-08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0334F-5B98-4D74-8A56-C6238D7355A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81539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DA99C-159F-4D29-A3DD-52E5301505C6}" type="datetime1">
              <a:rPr lang="ko-KR" altLang="en-US" smtClean="0"/>
              <a:pPr/>
              <a:t>2023-02-08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0334F-5B98-4D74-8A56-C6238D7355A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27573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E4467-6912-410A-A7C0-DFBF3025D3F4}" type="datetime1">
              <a:rPr lang="ko-KR" altLang="en-US" smtClean="0"/>
              <a:pPr/>
              <a:t>2023-02-08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0334F-5B98-4D74-8A56-C6238D7355A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77302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DD556-A98B-46A0-99A1-CCA17EA727AF}" type="datetime1">
              <a:rPr lang="ko-KR" altLang="en-US" smtClean="0"/>
              <a:pPr/>
              <a:t>2023-02-08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0334F-5B98-4D74-8A56-C6238D7355A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614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FF24C-6ED7-4E37-91A3-F47E43C30BC4}" type="datetime1">
              <a:rPr lang="ko-KR" altLang="en-US" smtClean="0"/>
              <a:pPr/>
              <a:t>2023-02-08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0334F-5B98-4D74-8A56-C6238D7355A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7" name="슬라이드 번호 개체 틀 5">
            <a:extLst>
              <a:ext uri="{FF2B5EF4-FFF2-40B4-BE49-F238E27FC236}">
                <a16:creationId xmlns:a16="http://schemas.microsoft.com/office/drawing/2014/main" id="{C79DAE89-A7B0-467C-8013-947DCE1DAE94}"/>
              </a:ext>
            </a:extLst>
          </p:cNvPr>
          <p:cNvSpPr txBox="1">
            <a:spLocks/>
          </p:cNvSpPr>
          <p:nvPr userDrawn="1"/>
        </p:nvSpPr>
        <p:spPr>
          <a:xfrm>
            <a:off x="10998678" y="15762"/>
            <a:ext cx="1171741" cy="2516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400" dirty="0">
                <a:solidFill>
                  <a:srgbClr val="00B050"/>
                </a:solidFill>
                <a:latin typeface="HY수평선M" pitchFamily="18" charset="-127"/>
                <a:ea typeface="HY수평선M" pitchFamily="18" charset="-127"/>
              </a:rPr>
              <a:t>㈜</a:t>
            </a:r>
            <a:r>
              <a:rPr lang="ko-KR" altLang="en-US" sz="1400" dirty="0" err="1">
                <a:solidFill>
                  <a:srgbClr val="00B050"/>
                </a:solidFill>
                <a:latin typeface="HY수평선M" pitchFamily="18" charset="-127"/>
                <a:ea typeface="HY수평선M" pitchFamily="18" charset="-127"/>
              </a:rPr>
              <a:t>마이즈텍</a:t>
            </a:r>
            <a:endParaRPr lang="ko-KR" altLang="en-US" sz="1400" dirty="0">
              <a:solidFill>
                <a:srgbClr val="00B050"/>
              </a:solidFill>
              <a:latin typeface="HY수평선M" pitchFamily="18" charset="-127"/>
              <a:ea typeface="HY수평선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99945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archaeology.la.asu.edu/teo/" TargetMode="External"/><Relationship Id="rId2" Type="http://schemas.openxmlformats.org/officeDocument/2006/relationships/hyperlink" Target="https://www.historymuseum.ca/cmc/exhibitions/civil/maya/mmc10eng.html#olmec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www.historymuseum.ca/cmc/exhibitions/civil/maya/mmc10eng.html#mesoamerica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gif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7.jpe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rontiersin.org/people/u/542508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hyperlink" Target="https://en.wikipedia.org/wiki/Eaton_under_Heywood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>
            <a:spLocks/>
          </p:cNvSpPr>
          <p:nvPr/>
        </p:nvSpPr>
        <p:spPr>
          <a:xfrm>
            <a:off x="1270" y="278130"/>
            <a:ext cx="12193905" cy="803275"/>
          </a:xfrm>
          <a:prstGeom prst="rect">
            <a:avLst/>
          </a:prstGeom>
          <a:solidFill>
            <a:srgbClr val="00B0F0"/>
          </a:solidFill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defTabSz="508000">
              <a:buFontTx/>
              <a:buNone/>
              <a:defRPr lang="ko-KR" altLang="en-US"/>
            </a:pPr>
            <a:r>
              <a:rPr lang="ko-KR" altLang="en-US" sz="2400">
                <a:latin typeface="+mn-ea"/>
                <a:ea typeface="맑은 고딕" charset="0"/>
              </a:rPr>
              <a:t>      </a:t>
            </a:r>
          </a:p>
        </p:txBody>
      </p:sp>
      <p:sp>
        <p:nvSpPr>
          <p:cNvPr id="2" name="TextBox 1"/>
          <p:cNvSpPr txBox="1">
            <a:spLocks/>
          </p:cNvSpPr>
          <p:nvPr/>
        </p:nvSpPr>
        <p:spPr>
          <a:xfrm>
            <a:off x="2161640" y="452867"/>
            <a:ext cx="8269621" cy="5847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algn="ctr" defTabSz="508000">
              <a:buFontTx/>
              <a:buNone/>
            </a:pPr>
            <a:r>
              <a:rPr lang="ko-KR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마야를 버린 사람들의 사연</a:t>
            </a:r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0AF96950-BAAD-4042-BC0D-3ABEF1A15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238" y="1578654"/>
            <a:ext cx="3284895" cy="4722036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BE50C03C-691C-444B-9F36-E33CEAEC9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133" y="1578654"/>
            <a:ext cx="3284895" cy="47220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2448C1-E378-4D2E-BB08-84BBD1081358}"/>
              </a:ext>
            </a:extLst>
          </p:cNvPr>
          <p:cNvSpPr txBox="1"/>
          <p:nvPr/>
        </p:nvSpPr>
        <p:spPr>
          <a:xfrm>
            <a:off x="4486563" y="6456759"/>
            <a:ext cx="43822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7813" indent="-277813" latinLnBrk="1"/>
            <a:r>
              <a:rPr lang="ko-KR" altLang="en-US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출처</a:t>
            </a:r>
            <a:r>
              <a:rPr lang="en-US" altLang="ko-KR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:   https://maya.nmai.si.edu/the-maya/maya-world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EE86BC-43B6-4AD4-A335-12ECE49B362F}"/>
              </a:ext>
            </a:extLst>
          </p:cNvPr>
          <p:cNvSpPr txBox="1"/>
          <p:nvPr/>
        </p:nvSpPr>
        <p:spPr>
          <a:xfrm>
            <a:off x="11368237" y="6579869"/>
            <a:ext cx="6166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7813" indent="-277813" latinLnBrk="1"/>
            <a:r>
              <a:rPr lang="en-US" altLang="ko-KR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1/42</a:t>
            </a:r>
          </a:p>
        </p:txBody>
      </p:sp>
    </p:spTree>
    <p:extLst>
      <p:ext uri="{BB962C8B-B14F-4D97-AF65-F5344CB8AC3E}">
        <p14:creationId xmlns:p14="http://schemas.microsoft.com/office/powerpoint/2010/main" val="870836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B7D42B-210B-42CA-8EBA-499C4D7F785F}"/>
              </a:ext>
            </a:extLst>
          </p:cNvPr>
          <p:cNvSpPr txBox="1"/>
          <p:nvPr/>
        </p:nvSpPr>
        <p:spPr>
          <a:xfrm>
            <a:off x="574089" y="882767"/>
            <a:ext cx="110438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ko-KR" altLang="en-US" sz="1200" b="1" i="0" dirty="0" err="1">
                <a:effectLst/>
                <a:latin typeface="Arial" panose="020B0604020202020204" pitchFamily="34" charset="0"/>
              </a:rPr>
              <a:t>유카탄의</a:t>
            </a:r>
            <a:r>
              <a:rPr lang="ko-KR" altLang="en-US" sz="1200" b="1" i="0" dirty="0">
                <a:effectLst/>
                <a:latin typeface="Arial" panose="020B0604020202020204" pitchFamily="34" charset="0"/>
              </a:rPr>
              <a:t> </a:t>
            </a:r>
            <a:r>
              <a:rPr lang="ko-KR" altLang="en-US" sz="1200" b="1" i="0" dirty="0" err="1">
                <a:effectLst/>
                <a:latin typeface="Arial" panose="020B0604020202020204" pitchFamily="34" charset="0"/>
              </a:rPr>
              <a:t>싱크홀은</a:t>
            </a:r>
            <a:r>
              <a:rPr lang="ko-KR" altLang="en-US" sz="1200" b="1" i="0" dirty="0">
                <a:effectLst/>
                <a:latin typeface="Arial" panose="020B0604020202020204" pitchFamily="34" charset="0"/>
              </a:rPr>
              <a:t> </a:t>
            </a:r>
            <a:r>
              <a:rPr lang="ko-KR" altLang="en-US" sz="1200" b="1" i="0" dirty="0" err="1">
                <a:effectLst/>
                <a:latin typeface="Arial" panose="020B0604020202020204" pitchFamily="34" charset="0"/>
              </a:rPr>
              <a:t>세노테</a:t>
            </a:r>
            <a:r>
              <a:rPr lang="ko-KR" altLang="en-US" sz="1200" b="0" i="0" dirty="0">
                <a:effectLst/>
                <a:latin typeface="Arial" panose="020B0604020202020204" pitchFamily="34" charset="0"/>
              </a:rPr>
              <a:t> </a:t>
            </a:r>
            <a:r>
              <a:rPr lang="en-US" altLang="ko-KR" sz="1200" b="0" i="0" dirty="0">
                <a:effectLst/>
                <a:latin typeface="Arial" panose="020B0604020202020204" pitchFamily="34" charset="0"/>
              </a:rPr>
              <a:t>(</a:t>
            </a:r>
            <a:r>
              <a:rPr lang="en-US" altLang="ko-KR" sz="1200" b="0" i="0" dirty="0" err="1">
                <a:effectLst/>
                <a:latin typeface="Arial" panose="020B0604020202020204" pitchFamily="34" charset="0"/>
              </a:rPr>
              <a:t>seh</a:t>
            </a:r>
            <a:r>
              <a:rPr lang="en-US" altLang="ko-KR" sz="1200" b="0" i="0" dirty="0">
                <a:effectLst/>
                <a:latin typeface="Arial" panose="020B0604020202020204" pitchFamily="34" charset="0"/>
              </a:rPr>
              <a:t>-NO-</a:t>
            </a:r>
            <a:r>
              <a:rPr lang="en-US" altLang="ko-KR" sz="1200" b="0" i="0" dirty="0" err="1">
                <a:effectLst/>
                <a:latin typeface="Arial" panose="020B0604020202020204" pitchFamily="34" charset="0"/>
              </a:rPr>
              <a:t>tehs</a:t>
            </a:r>
            <a:r>
              <a:rPr lang="en-US" altLang="ko-KR" sz="1200" b="0" i="0" dirty="0">
                <a:effectLst/>
                <a:latin typeface="Arial" panose="020B0604020202020204" pitchFamily="34" charset="0"/>
              </a:rPr>
              <a:t>) </a:t>
            </a:r>
            <a:r>
              <a:rPr lang="ko-KR" altLang="en-US" sz="1200" b="0" i="0" dirty="0">
                <a:effectLst/>
                <a:latin typeface="Arial" panose="020B0604020202020204" pitchFamily="34" charset="0"/>
              </a:rPr>
              <a:t>라는 특별한 이름을 가지고 있습니다 </a:t>
            </a:r>
            <a:r>
              <a:rPr lang="en-US" altLang="ko-KR" sz="1200" b="0" i="0" dirty="0">
                <a:effectLst/>
                <a:latin typeface="Arial" panose="020B0604020202020204" pitchFamily="34" charset="0"/>
              </a:rPr>
              <a:t>. </a:t>
            </a:r>
            <a:r>
              <a:rPr lang="ko-KR" altLang="en-US" sz="1200" b="0" i="0" dirty="0" err="1">
                <a:effectLst/>
                <a:latin typeface="Arial" panose="020B0604020202020204" pitchFamily="34" charset="0"/>
              </a:rPr>
              <a:t>세노테는</a:t>
            </a:r>
            <a:r>
              <a:rPr lang="ko-KR" altLang="en-US" sz="1200" b="0" i="0" dirty="0">
                <a:effectLst/>
                <a:latin typeface="Arial" panose="020B0604020202020204" pitchFamily="34" charset="0"/>
              </a:rPr>
              <a:t> 동굴이 무너진 결과로 구멍</a:t>
            </a:r>
            <a:r>
              <a:rPr lang="en-US" altLang="ko-KR" sz="1200" b="0" i="0" dirty="0">
                <a:effectLst/>
                <a:latin typeface="Arial" panose="020B0604020202020204" pitchFamily="34" charset="0"/>
              </a:rPr>
              <a:t>(</a:t>
            </a:r>
            <a:r>
              <a:rPr lang="ko-KR" altLang="en-US" sz="1200" b="0" i="0" dirty="0" err="1">
                <a:effectLst/>
                <a:latin typeface="Arial" panose="020B0604020202020204" pitchFamily="34" charset="0"/>
              </a:rPr>
              <a:t>싱크홀</a:t>
            </a:r>
            <a:r>
              <a:rPr lang="en-US" altLang="ko-KR" sz="1200" b="0" i="0" dirty="0">
                <a:effectLst/>
                <a:latin typeface="Arial" panose="020B0604020202020204" pitchFamily="34" charset="0"/>
              </a:rPr>
              <a:t>)</a:t>
            </a:r>
            <a:r>
              <a:rPr lang="ko-KR" altLang="en-US" sz="1200" dirty="0">
                <a:latin typeface="Arial" panose="020B0604020202020204" pitchFamily="34" charset="0"/>
              </a:rPr>
              <a:t>에 물이 고인 형태를 나타낸</a:t>
            </a:r>
            <a:r>
              <a:rPr lang="ko-KR" altLang="en-US" sz="1200" b="0" i="0" dirty="0">
                <a:effectLst/>
                <a:latin typeface="Arial" panose="020B0604020202020204" pitchFamily="34" charset="0"/>
              </a:rPr>
              <a:t>다</a:t>
            </a:r>
            <a:r>
              <a:rPr lang="en-US" altLang="ko-KR" sz="1200" b="0" i="0" dirty="0">
                <a:effectLst/>
                <a:latin typeface="Arial" panose="020B0604020202020204" pitchFamily="34" charset="0"/>
              </a:rPr>
              <a:t>. </a:t>
            </a:r>
          </a:p>
          <a:p>
            <a:pPr algn="l"/>
            <a:r>
              <a:rPr lang="ko-KR" altLang="en-US" sz="12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석회암에는 구멍이 너무 많기 때문에 </a:t>
            </a:r>
            <a:r>
              <a:rPr lang="ko-KR" altLang="en-US" sz="12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유카탄</a:t>
            </a:r>
            <a:r>
              <a:rPr lang="ko-KR" altLang="en-US" sz="12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반도 전체에 큰 강이 없고</a:t>
            </a:r>
            <a:r>
              <a:rPr lang="en-US" altLang="ko-KR" sz="12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ko-KR" altLang="en-US" sz="12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물은 지하로만 흐릅니다</a:t>
            </a:r>
            <a:r>
              <a:rPr lang="en-US" altLang="ko-KR" sz="12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.</a:t>
            </a:r>
            <a:br>
              <a:rPr lang="ko-KR" altLang="en-US" sz="1200" b="0" i="0" dirty="0">
                <a:effectLst/>
                <a:latin typeface="Arial" panose="020B0604020202020204" pitchFamily="34" charset="0"/>
              </a:rPr>
            </a:br>
            <a:r>
              <a:rPr lang="ko-KR" altLang="en-US" sz="1200" b="0" i="0" dirty="0">
                <a:effectLst/>
                <a:latin typeface="Arial" panose="020B0604020202020204" pitchFamily="34" charset="0"/>
              </a:rPr>
              <a:t>강이 부족했기 때문에 고대 마야인들은 </a:t>
            </a:r>
            <a:r>
              <a:rPr lang="ko-KR" altLang="en-US" sz="1200" b="0" i="0" dirty="0" err="1">
                <a:effectLst/>
                <a:latin typeface="Arial" panose="020B0604020202020204" pitchFamily="34" charset="0"/>
              </a:rPr>
              <a:t>세노테에서</a:t>
            </a:r>
            <a:r>
              <a:rPr lang="ko-KR" altLang="en-US" sz="1200" b="0" i="0" dirty="0">
                <a:effectLst/>
                <a:latin typeface="Arial" panose="020B0604020202020204" pitchFamily="34" charset="0"/>
              </a:rPr>
              <a:t> 물을 가져왔습니다</a:t>
            </a:r>
            <a:r>
              <a:rPr lang="en-US" altLang="ko-KR" sz="1200" b="0" i="0" dirty="0">
                <a:effectLst/>
                <a:latin typeface="Arial" panose="020B0604020202020204" pitchFamily="34" charset="0"/>
              </a:rPr>
              <a:t>. </a:t>
            </a:r>
            <a:r>
              <a:rPr lang="en-US" altLang="ko-KR" sz="1200" dirty="0">
                <a:latin typeface="Arial" panose="020B0604020202020204" pitchFamily="34" charset="0"/>
              </a:rPr>
              <a:t> </a:t>
            </a:r>
            <a:r>
              <a:rPr lang="en-US" altLang="ko-KR" sz="1200" b="0" i="0" dirty="0">
                <a:effectLst/>
                <a:latin typeface="Arial" panose="020B0604020202020204" pitchFamily="34" charset="0"/>
              </a:rPr>
              <a:t>Cenotes</a:t>
            </a:r>
            <a:r>
              <a:rPr lang="ko-KR" altLang="en-US" sz="1200" b="0" i="0" dirty="0">
                <a:effectLst/>
                <a:latin typeface="Arial" panose="020B0604020202020204" pitchFamily="34" charset="0"/>
              </a:rPr>
              <a:t>는 마야 종교에서 중요했으며 신들의 집이었습니다</a:t>
            </a:r>
            <a:r>
              <a:rPr lang="en-US" altLang="ko-KR" sz="1200" b="0" i="0" dirty="0">
                <a:effectLst/>
                <a:latin typeface="Arial" panose="020B0604020202020204" pitchFamily="34" charset="0"/>
              </a:rPr>
              <a:t>. </a:t>
            </a:r>
          </a:p>
          <a:p>
            <a:pPr algn="l"/>
            <a:r>
              <a:rPr lang="ko-KR" altLang="en-US" sz="1200" b="0" i="0" dirty="0">
                <a:effectLst/>
                <a:latin typeface="Arial" panose="020B0604020202020204" pitchFamily="34" charset="0"/>
              </a:rPr>
              <a:t>때때로 인간이 희생제물로 </a:t>
            </a:r>
            <a:r>
              <a:rPr lang="en-US" altLang="ko-KR" sz="1200" b="0" i="0" dirty="0">
                <a:effectLst/>
                <a:latin typeface="Arial" panose="020B0604020202020204" pitchFamily="34" charset="0"/>
              </a:rPr>
              <a:t>cenotes</a:t>
            </a:r>
            <a:r>
              <a:rPr lang="ko-KR" altLang="en-US" sz="1200" b="0" i="0" dirty="0">
                <a:effectLst/>
                <a:latin typeface="Arial" panose="020B0604020202020204" pitchFamily="34" charset="0"/>
              </a:rPr>
              <a:t>에 던져졌습니다</a:t>
            </a:r>
            <a:r>
              <a:rPr lang="en-US" altLang="ko-KR" sz="1200" b="0" i="0" dirty="0">
                <a:effectLst/>
                <a:latin typeface="Arial" panose="020B0604020202020204" pitchFamily="34" charset="0"/>
              </a:rPr>
              <a:t>. </a:t>
            </a:r>
            <a:r>
              <a:rPr lang="ko-KR" altLang="en-US" sz="1200" b="0" i="0" dirty="0">
                <a:effectLst/>
                <a:latin typeface="Arial" panose="020B0604020202020204" pitchFamily="34" charset="0"/>
              </a:rPr>
              <a:t>오늘날 수중 고고학 팀은 </a:t>
            </a:r>
            <a:r>
              <a:rPr lang="ko-KR" altLang="en-US" sz="1200" b="0" i="0" dirty="0" err="1">
                <a:effectLst/>
                <a:latin typeface="Arial" panose="020B0604020202020204" pitchFamily="34" charset="0"/>
              </a:rPr>
              <a:t>세노테에서</a:t>
            </a:r>
            <a:r>
              <a:rPr lang="ko-KR" altLang="en-US" sz="1200" b="0" i="0" dirty="0">
                <a:effectLst/>
                <a:latin typeface="Arial" panose="020B0604020202020204" pitchFamily="34" charset="0"/>
              </a:rPr>
              <a:t> 많은 마야 유물을 발견하고 있습니다</a:t>
            </a:r>
            <a:r>
              <a:rPr lang="en-US" altLang="ko-KR" sz="1200" b="0" i="0" dirty="0">
                <a:effectLst/>
                <a:latin typeface="Arial" panose="020B0604020202020204" pitchFamily="34" charset="0"/>
              </a:rPr>
              <a:t>.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E95CA0A7-EB02-4903-A9E2-D22DF1951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099" y="1713764"/>
            <a:ext cx="9753600" cy="46577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A4F808-096C-40C6-BCFF-B8E277262754}"/>
              </a:ext>
            </a:extLst>
          </p:cNvPr>
          <p:cNvSpPr txBox="1"/>
          <p:nvPr/>
        </p:nvSpPr>
        <p:spPr>
          <a:xfrm>
            <a:off x="2825317" y="6562170"/>
            <a:ext cx="758818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000" dirty="0"/>
              <a:t>https://www.goodnewsnetwork.org/support-mayan-history-and-culture-on-mexicos-first-long-distance-hiking-cycling-trail/</a:t>
            </a:r>
            <a:endParaRPr lang="ko-KR" altLang="en-US" sz="1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91DEC1-957D-4F39-87EF-8AC110B06874}"/>
              </a:ext>
            </a:extLst>
          </p:cNvPr>
          <p:cNvSpPr txBox="1">
            <a:spLocks/>
          </p:cNvSpPr>
          <p:nvPr/>
        </p:nvSpPr>
        <p:spPr>
          <a:xfrm>
            <a:off x="870012" y="245335"/>
            <a:ext cx="7945514" cy="46166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defTabSz="508000">
              <a:buFontTx/>
              <a:buNone/>
            </a:pP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2. 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마야 기반은 석회암 토양 아래 저수지 </a:t>
            </a:r>
            <a:r>
              <a:rPr lang="ko-KR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세노테</a:t>
            </a:r>
            <a:endParaRPr lang="en-US" altLang="ko-K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F5A198-3AED-4E74-8403-C86EA332DB21}"/>
              </a:ext>
            </a:extLst>
          </p:cNvPr>
          <p:cNvSpPr txBox="1"/>
          <p:nvPr/>
        </p:nvSpPr>
        <p:spPr>
          <a:xfrm>
            <a:off x="11368237" y="6579869"/>
            <a:ext cx="6166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7813" indent="-277813" latinLnBrk="1"/>
            <a:r>
              <a:rPr lang="en-US" altLang="ko-KR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10/42</a:t>
            </a:r>
          </a:p>
        </p:txBody>
      </p:sp>
    </p:spTree>
    <p:extLst>
      <p:ext uri="{BB962C8B-B14F-4D97-AF65-F5344CB8AC3E}">
        <p14:creationId xmlns:p14="http://schemas.microsoft.com/office/powerpoint/2010/main" val="1991026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7A37734-E3D7-49A1-886F-F7D88058BCFA}"/>
              </a:ext>
            </a:extLst>
          </p:cNvPr>
          <p:cNvSpPr txBox="1">
            <a:spLocks/>
          </p:cNvSpPr>
          <p:nvPr/>
        </p:nvSpPr>
        <p:spPr>
          <a:xfrm>
            <a:off x="870011" y="245335"/>
            <a:ext cx="10031767" cy="46166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defTabSz="508000">
              <a:buFontTx/>
              <a:buNone/>
            </a:pP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2. 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마야 건축물 빗물 수확 저장 장치 </a:t>
            </a:r>
            <a:r>
              <a:rPr lang="ko-KR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출툰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(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단 한방울의 유출수가 없었다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</a:t>
            </a:r>
            <a:endParaRPr lang="en-US" altLang="ko-K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B83D302B-5F7A-421F-834D-371066EFFFC6}"/>
              </a:ext>
            </a:extLst>
          </p:cNvPr>
          <p:cNvCxnSpPr>
            <a:cxnSpLocks/>
          </p:cNvCxnSpPr>
          <p:nvPr/>
        </p:nvCxnSpPr>
        <p:spPr>
          <a:xfrm>
            <a:off x="2778307" y="4391784"/>
            <a:ext cx="921061" cy="0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id="{A2522257-1DAD-4EA1-BEFF-98998BBE530F}"/>
              </a:ext>
            </a:extLst>
          </p:cNvPr>
          <p:cNvCxnSpPr>
            <a:cxnSpLocks/>
          </p:cNvCxnSpPr>
          <p:nvPr/>
        </p:nvCxnSpPr>
        <p:spPr>
          <a:xfrm>
            <a:off x="10387950" y="4384386"/>
            <a:ext cx="921061" cy="0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EB0840C-FFFA-4966-A6A7-BAB56B2238C4}"/>
              </a:ext>
            </a:extLst>
          </p:cNvPr>
          <p:cNvSpPr txBox="1"/>
          <p:nvPr/>
        </p:nvSpPr>
        <p:spPr>
          <a:xfrm>
            <a:off x="6808914" y="5849112"/>
            <a:ext cx="35069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400" dirty="0"/>
              <a:t>영화 </a:t>
            </a:r>
            <a:r>
              <a:rPr lang="ko-KR" altLang="en-US" sz="1400" dirty="0" err="1"/>
              <a:t>아포칼립토</a:t>
            </a:r>
            <a:r>
              <a:rPr lang="ko-KR" altLang="en-US" sz="1400" dirty="0"/>
              <a:t> </a:t>
            </a:r>
            <a:r>
              <a:rPr lang="ko-KR" altLang="en-US" sz="1400" dirty="0" err="1"/>
              <a:t>출툰</a:t>
            </a:r>
            <a:r>
              <a:rPr lang="ko-KR" altLang="en-US" sz="1400" dirty="0"/>
              <a:t> 장면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63EA97F2-6FC2-40B9-A942-7189347E82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2000"/>
                    </a14:imgEffect>
                    <a14:imgEffect>
                      <a14:brightnessContrast bright="39000" contrast="-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0406" y="1933524"/>
            <a:ext cx="7176140" cy="38805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4AB6D9-22A9-44F7-8F43-C1E5A6FB0572}"/>
              </a:ext>
            </a:extLst>
          </p:cNvPr>
          <p:cNvSpPr txBox="1"/>
          <p:nvPr/>
        </p:nvSpPr>
        <p:spPr>
          <a:xfrm>
            <a:off x="1603639" y="981056"/>
            <a:ext cx="89309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ko-KR" altLang="en-US" sz="1200" dirty="0">
                <a:solidFill>
                  <a:srgbClr val="121212"/>
                </a:solidFill>
                <a:latin typeface="GeographEditWeb"/>
              </a:rPr>
              <a:t>마야인들은 </a:t>
            </a:r>
            <a:r>
              <a:rPr lang="ko-KR" altLang="en-US" sz="1200" b="0" i="0" dirty="0">
                <a:solidFill>
                  <a:srgbClr val="121212"/>
                </a:solidFill>
                <a:effectLst/>
                <a:latin typeface="GeographEditWeb"/>
              </a:rPr>
              <a:t> 빗물을 모으고 저장하기 위해 </a:t>
            </a:r>
            <a:r>
              <a:rPr lang="ko-KR" altLang="en-US" sz="1200" b="0" i="0" dirty="0" err="1">
                <a:solidFill>
                  <a:srgbClr val="121212"/>
                </a:solidFill>
                <a:effectLst/>
                <a:latin typeface="GeographEditWeb"/>
              </a:rPr>
              <a:t>출툰</a:t>
            </a:r>
            <a:r>
              <a:rPr lang="en-US" altLang="ko-KR" sz="1200" b="0" i="0" dirty="0">
                <a:solidFill>
                  <a:srgbClr val="121212"/>
                </a:solidFill>
                <a:effectLst/>
                <a:latin typeface="GeographEditWeb"/>
              </a:rPr>
              <a:t>(chultuns)</a:t>
            </a:r>
            <a:r>
              <a:rPr lang="ko-KR" altLang="en-US" sz="1200" b="0" i="0" dirty="0">
                <a:solidFill>
                  <a:srgbClr val="121212"/>
                </a:solidFill>
                <a:effectLst/>
                <a:latin typeface="GeographEditWeb"/>
              </a:rPr>
              <a:t>이라고 불리는 거대한 저수조 시스템</a:t>
            </a:r>
            <a:r>
              <a:rPr lang="en-US" altLang="ko-KR" sz="1200" b="0" i="0" dirty="0">
                <a:solidFill>
                  <a:srgbClr val="121212"/>
                </a:solidFill>
                <a:effectLst/>
                <a:latin typeface="GeographEditWeb"/>
              </a:rPr>
              <a:t>(</a:t>
            </a:r>
            <a:r>
              <a:rPr lang="ko-KR" altLang="en-US" sz="1200" b="0" i="0" dirty="0">
                <a:solidFill>
                  <a:srgbClr val="121212"/>
                </a:solidFill>
                <a:effectLst/>
                <a:latin typeface="GeographEditWeb"/>
              </a:rPr>
              <a:t>최대 </a:t>
            </a:r>
            <a:r>
              <a:rPr lang="en-US" altLang="ko-KR" sz="1200" b="0" i="0" dirty="0">
                <a:solidFill>
                  <a:srgbClr val="121212"/>
                </a:solidFill>
                <a:effectLst/>
                <a:latin typeface="GeographEditWeb"/>
              </a:rPr>
              <a:t>36</a:t>
            </a:r>
            <a:r>
              <a:rPr lang="ko-KR" altLang="en-US" sz="1200" b="0" i="0" dirty="0">
                <a:solidFill>
                  <a:srgbClr val="121212"/>
                </a:solidFill>
                <a:effectLst/>
                <a:latin typeface="GeographEditWeb"/>
              </a:rPr>
              <a:t>만 리터</a:t>
            </a:r>
            <a:r>
              <a:rPr lang="ko-KR" altLang="en-US" sz="1200" dirty="0">
                <a:solidFill>
                  <a:srgbClr val="121212"/>
                </a:solidFill>
                <a:latin typeface="GeographEditWeb"/>
              </a:rPr>
              <a:t> 저장</a:t>
            </a:r>
            <a:r>
              <a:rPr lang="en-US" altLang="ko-KR" sz="1200" dirty="0">
                <a:solidFill>
                  <a:srgbClr val="121212"/>
                </a:solidFill>
                <a:latin typeface="GeographEditWeb"/>
              </a:rPr>
              <a:t>)</a:t>
            </a:r>
            <a:r>
              <a:rPr lang="ko-KR" altLang="en-US" sz="1200" b="0" i="0" dirty="0">
                <a:solidFill>
                  <a:srgbClr val="121212"/>
                </a:solidFill>
                <a:effectLst/>
                <a:latin typeface="GeographEditWeb"/>
              </a:rPr>
              <a:t>을 사용하여 </a:t>
            </a:r>
            <a:endParaRPr lang="en-US" altLang="ko-KR" sz="1200" b="0" i="0" dirty="0">
              <a:solidFill>
                <a:srgbClr val="121212"/>
              </a:solidFill>
              <a:effectLst/>
              <a:latin typeface="GeographEditWeb"/>
            </a:endParaRPr>
          </a:p>
          <a:p>
            <a:pPr algn="l"/>
            <a:r>
              <a:rPr lang="ko-KR" altLang="en-US" sz="1200" b="0" i="0" dirty="0">
                <a:solidFill>
                  <a:srgbClr val="121212"/>
                </a:solidFill>
                <a:effectLst/>
                <a:latin typeface="GeographEditWeb"/>
              </a:rPr>
              <a:t>빗물을 잘 관리하여 </a:t>
            </a:r>
            <a:r>
              <a:rPr lang="ko-KR" altLang="en-US" sz="1200" b="0" i="0" dirty="0" err="1">
                <a:solidFill>
                  <a:srgbClr val="121212"/>
                </a:solidFill>
                <a:effectLst/>
                <a:latin typeface="GeographEditWeb"/>
              </a:rPr>
              <a:t>가뭄시</a:t>
            </a:r>
            <a:r>
              <a:rPr lang="ko-KR" altLang="en-US" sz="1200" b="0" i="0" dirty="0">
                <a:solidFill>
                  <a:srgbClr val="121212"/>
                </a:solidFill>
                <a:effectLst/>
                <a:latin typeface="GeographEditWeb"/>
              </a:rPr>
              <a:t> </a:t>
            </a:r>
            <a:r>
              <a:rPr lang="en-US" altLang="ko-KR" sz="1200" b="0" i="0" dirty="0">
                <a:solidFill>
                  <a:srgbClr val="121212"/>
                </a:solidFill>
                <a:effectLst/>
                <a:latin typeface="GeographEditWeb"/>
              </a:rPr>
              <a:t>7</a:t>
            </a:r>
            <a:r>
              <a:rPr lang="ko-KR" altLang="en-US" sz="1200" b="0" i="0" dirty="0">
                <a:solidFill>
                  <a:srgbClr val="121212"/>
                </a:solidFill>
                <a:effectLst/>
                <a:latin typeface="GeographEditWeb"/>
              </a:rPr>
              <a:t>가구가 </a:t>
            </a:r>
            <a:r>
              <a:rPr lang="en-US" altLang="ko-KR" sz="1200" b="0" i="0" dirty="0">
                <a:solidFill>
                  <a:srgbClr val="121212"/>
                </a:solidFill>
                <a:effectLst/>
                <a:latin typeface="GeographEditWeb"/>
              </a:rPr>
              <a:t>3</a:t>
            </a:r>
            <a:r>
              <a:rPr lang="ko-KR" altLang="en-US" sz="1200" b="0" i="0" dirty="0">
                <a:solidFill>
                  <a:srgbClr val="121212"/>
                </a:solidFill>
                <a:effectLst/>
                <a:latin typeface="GeographEditWeb"/>
              </a:rPr>
              <a:t>개월간 생존에 필요한 물을 저장하였다</a:t>
            </a:r>
            <a:r>
              <a:rPr lang="en-US" altLang="ko-KR" sz="1200" b="0" i="0" dirty="0">
                <a:solidFill>
                  <a:srgbClr val="121212"/>
                </a:solidFill>
                <a:effectLst/>
                <a:latin typeface="GeographEditWeb"/>
              </a:rPr>
              <a:t>.</a:t>
            </a:r>
            <a:r>
              <a:rPr lang="ko-KR" altLang="en-US" sz="1200" b="0" i="0" dirty="0">
                <a:solidFill>
                  <a:srgbClr val="121212"/>
                </a:solidFill>
                <a:effectLst/>
                <a:latin typeface="GeographEditWeb"/>
              </a:rPr>
              <a:t> </a:t>
            </a:r>
            <a:endParaRPr lang="en-US" altLang="ko-KR" sz="1200" b="0" i="0" dirty="0"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4DD99B-E2DB-43CE-B603-6BAA26ED8EC2}"/>
              </a:ext>
            </a:extLst>
          </p:cNvPr>
          <p:cNvSpPr txBox="1"/>
          <p:nvPr/>
        </p:nvSpPr>
        <p:spPr>
          <a:xfrm>
            <a:off x="11368237" y="6579869"/>
            <a:ext cx="6166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7813" indent="-277813" latinLnBrk="1"/>
            <a:r>
              <a:rPr lang="en-US" altLang="ko-KR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11/42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F3EB821F-8293-473D-9010-8D2CD47DEF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477" y="2189360"/>
            <a:ext cx="3755394" cy="336111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1B79E4B-9FFC-4CF5-9EAA-79E16087510E}"/>
              </a:ext>
            </a:extLst>
          </p:cNvPr>
          <p:cNvSpPr txBox="1"/>
          <p:nvPr/>
        </p:nvSpPr>
        <p:spPr>
          <a:xfrm>
            <a:off x="1216298" y="5835266"/>
            <a:ext cx="29165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000" dirty="0"/>
              <a:t>https://hondurasisgreat.org/chultunes-metodo-maya-almacenamiento-agua/</a:t>
            </a:r>
            <a:endParaRPr lang="ko-KR" altLang="en-US" sz="1000" dirty="0"/>
          </a:p>
        </p:txBody>
      </p:sp>
    </p:spTree>
    <p:extLst>
      <p:ext uri="{BB962C8B-B14F-4D97-AF65-F5344CB8AC3E}">
        <p14:creationId xmlns:p14="http://schemas.microsoft.com/office/powerpoint/2010/main" val="3368788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7A37734-E3D7-49A1-886F-F7D88058BCFA}"/>
              </a:ext>
            </a:extLst>
          </p:cNvPr>
          <p:cNvSpPr txBox="1">
            <a:spLocks/>
          </p:cNvSpPr>
          <p:nvPr/>
        </p:nvSpPr>
        <p:spPr>
          <a:xfrm>
            <a:off x="870011" y="245335"/>
            <a:ext cx="10031767" cy="46166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defTabSz="508000">
              <a:buFontTx/>
              <a:buNone/>
            </a:pP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2. 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마야 건축물 빗물 수확 저장 장치 </a:t>
            </a:r>
            <a:r>
              <a:rPr lang="ko-KR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출툰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(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단 한방울의 유출수가 없었다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</a:t>
            </a:r>
            <a:endParaRPr lang="en-US" altLang="ko-K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B83D302B-5F7A-421F-834D-371066EFFFC6}"/>
              </a:ext>
            </a:extLst>
          </p:cNvPr>
          <p:cNvCxnSpPr>
            <a:cxnSpLocks/>
          </p:cNvCxnSpPr>
          <p:nvPr/>
        </p:nvCxnSpPr>
        <p:spPr>
          <a:xfrm>
            <a:off x="2778307" y="4391784"/>
            <a:ext cx="921061" cy="0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04AB6D9-22A9-44F7-8F43-C1E5A6FB0572}"/>
              </a:ext>
            </a:extLst>
          </p:cNvPr>
          <p:cNvSpPr txBox="1"/>
          <p:nvPr/>
        </p:nvSpPr>
        <p:spPr>
          <a:xfrm>
            <a:off x="3238837" y="837342"/>
            <a:ext cx="75711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ko-KR" altLang="en-US" sz="2000" b="1" i="0" dirty="0">
                <a:effectLst/>
                <a:latin typeface="Arial" panose="020B0604020202020204" pitchFamily="34" charset="0"/>
              </a:rPr>
              <a:t>담수 자원의 소중함 </a:t>
            </a:r>
            <a:r>
              <a:rPr lang="en-US" altLang="ko-KR" sz="2000" b="1" i="0" dirty="0">
                <a:effectLst/>
                <a:latin typeface="Arial" panose="020B0604020202020204" pitchFamily="34" charset="0"/>
              </a:rPr>
              <a:t>: </a:t>
            </a:r>
            <a:r>
              <a:rPr lang="ko-KR" altLang="en-US" sz="2000" b="1" i="0" dirty="0">
                <a:effectLst/>
                <a:latin typeface="Arial" panose="020B0604020202020204" pitchFamily="34" charset="0"/>
              </a:rPr>
              <a:t>지구는 물의 행성이다</a:t>
            </a:r>
            <a:r>
              <a:rPr lang="en-US" altLang="ko-KR" sz="2000" b="1" i="0" dirty="0">
                <a:effectLst/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4DD99B-E2DB-43CE-B603-6BAA26ED8EC2}"/>
              </a:ext>
            </a:extLst>
          </p:cNvPr>
          <p:cNvSpPr txBox="1"/>
          <p:nvPr/>
        </p:nvSpPr>
        <p:spPr>
          <a:xfrm>
            <a:off x="11368237" y="6579869"/>
            <a:ext cx="6166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7813" indent="-277813" latinLnBrk="1"/>
            <a:r>
              <a:rPr lang="en-US" altLang="ko-KR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12/42</a:t>
            </a:r>
          </a:p>
        </p:txBody>
      </p:sp>
      <p:pic>
        <p:nvPicPr>
          <p:cNvPr id="1026" name="Picture 2" descr="Our moon has been slowly drifting away from Earth over the past 2.5 billion  years">
            <a:extLst>
              <a:ext uri="{FF2B5EF4-FFF2-40B4-BE49-F238E27FC236}">
                <a16:creationId xmlns:a16="http://schemas.microsoft.com/office/drawing/2014/main" id="{370827CE-E680-4738-B86B-6379B1E0A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837" y="1367794"/>
            <a:ext cx="5049982" cy="504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06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7A37734-E3D7-49A1-886F-F7D88058BCFA}"/>
              </a:ext>
            </a:extLst>
          </p:cNvPr>
          <p:cNvSpPr txBox="1">
            <a:spLocks/>
          </p:cNvSpPr>
          <p:nvPr/>
        </p:nvSpPr>
        <p:spPr>
          <a:xfrm>
            <a:off x="870011" y="245335"/>
            <a:ext cx="10031767" cy="46166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defTabSz="508000">
              <a:buFontTx/>
              <a:buNone/>
            </a:pP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2. 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마야 건축물 빗물 수확 저장 장치 </a:t>
            </a:r>
            <a:r>
              <a:rPr lang="ko-KR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출툰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(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단 한방울의 유출수가 없었다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</a:t>
            </a:r>
            <a:endParaRPr lang="en-US" altLang="ko-K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B83D302B-5F7A-421F-834D-371066EFFFC6}"/>
              </a:ext>
            </a:extLst>
          </p:cNvPr>
          <p:cNvCxnSpPr>
            <a:cxnSpLocks/>
          </p:cNvCxnSpPr>
          <p:nvPr/>
        </p:nvCxnSpPr>
        <p:spPr>
          <a:xfrm>
            <a:off x="2778307" y="4391784"/>
            <a:ext cx="921061" cy="0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04AB6D9-22A9-44F7-8F43-C1E5A6FB0572}"/>
              </a:ext>
            </a:extLst>
          </p:cNvPr>
          <p:cNvSpPr txBox="1"/>
          <p:nvPr/>
        </p:nvSpPr>
        <p:spPr>
          <a:xfrm>
            <a:off x="3238837" y="837342"/>
            <a:ext cx="75711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ko-KR" altLang="en-US" sz="2000" b="1" i="0" dirty="0">
                <a:effectLst/>
                <a:latin typeface="Arial" panose="020B0604020202020204" pitchFamily="34" charset="0"/>
              </a:rPr>
              <a:t>담수 자원의 소중함 </a:t>
            </a:r>
            <a:r>
              <a:rPr lang="en-US" altLang="ko-KR" sz="2000" b="1" i="0" dirty="0">
                <a:effectLst/>
                <a:latin typeface="Arial" panose="020B0604020202020204" pitchFamily="34" charset="0"/>
              </a:rPr>
              <a:t>: </a:t>
            </a:r>
            <a:r>
              <a:rPr lang="ko-KR" altLang="en-US" sz="2000" b="1" i="0" dirty="0">
                <a:effectLst/>
                <a:latin typeface="Arial" panose="020B0604020202020204" pitchFamily="34" charset="0"/>
              </a:rPr>
              <a:t>지구는 물의 행성이다</a:t>
            </a:r>
            <a:r>
              <a:rPr lang="en-US" altLang="ko-KR" sz="2000" b="1" i="0" dirty="0">
                <a:effectLst/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4DD99B-E2DB-43CE-B603-6BAA26ED8EC2}"/>
              </a:ext>
            </a:extLst>
          </p:cNvPr>
          <p:cNvSpPr txBox="1"/>
          <p:nvPr/>
        </p:nvSpPr>
        <p:spPr>
          <a:xfrm>
            <a:off x="11368237" y="6579869"/>
            <a:ext cx="6166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7813" indent="-277813" latinLnBrk="1"/>
            <a:r>
              <a:rPr lang="en-US" altLang="ko-KR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13/42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18334D56-9900-4B1C-AF82-6D26478894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903" y="1367794"/>
            <a:ext cx="5049982" cy="504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604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7A37734-E3D7-49A1-886F-F7D88058BCFA}"/>
              </a:ext>
            </a:extLst>
          </p:cNvPr>
          <p:cNvSpPr txBox="1">
            <a:spLocks/>
          </p:cNvSpPr>
          <p:nvPr/>
        </p:nvSpPr>
        <p:spPr>
          <a:xfrm>
            <a:off x="870011" y="245335"/>
            <a:ext cx="10031767" cy="46166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defTabSz="508000">
              <a:buFontTx/>
              <a:buNone/>
            </a:pP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2. 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마야 건축물 빗물 수확 저장 장치 </a:t>
            </a:r>
            <a:r>
              <a:rPr lang="ko-KR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출툰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(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단 한방울의 유출수가 없었다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</a:t>
            </a:r>
            <a:endParaRPr lang="en-US" altLang="ko-K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B83D302B-5F7A-421F-834D-371066EFFFC6}"/>
              </a:ext>
            </a:extLst>
          </p:cNvPr>
          <p:cNvCxnSpPr>
            <a:cxnSpLocks/>
          </p:cNvCxnSpPr>
          <p:nvPr/>
        </p:nvCxnSpPr>
        <p:spPr>
          <a:xfrm>
            <a:off x="2778307" y="4391784"/>
            <a:ext cx="921061" cy="0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04AB6D9-22A9-44F7-8F43-C1E5A6FB0572}"/>
              </a:ext>
            </a:extLst>
          </p:cNvPr>
          <p:cNvSpPr txBox="1"/>
          <p:nvPr/>
        </p:nvSpPr>
        <p:spPr>
          <a:xfrm>
            <a:off x="3238837" y="837342"/>
            <a:ext cx="75711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ko-KR" altLang="en-US" sz="2000" b="1" i="0" dirty="0">
                <a:effectLst/>
                <a:latin typeface="Arial" panose="020B0604020202020204" pitchFamily="34" charset="0"/>
              </a:rPr>
              <a:t>담수 자원의 소중함 </a:t>
            </a:r>
            <a:r>
              <a:rPr lang="en-US" altLang="ko-KR" sz="2000" b="1" i="0" dirty="0">
                <a:effectLst/>
                <a:latin typeface="Arial" panose="020B0604020202020204" pitchFamily="34" charset="0"/>
              </a:rPr>
              <a:t>: </a:t>
            </a:r>
            <a:r>
              <a:rPr lang="ko-KR" altLang="en-US" sz="2000" b="1" i="0" dirty="0">
                <a:effectLst/>
                <a:latin typeface="Arial" panose="020B0604020202020204" pitchFamily="34" charset="0"/>
              </a:rPr>
              <a:t>지구는 물의 행성이다</a:t>
            </a:r>
            <a:r>
              <a:rPr lang="en-US" altLang="ko-KR" sz="2000" b="1" i="0" dirty="0">
                <a:effectLst/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4DD99B-E2DB-43CE-B603-6BAA26ED8EC2}"/>
              </a:ext>
            </a:extLst>
          </p:cNvPr>
          <p:cNvSpPr txBox="1"/>
          <p:nvPr/>
        </p:nvSpPr>
        <p:spPr>
          <a:xfrm>
            <a:off x="11368237" y="6579869"/>
            <a:ext cx="6166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7813" indent="-277813" latinLnBrk="1"/>
            <a:r>
              <a:rPr lang="en-US" altLang="ko-KR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14/42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916861E9-A271-4239-B489-B6372283B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69" y="1569413"/>
            <a:ext cx="6069111" cy="4964067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1EF828A7-4797-4801-BBF9-FB01240FF0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9601" y="1476636"/>
            <a:ext cx="5524830" cy="50568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184577-E3D5-4AED-BCD7-66BA5C807A3D}"/>
              </a:ext>
            </a:extLst>
          </p:cNvPr>
          <p:cNvSpPr txBox="1"/>
          <p:nvPr/>
        </p:nvSpPr>
        <p:spPr>
          <a:xfrm>
            <a:off x="5885894" y="1240784"/>
            <a:ext cx="620247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800" dirty="0"/>
              <a:t>https://www.researchgate.net/figure/Soil-biofilm-and-its-unique-properties-A-The-soil-biofilm-is-organized-at-the_fig1_334595080</a:t>
            </a:r>
            <a:endParaRPr lang="ko-KR" altLang="en-US" sz="800" dirty="0"/>
          </a:p>
        </p:txBody>
      </p:sp>
    </p:spTree>
    <p:extLst>
      <p:ext uri="{BB962C8B-B14F-4D97-AF65-F5344CB8AC3E}">
        <p14:creationId xmlns:p14="http://schemas.microsoft.com/office/powerpoint/2010/main" val="4221793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7A37734-E3D7-49A1-886F-F7D88058BCFA}"/>
              </a:ext>
            </a:extLst>
          </p:cNvPr>
          <p:cNvSpPr txBox="1">
            <a:spLocks/>
          </p:cNvSpPr>
          <p:nvPr/>
        </p:nvSpPr>
        <p:spPr>
          <a:xfrm>
            <a:off x="870011" y="245335"/>
            <a:ext cx="10031767" cy="46166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defTabSz="508000">
              <a:buFontTx/>
              <a:buNone/>
            </a:pP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2. 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마야 건축물 빗물 수확 저장 장치 </a:t>
            </a:r>
            <a:r>
              <a:rPr lang="ko-KR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출툰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(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단 한방울의 유출수가 없었다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</a:t>
            </a:r>
            <a:endParaRPr lang="en-US" altLang="ko-K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B83D302B-5F7A-421F-834D-371066EFFFC6}"/>
              </a:ext>
            </a:extLst>
          </p:cNvPr>
          <p:cNvCxnSpPr>
            <a:cxnSpLocks/>
          </p:cNvCxnSpPr>
          <p:nvPr/>
        </p:nvCxnSpPr>
        <p:spPr>
          <a:xfrm>
            <a:off x="2778307" y="4391784"/>
            <a:ext cx="921061" cy="0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74DD99B-E2DB-43CE-B603-6BAA26ED8EC2}"/>
              </a:ext>
            </a:extLst>
          </p:cNvPr>
          <p:cNvSpPr txBox="1"/>
          <p:nvPr/>
        </p:nvSpPr>
        <p:spPr>
          <a:xfrm>
            <a:off x="11368237" y="6579869"/>
            <a:ext cx="6166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7813" indent="-277813" latinLnBrk="1"/>
            <a:r>
              <a:rPr lang="en-US" altLang="ko-KR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15/42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FCAE3CAA-02FE-478D-B4B8-5FA213063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983" y="3105744"/>
            <a:ext cx="1736000" cy="1636393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8B49D7ED-0203-4353-A665-09CABD0D11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8019" y="1109708"/>
            <a:ext cx="5361748" cy="5663347"/>
          </a:xfrm>
          <a:prstGeom prst="rect">
            <a:avLst/>
          </a:prstGeom>
        </p:spPr>
      </p:pic>
      <p:cxnSp>
        <p:nvCxnSpPr>
          <p:cNvPr id="8" name="직선 화살표 연결선 7">
            <a:extLst>
              <a:ext uri="{FF2B5EF4-FFF2-40B4-BE49-F238E27FC236}">
                <a16:creationId xmlns:a16="http://schemas.microsoft.com/office/drawing/2014/main" id="{6B3D7105-CE73-40AA-924A-1BC8AFE9CA57}"/>
              </a:ext>
            </a:extLst>
          </p:cNvPr>
          <p:cNvCxnSpPr/>
          <p:nvPr/>
        </p:nvCxnSpPr>
        <p:spPr>
          <a:xfrm flipV="1">
            <a:off x="2317072" y="2684054"/>
            <a:ext cx="1571347" cy="843379"/>
          </a:xfrm>
          <a:prstGeom prst="straightConnector1">
            <a:avLst/>
          </a:prstGeom>
          <a:ln w="53975">
            <a:solidFill>
              <a:srgbClr val="FF0000">
                <a:alpha val="76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화살표 연결선 13">
            <a:extLst>
              <a:ext uri="{FF2B5EF4-FFF2-40B4-BE49-F238E27FC236}">
                <a16:creationId xmlns:a16="http://schemas.microsoft.com/office/drawing/2014/main" id="{C2295AAA-B3F6-4BF9-A603-418B2739FC5F}"/>
              </a:ext>
            </a:extLst>
          </p:cNvPr>
          <p:cNvCxnSpPr>
            <a:cxnSpLocks/>
          </p:cNvCxnSpPr>
          <p:nvPr/>
        </p:nvCxnSpPr>
        <p:spPr>
          <a:xfrm>
            <a:off x="2379216" y="3713095"/>
            <a:ext cx="2929631" cy="0"/>
          </a:xfrm>
          <a:prstGeom prst="straightConnector1">
            <a:avLst/>
          </a:prstGeom>
          <a:ln w="53975">
            <a:solidFill>
              <a:srgbClr val="FF0000">
                <a:alpha val="76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그림 16">
            <a:extLst>
              <a:ext uri="{FF2B5EF4-FFF2-40B4-BE49-F238E27FC236}">
                <a16:creationId xmlns:a16="http://schemas.microsoft.com/office/drawing/2014/main" id="{7059C399-2442-40D7-AFA1-031144D951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378764">
            <a:off x="2058503" y="4440093"/>
            <a:ext cx="3439030" cy="3353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4AB6D9-22A9-44F7-8F43-C1E5A6FB0572}"/>
              </a:ext>
            </a:extLst>
          </p:cNvPr>
          <p:cNvSpPr txBox="1"/>
          <p:nvPr/>
        </p:nvSpPr>
        <p:spPr>
          <a:xfrm>
            <a:off x="3238837" y="837342"/>
            <a:ext cx="75711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ko-KR" altLang="en-US" sz="2000" b="1" i="0" dirty="0">
                <a:effectLst/>
                <a:latin typeface="Arial" panose="020B0604020202020204" pitchFamily="34" charset="0"/>
              </a:rPr>
              <a:t>담수 자원의 소중함 </a:t>
            </a:r>
            <a:r>
              <a:rPr lang="en-US" altLang="ko-KR" sz="2000" b="1" i="0" dirty="0">
                <a:effectLst/>
                <a:latin typeface="Arial" panose="020B0604020202020204" pitchFamily="34" charset="0"/>
              </a:rPr>
              <a:t>: </a:t>
            </a:r>
            <a:r>
              <a:rPr lang="ko-KR" altLang="en-US" sz="2000" b="1" i="0" dirty="0">
                <a:effectLst/>
                <a:latin typeface="Arial" panose="020B0604020202020204" pitchFamily="34" charset="0"/>
              </a:rPr>
              <a:t>지구는 물의 행성이다</a:t>
            </a:r>
            <a:r>
              <a:rPr lang="en-US" altLang="ko-KR" sz="2000" b="1" i="0" dirty="0">
                <a:effectLst/>
                <a:latin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223556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137D94AA-4BA9-4CEB-9618-B95146B79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2044" y="2790732"/>
            <a:ext cx="3755461" cy="33652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A37734-E3D7-49A1-886F-F7D88058BCFA}"/>
              </a:ext>
            </a:extLst>
          </p:cNvPr>
          <p:cNvSpPr txBox="1">
            <a:spLocks/>
          </p:cNvSpPr>
          <p:nvPr/>
        </p:nvSpPr>
        <p:spPr>
          <a:xfrm>
            <a:off x="870011" y="245335"/>
            <a:ext cx="10031767" cy="46166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defTabSz="508000">
              <a:buFontTx/>
              <a:buNone/>
            </a:pP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2. 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마야 건축물 빗물 수확 저장 장치 </a:t>
            </a:r>
            <a:r>
              <a:rPr lang="ko-KR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출툰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(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단 한방울의 유출수가 없었다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</a:t>
            </a:r>
            <a:endParaRPr lang="en-US" altLang="ko-K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B83D302B-5F7A-421F-834D-371066EFFFC6}"/>
              </a:ext>
            </a:extLst>
          </p:cNvPr>
          <p:cNvCxnSpPr>
            <a:cxnSpLocks/>
          </p:cNvCxnSpPr>
          <p:nvPr/>
        </p:nvCxnSpPr>
        <p:spPr>
          <a:xfrm>
            <a:off x="2778307" y="4391784"/>
            <a:ext cx="921061" cy="0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74DD99B-E2DB-43CE-B603-6BAA26ED8EC2}"/>
              </a:ext>
            </a:extLst>
          </p:cNvPr>
          <p:cNvSpPr txBox="1"/>
          <p:nvPr/>
        </p:nvSpPr>
        <p:spPr>
          <a:xfrm>
            <a:off x="11368237" y="6579869"/>
            <a:ext cx="6166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7813" indent="-277813" latinLnBrk="1"/>
            <a:r>
              <a:rPr lang="en-US" altLang="ko-KR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16/42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4AB6D9-22A9-44F7-8F43-C1E5A6FB0572}"/>
              </a:ext>
            </a:extLst>
          </p:cNvPr>
          <p:cNvSpPr txBox="1"/>
          <p:nvPr/>
        </p:nvSpPr>
        <p:spPr>
          <a:xfrm>
            <a:off x="4654620" y="832117"/>
            <a:ext cx="34037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ko-KR" altLang="en-US" sz="2000" b="1" i="0">
                <a:effectLst/>
                <a:latin typeface="Arial" panose="020B0604020202020204" pitchFamily="34" charset="0"/>
              </a:rPr>
              <a:t>열악한 수자원 조건 마야</a:t>
            </a:r>
            <a:endParaRPr lang="en-US" altLang="ko-KR" sz="2000" b="1" i="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7A39FE2C-7E05-4D3C-B763-381BAAE896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757455"/>
            <a:ext cx="3924726" cy="2499063"/>
          </a:xfrm>
          <a:prstGeom prst="rect">
            <a:avLst/>
          </a:prstGeom>
        </p:spPr>
      </p:pic>
      <p:sp>
        <p:nvSpPr>
          <p:cNvPr id="10" name="화살표: 아래로 구부러짐 9">
            <a:extLst>
              <a:ext uri="{FF2B5EF4-FFF2-40B4-BE49-F238E27FC236}">
                <a16:creationId xmlns:a16="http://schemas.microsoft.com/office/drawing/2014/main" id="{0721D3C2-2BD3-4F8F-B7D9-1B5C17B8E241}"/>
              </a:ext>
            </a:extLst>
          </p:cNvPr>
          <p:cNvSpPr/>
          <p:nvPr/>
        </p:nvSpPr>
        <p:spPr>
          <a:xfrm rot="20492357" flipH="1">
            <a:off x="3877147" y="3735858"/>
            <a:ext cx="3335159" cy="79010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5" name="&quot;허용 안 됨&quot; 기호 14">
            <a:extLst>
              <a:ext uri="{FF2B5EF4-FFF2-40B4-BE49-F238E27FC236}">
                <a16:creationId xmlns:a16="http://schemas.microsoft.com/office/drawing/2014/main" id="{154629CE-B6C6-4C85-A41E-971F0EA4E209}"/>
              </a:ext>
            </a:extLst>
          </p:cNvPr>
          <p:cNvSpPr/>
          <p:nvPr/>
        </p:nvSpPr>
        <p:spPr>
          <a:xfrm>
            <a:off x="9724216" y="3017133"/>
            <a:ext cx="426128" cy="422014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8" name="&quot;허용 안 됨&quot; 기호 17">
            <a:extLst>
              <a:ext uri="{FF2B5EF4-FFF2-40B4-BE49-F238E27FC236}">
                <a16:creationId xmlns:a16="http://schemas.microsoft.com/office/drawing/2014/main" id="{616293C5-A4C0-4A62-92F8-0F98664AB05B}"/>
              </a:ext>
            </a:extLst>
          </p:cNvPr>
          <p:cNvSpPr/>
          <p:nvPr/>
        </p:nvSpPr>
        <p:spPr>
          <a:xfrm>
            <a:off x="7251590" y="2177685"/>
            <a:ext cx="426128" cy="422014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9" name="&quot;허용 안 됨&quot; 기호 18">
            <a:extLst>
              <a:ext uri="{FF2B5EF4-FFF2-40B4-BE49-F238E27FC236}">
                <a16:creationId xmlns:a16="http://schemas.microsoft.com/office/drawing/2014/main" id="{ACA59ED5-7F41-484F-897C-3BDEF4D3BD1C}"/>
              </a:ext>
            </a:extLst>
          </p:cNvPr>
          <p:cNvSpPr/>
          <p:nvPr/>
        </p:nvSpPr>
        <p:spPr>
          <a:xfrm>
            <a:off x="6433530" y="2599699"/>
            <a:ext cx="426128" cy="422014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6" name="구름 15">
            <a:extLst>
              <a:ext uri="{FF2B5EF4-FFF2-40B4-BE49-F238E27FC236}">
                <a16:creationId xmlns:a16="http://schemas.microsoft.com/office/drawing/2014/main" id="{74DB82DF-7574-44CB-A2D1-017A83AC2EA0}"/>
              </a:ext>
            </a:extLst>
          </p:cNvPr>
          <p:cNvSpPr/>
          <p:nvPr/>
        </p:nvSpPr>
        <p:spPr>
          <a:xfrm>
            <a:off x="3272462" y="1617143"/>
            <a:ext cx="2038928" cy="117358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61F6EA90-CDDA-4D0E-B671-55FE1E9322C2}"/>
              </a:ext>
            </a:extLst>
          </p:cNvPr>
          <p:cNvCxnSpPr>
            <a:cxnSpLocks/>
          </p:cNvCxnSpPr>
          <p:nvPr/>
        </p:nvCxnSpPr>
        <p:spPr>
          <a:xfrm>
            <a:off x="3862474" y="2668004"/>
            <a:ext cx="0" cy="11227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48074A40-AE51-45D2-B94C-E95B2D3ED260}"/>
              </a:ext>
            </a:extLst>
          </p:cNvPr>
          <p:cNvCxnSpPr>
            <a:cxnSpLocks/>
          </p:cNvCxnSpPr>
          <p:nvPr/>
        </p:nvCxnSpPr>
        <p:spPr>
          <a:xfrm>
            <a:off x="4180840" y="2840855"/>
            <a:ext cx="0" cy="12758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07EA7215-DE29-4C6D-A6A8-CB9254705F58}"/>
              </a:ext>
            </a:extLst>
          </p:cNvPr>
          <p:cNvCxnSpPr>
            <a:cxnSpLocks/>
          </p:cNvCxnSpPr>
          <p:nvPr/>
        </p:nvCxnSpPr>
        <p:spPr>
          <a:xfrm>
            <a:off x="4333240" y="3032901"/>
            <a:ext cx="0" cy="6069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6847A118-72B1-454D-93FE-3C4C9E63F015}"/>
              </a:ext>
            </a:extLst>
          </p:cNvPr>
          <p:cNvCxnSpPr>
            <a:cxnSpLocks/>
          </p:cNvCxnSpPr>
          <p:nvPr/>
        </p:nvCxnSpPr>
        <p:spPr>
          <a:xfrm>
            <a:off x="5115955" y="2446672"/>
            <a:ext cx="0" cy="11931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6627DD8E-9B8F-48E0-8696-CFF71DC1840B}"/>
              </a:ext>
            </a:extLst>
          </p:cNvPr>
          <p:cNvCxnSpPr>
            <a:cxnSpLocks/>
          </p:cNvCxnSpPr>
          <p:nvPr/>
        </p:nvCxnSpPr>
        <p:spPr>
          <a:xfrm>
            <a:off x="4735694" y="2739786"/>
            <a:ext cx="0" cy="9000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id="{5DCB4761-80AD-4314-8168-D0FDC294B753}"/>
              </a:ext>
            </a:extLst>
          </p:cNvPr>
          <p:cNvCxnSpPr>
            <a:cxnSpLocks/>
          </p:cNvCxnSpPr>
          <p:nvPr/>
        </p:nvCxnSpPr>
        <p:spPr>
          <a:xfrm>
            <a:off x="4540386" y="2937739"/>
            <a:ext cx="0" cy="11931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연결선 26">
            <a:extLst>
              <a:ext uri="{FF2B5EF4-FFF2-40B4-BE49-F238E27FC236}">
                <a16:creationId xmlns:a16="http://schemas.microsoft.com/office/drawing/2014/main" id="{819B80AD-BAA4-444C-8163-2E40ADB6FAF5}"/>
              </a:ext>
            </a:extLst>
          </p:cNvPr>
          <p:cNvCxnSpPr>
            <a:cxnSpLocks/>
          </p:cNvCxnSpPr>
          <p:nvPr/>
        </p:nvCxnSpPr>
        <p:spPr>
          <a:xfrm>
            <a:off x="3581597" y="2748732"/>
            <a:ext cx="0" cy="11931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69638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7A37734-E3D7-49A1-886F-F7D88058BCFA}"/>
              </a:ext>
            </a:extLst>
          </p:cNvPr>
          <p:cNvSpPr txBox="1">
            <a:spLocks/>
          </p:cNvSpPr>
          <p:nvPr/>
        </p:nvSpPr>
        <p:spPr>
          <a:xfrm>
            <a:off x="870011" y="245335"/>
            <a:ext cx="10031767" cy="46166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defTabSz="508000">
              <a:buFontTx/>
              <a:buNone/>
            </a:pP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2. </a:t>
            </a:r>
            <a:r>
              <a:rPr lang="ko-KR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세노테와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</a:t>
            </a:r>
            <a:r>
              <a:rPr lang="ko-KR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출툰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+ </a:t>
            </a:r>
            <a:r>
              <a:rPr lang="ko-KR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혼농임업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결과 토양 변화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(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토양수를 만들다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</a:t>
            </a:r>
            <a:endParaRPr lang="en-US" altLang="ko-K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B83D302B-5F7A-421F-834D-371066EFFFC6}"/>
              </a:ext>
            </a:extLst>
          </p:cNvPr>
          <p:cNvCxnSpPr>
            <a:cxnSpLocks/>
          </p:cNvCxnSpPr>
          <p:nvPr/>
        </p:nvCxnSpPr>
        <p:spPr>
          <a:xfrm>
            <a:off x="2778307" y="4391784"/>
            <a:ext cx="921061" cy="0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id="{A2522257-1DAD-4EA1-BEFF-98998BBE530F}"/>
              </a:ext>
            </a:extLst>
          </p:cNvPr>
          <p:cNvCxnSpPr>
            <a:cxnSpLocks/>
          </p:cNvCxnSpPr>
          <p:nvPr/>
        </p:nvCxnSpPr>
        <p:spPr>
          <a:xfrm>
            <a:off x="10387950" y="4384386"/>
            <a:ext cx="921061" cy="0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그림 7">
            <a:extLst>
              <a:ext uri="{FF2B5EF4-FFF2-40B4-BE49-F238E27FC236}">
                <a16:creationId xmlns:a16="http://schemas.microsoft.com/office/drawing/2014/main" id="{78D26A03-2F84-4DCB-9D4B-25CD0811D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4676683" cy="280601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3F04EA0E-53ED-4F75-A985-859AC786E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8237" y="924586"/>
            <a:ext cx="3232211" cy="242141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10688F5-0A99-4DD0-A3D3-77A12E3E0283}"/>
              </a:ext>
            </a:extLst>
          </p:cNvPr>
          <p:cNvSpPr txBox="1"/>
          <p:nvPr/>
        </p:nvSpPr>
        <p:spPr>
          <a:xfrm>
            <a:off x="5995202" y="6341832"/>
            <a:ext cx="54925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solidFill>
                  <a:srgbClr val="202122"/>
                </a:solidFill>
                <a:latin typeface="Arial" panose="020B0604020202020204" pitchFamily="34" charset="0"/>
              </a:rPr>
              <a:t>젖과 꿀이 흐르는</a:t>
            </a:r>
            <a:r>
              <a:rPr lang="ko-KR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ko-KR" altLang="en-US" b="0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탄소 덩어리 </a:t>
            </a:r>
            <a:r>
              <a:rPr lang="ko-KR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토양을 만들었다</a:t>
            </a:r>
            <a:r>
              <a:rPr lang="en-US" altLang="ko-K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endParaRPr lang="ko-KR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5DD4F5-65C2-449B-A7E4-086F1A2E20EE}"/>
              </a:ext>
            </a:extLst>
          </p:cNvPr>
          <p:cNvSpPr txBox="1"/>
          <p:nvPr/>
        </p:nvSpPr>
        <p:spPr>
          <a:xfrm>
            <a:off x="6620409" y="2656226"/>
            <a:ext cx="8742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solidFill>
                  <a:srgbClr val="0000FF"/>
                </a:solidFill>
                <a:latin typeface="Arial" panose="020B0604020202020204" pitchFamily="34" charset="0"/>
              </a:rPr>
              <a:t>공기</a:t>
            </a:r>
            <a:r>
              <a:rPr lang="ko-KR" altLang="en-US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endParaRPr lang="ko-KR" alt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ED2005-69EA-4EF7-8163-8FC99E63B0A7}"/>
              </a:ext>
            </a:extLst>
          </p:cNvPr>
          <p:cNvSpPr txBox="1"/>
          <p:nvPr/>
        </p:nvSpPr>
        <p:spPr>
          <a:xfrm>
            <a:off x="9288276" y="2884040"/>
            <a:ext cx="96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solidFill>
                  <a:srgbClr val="00B050"/>
                </a:solidFill>
                <a:latin typeface="Arial" panose="020B0604020202020204" pitchFamily="34" charset="0"/>
              </a:rPr>
              <a:t>유기물</a:t>
            </a:r>
            <a:endParaRPr lang="ko-KR" altLang="en-US" dirty="0">
              <a:solidFill>
                <a:srgbClr val="00B05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A78094-94FD-4BFA-ACEE-6AEB61FCAA38}"/>
              </a:ext>
            </a:extLst>
          </p:cNvPr>
          <p:cNvSpPr txBox="1"/>
          <p:nvPr/>
        </p:nvSpPr>
        <p:spPr>
          <a:xfrm>
            <a:off x="6620409" y="1053544"/>
            <a:ext cx="755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solidFill>
                  <a:srgbClr val="00FFCC"/>
                </a:solidFill>
                <a:latin typeface="Arial" panose="020B0604020202020204" pitchFamily="34" charset="0"/>
              </a:rPr>
              <a:t>수분</a:t>
            </a:r>
            <a:endParaRPr lang="ko-KR" altLang="en-US" dirty="0">
              <a:solidFill>
                <a:srgbClr val="00FFCC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037B0F-05E1-4E07-888E-2854A73460F5}"/>
              </a:ext>
            </a:extLst>
          </p:cNvPr>
          <p:cNvSpPr txBox="1"/>
          <p:nvPr/>
        </p:nvSpPr>
        <p:spPr>
          <a:xfrm>
            <a:off x="8842082" y="1422876"/>
            <a:ext cx="96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solidFill>
                  <a:schemeClr val="bg1"/>
                </a:solidFill>
                <a:latin typeface="Arial" panose="020B0604020202020204" pitchFamily="34" charset="0"/>
              </a:rPr>
              <a:t>토양</a:t>
            </a:r>
            <a:endParaRPr lang="ko-KR" altLang="en-US" dirty="0">
              <a:solidFill>
                <a:schemeClr val="bg1"/>
              </a:solidFill>
            </a:endParaRPr>
          </a:p>
        </p:txBody>
      </p: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5B3F4C80-1009-41EC-A59A-50883B4EF32C}"/>
              </a:ext>
            </a:extLst>
          </p:cNvPr>
          <p:cNvCxnSpPr>
            <a:cxnSpLocks/>
          </p:cNvCxnSpPr>
          <p:nvPr/>
        </p:nvCxnSpPr>
        <p:spPr>
          <a:xfrm>
            <a:off x="2014760" y="3474262"/>
            <a:ext cx="921061" cy="0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그림 18">
            <a:extLst>
              <a:ext uri="{FF2B5EF4-FFF2-40B4-BE49-F238E27FC236}">
                <a16:creationId xmlns:a16="http://schemas.microsoft.com/office/drawing/2014/main" id="{AD93E726-0FEF-4467-A2A9-7857B2C2F9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760" y="1792208"/>
            <a:ext cx="3423912" cy="267248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8F374B1-01B5-4DE5-9650-71FA91E159D8}"/>
              </a:ext>
            </a:extLst>
          </p:cNvPr>
          <p:cNvSpPr txBox="1"/>
          <p:nvPr/>
        </p:nvSpPr>
        <p:spPr>
          <a:xfrm>
            <a:off x="1309362" y="3080997"/>
            <a:ext cx="8742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공기 </a:t>
            </a:r>
            <a:endParaRPr lang="ko-KR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0135EB-91C9-4656-84E9-9D589D5D0F47}"/>
              </a:ext>
            </a:extLst>
          </p:cNvPr>
          <p:cNvSpPr txBox="1"/>
          <p:nvPr/>
        </p:nvSpPr>
        <p:spPr>
          <a:xfrm>
            <a:off x="2719454" y="2492799"/>
            <a:ext cx="960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dirty="0">
                <a:latin typeface="Arial" panose="020B0604020202020204" pitchFamily="34" charset="0"/>
              </a:rPr>
              <a:t>석회질토양</a:t>
            </a:r>
            <a:endParaRPr lang="ko-KR" alt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CE5B017-3464-42A5-8F64-15BB49C66816}"/>
              </a:ext>
            </a:extLst>
          </p:cNvPr>
          <p:cNvSpPr txBox="1"/>
          <p:nvPr/>
        </p:nvSpPr>
        <p:spPr>
          <a:xfrm>
            <a:off x="2183573" y="1572627"/>
            <a:ext cx="18091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b="1" i="1" dirty="0">
                <a:solidFill>
                  <a:srgbClr val="00FFCC"/>
                </a:solidFill>
                <a:latin typeface="Arial" panose="020B0604020202020204" pitchFamily="34" charset="0"/>
              </a:rPr>
              <a:t>수분 신속 배제</a:t>
            </a:r>
            <a:endParaRPr lang="ko-KR" altLang="en-US" b="1" i="1" dirty="0">
              <a:solidFill>
                <a:srgbClr val="00FFCC"/>
              </a:solidFill>
            </a:endParaRPr>
          </a:p>
        </p:txBody>
      </p:sp>
      <p:sp>
        <p:nvSpPr>
          <p:cNvPr id="2" name="화살표: 오른쪽 1">
            <a:extLst>
              <a:ext uri="{FF2B5EF4-FFF2-40B4-BE49-F238E27FC236}">
                <a16:creationId xmlns:a16="http://schemas.microsoft.com/office/drawing/2014/main" id="{4AEDC489-8B1A-44D0-B51E-965DD6A67BFC}"/>
              </a:ext>
            </a:extLst>
          </p:cNvPr>
          <p:cNvSpPr/>
          <p:nvPr/>
        </p:nvSpPr>
        <p:spPr>
          <a:xfrm rot="20928820">
            <a:off x="4491488" y="2333672"/>
            <a:ext cx="1669002" cy="4616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7656988-422D-4260-A5F3-1AB7A869920F}"/>
              </a:ext>
            </a:extLst>
          </p:cNvPr>
          <p:cNvSpPr txBox="1"/>
          <p:nvPr/>
        </p:nvSpPr>
        <p:spPr>
          <a:xfrm>
            <a:off x="11368237" y="6579869"/>
            <a:ext cx="6166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7813" indent="-277813" latinLnBrk="1"/>
            <a:r>
              <a:rPr lang="en-US" altLang="ko-KR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17/42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1B58B6C-C7DD-4BF0-AD4C-2CF631B9B85A}"/>
              </a:ext>
            </a:extLst>
          </p:cNvPr>
          <p:cNvSpPr txBox="1"/>
          <p:nvPr/>
        </p:nvSpPr>
        <p:spPr>
          <a:xfrm>
            <a:off x="1746467" y="4518317"/>
            <a:ext cx="18602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강알카리</a:t>
            </a:r>
            <a:r>
              <a:rPr lang="ko-KR" altLang="en-US" dirty="0">
                <a:solidFill>
                  <a:srgbClr val="202122"/>
                </a:solidFill>
                <a:latin typeface="Arial" panose="020B0604020202020204" pitchFamily="34" charset="0"/>
              </a:rPr>
              <a:t> 토양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654547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0BF8849B-D7AD-4FF9-91C4-D6F4C7E22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746" y="4001271"/>
            <a:ext cx="3209232" cy="27017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A37734-E3D7-49A1-886F-F7D88058BCFA}"/>
              </a:ext>
            </a:extLst>
          </p:cNvPr>
          <p:cNvSpPr txBox="1">
            <a:spLocks/>
          </p:cNvSpPr>
          <p:nvPr/>
        </p:nvSpPr>
        <p:spPr>
          <a:xfrm>
            <a:off x="696149" y="129677"/>
            <a:ext cx="10064270" cy="46166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defTabSz="508000">
              <a:buFontTx/>
              <a:buNone/>
            </a:pP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참고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: </a:t>
            </a:r>
            <a:r>
              <a:rPr lang="ko-KR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산황산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보호수 토양 예상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(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빗물자원 밀어내고 메탄을 만들었다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</a:t>
            </a:r>
            <a:endParaRPr lang="en-US" altLang="ko-K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id="{A2522257-1DAD-4EA1-BEFF-98998BBE530F}"/>
              </a:ext>
            </a:extLst>
          </p:cNvPr>
          <p:cNvCxnSpPr>
            <a:cxnSpLocks/>
          </p:cNvCxnSpPr>
          <p:nvPr/>
        </p:nvCxnSpPr>
        <p:spPr>
          <a:xfrm>
            <a:off x="10387950" y="4384386"/>
            <a:ext cx="921061" cy="0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림 8">
            <a:extLst>
              <a:ext uri="{FF2B5EF4-FFF2-40B4-BE49-F238E27FC236}">
                <a16:creationId xmlns:a16="http://schemas.microsoft.com/office/drawing/2014/main" id="{3F04EA0E-53ED-4F75-A985-859AC786E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0380" y="1765564"/>
            <a:ext cx="3232211" cy="24214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55DD4F5-65C2-449B-A7E4-086F1A2E20EE}"/>
              </a:ext>
            </a:extLst>
          </p:cNvPr>
          <p:cNvSpPr txBox="1"/>
          <p:nvPr/>
        </p:nvSpPr>
        <p:spPr>
          <a:xfrm>
            <a:off x="7263147" y="3535493"/>
            <a:ext cx="8742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solidFill>
                  <a:srgbClr val="202122"/>
                </a:solidFill>
                <a:latin typeface="Arial" panose="020B0604020202020204" pitchFamily="34" charset="0"/>
              </a:rPr>
              <a:t>공기 </a:t>
            </a:r>
            <a:endParaRPr lang="ko-KR" alt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ED2005-69EA-4EF7-8163-8FC99E63B0A7}"/>
              </a:ext>
            </a:extLst>
          </p:cNvPr>
          <p:cNvSpPr txBox="1"/>
          <p:nvPr/>
        </p:nvSpPr>
        <p:spPr>
          <a:xfrm>
            <a:off x="9800419" y="3725018"/>
            <a:ext cx="96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solidFill>
                  <a:srgbClr val="202122"/>
                </a:solidFill>
                <a:latin typeface="Arial" panose="020B0604020202020204" pitchFamily="34" charset="0"/>
              </a:rPr>
              <a:t>유기물</a:t>
            </a:r>
            <a:endParaRPr lang="ko-KR" alt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A78094-94FD-4BFA-ACEE-6AEB61FCAA38}"/>
              </a:ext>
            </a:extLst>
          </p:cNvPr>
          <p:cNvSpPr txBox="1"/>
          <p:nvPr/>
        </p:nvSpPr>
        <p:spPr>
          <a:xfrm>
            <a:off x="6993129" y="2256516"/>
            <a:ext cx="755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solidFill>
                  <a:srgbClr val="202122"/>
                </a:solidFill>
                <a:latin typeface="Arial" panose="020B0604020202020204" pitchFamily="34" charset="0"/>
              </a:rPr>
              <a:t>수분</a:t>
            </a:r>
            <a:endParaRPr lang="ko-KR" alt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037B0F-05E1-4E07-888E-2854A73460F5}"/>
              </a:ext>
            </a:extLst>
          </p:cNvPr>
          <p:cNvSpPr txBox="1"/>
          <p:nvPr/>
        </p:nvSpPr>
        <p:spPr>
          <a:xfrm>
            <a:off x="9354225" y="2263854"/>
            <a:ext cx="96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solidFill>
                  <a:schemeClr val="bg1"/>
                </a:solidFill>
                <a:latin typeface="Arial" panose="020B0604020202020204" pitchFamily="34" charset="0"/>
              </a:rPr>
              <a:t>토양</a:t>
            </a:r>
            <a:endParaRPr lang="ko-KR" altLang="en-US" dirty="0">
              <a:solidFill>
                <a:schemeClr val="bg1"/>
              </a:solidFill>
            </a:endParaRPr>
          </a:p>
        </p:txBody>
      </p: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5B3F4C80-1009-41EC-A59A-50883B4EF32C}"/>
              </a:ext>
            </a:extLst>
          </p:cNvPr>
          <p:cNvCxnSpPr>
            <a:cxnSpLocks/>
          </p:cNvCxnSpPr>
          <p:nvPr/>
        </p:nvCxnSpPr>
        <p:spPr>
          <a:xfrm>
            <a:off x="2311768" y="3474262"/>
            <a:ext cx="921061" cy="0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8F374B1-01B5-4DE5-9650-71FA91E159D8}"/>
              </a:ext>
            </a:extLst>
          </p:cNvPr>
          <p:cNvSpPr txBox="1"/>
          <p:nvPr/>
        </p:nvSpPr>
        <p:spPr>
          <a:xfrm>
            <a:off x="1520837" y="6303178"/>
            <a:ext cx="22882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공기대비</a:t>
            </a:r>
            <a:r>
              <a:rPr lang="en-US" altLang="ko-KR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ko-KR" altLang="en-US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메탄</a:t>
            </a:r>
            <a:r>
              <a:rPr lang="en-US" altLang="ko-KR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ko-KR" altLang="en-US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우세 </a:t>
            </a:r>
            <a:endParaRPr lang="ko-KR" altLang="en-US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CE5B017-3464-42A5-8F64-15BB49C66816}"/>
              </a:ext>
            </a:extLst>
          </p:cNvPr>
          <p:cNvSpPr txBox="1"/>
          <p:nvPr/>
        </p:nvSpPr>
        <p:spPr>
          <a:xfrm>
            <a:off x="2975426" y="4483938"/>
            <a:ext cx="27954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b="1" i="1" dirty="0">
                <a:solidFill>
                  <a:srgbClr val="00FFCC"/>
                </a:solidFill>
                <a:latin typeface="Arial" panose="020B0604020202020204" pitchFamily="34" charset="0"/>
              </a:rPr>
              <a:t>압축 포장 환원 토양 </a:t>
            </a:r>
            <a:endParaRPr lang="ko-KR" altLang="en-US" b="1" i="1" dirty="0">
              <a:solidFill>
                <a:srgbClr val="00FFCC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7656988-422D-4260-A5F3-1AB7A869920F}"/>
              </a:ext>
            </a:extLst>
          </p:cNvPr>
          <p:cNvSpPr txBox="1"/>
          <p:nvPr/>
        </p:nvSpPr>
        <p:spPr>
          <a:xfrm>
            <a:off x="11368237" y="6579869"/>
            <a:ext cx="6166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7813" indent="-277813" latinLnBrk="1"/>
            <a:r>
              <a:rPr lang="en-US" altLang="ko-KR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18/42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0FCE8AE-4E16-4CE2-8FCF-5E58E68F4931}"/>
              </a:ext>
            </a:extLst>
          </p:cNvPr>
          <p:cNvSpPr txBox="1"/>
          <p:nvPr/>
        </p:nvSpPr>
        <p:spPr>
          <a:xfrm>
            <a:off x="6869312" y="4941095"/>
            <a:ext cx="42904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ko-KR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표토 포장 및 압축에 의한 산소 공급 </a:t>
            </a:r>
            <a:endParaRPr lang="en-US" altLang="ko-KR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ko-KR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차단으로 토양은 환원 상태가 되어 </a:t>
            </a:r>
            <a:endParaRPr lang="en-US" altLang="ko-KR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altLang="ko-K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가 철 이온이 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가 철 이온으로 되고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</a:p>
          <a:p>
            <a:pPr algn="l"/>
            <a:r>
              <a:rPr lang="ko-KR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토양색은 담청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ko-KR" alt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녹청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청회색을 띤다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ko-KR" altLang="en-US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94B1B7-892A-4D7F-854C-F9684EB74A3F}"/>
              </a:ext>
            </a:extLst>
          </p:cNvPr>
          <p:cNvSpPr txBox="1"/>
          <p:nvPr/>
        </p:nvSpPr>
        <p:spPr>
          <a:xfrm>
            <a:off x="143054" y="5541260"/>
            <a:ext cx="27954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수분대비</a:t>
            </a:r>
            <a:r>
              <a:rPr lang="en-US" altLang="ko-K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ko-KR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황화수소</a:t>
            </a:r>
            <a:r>
              <a:rPr lang="en-US" altLang="ko-K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ko-KR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우세</a:t>
            </a:r>
            <a:endParaRPr lang="en-US" altLang="ko-K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415138D-1945-49CA-8A76-36F08C300997}"/>
              </a:ext>
            </a:extLst>
          </p:cNvPr>
          <p:cNvSpPr txBox="1"/>
          <p:nvPr/>
        </p:nvSpPr>
        <p:spPr>
          <a:xfrm>
            <a:off x="4297031" y="6110463"/>
            <a:ext cx="26886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solidFill>
                  <a:srgbClr val="77777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뿌리</a:t>
            </a:r>
            <a:r>
              <a:rPr lang="en-US" altLang="ko-KR" dirty="0">
                <a:solidFill>
                  <a:srgbClr val="77777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ko-KR" altLang="en-US" dirty="0" err="1">
                <a:solidFill>
                  <a:srgbClr val="77777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혐기</a:t>
            </a:r>
            <a:r>
              <a:rPr lang="en-US" altLang="ko-KR" dirty="0">
                <a:solidFill>
                  <a:srgbClr val="77777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ko-KR" altLang="en-US" dirty="0">
                <a:solidFill>
                  <a:srgbClr val="77777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부패</a:t>
            </a:r>
            <a:endParaRPr lang="en-US" altLang="ko-KR" dirty="0">
              <a:solidFill>
                <a:srgbClr val="77777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00780F4-4E42-4DEA-817F-009C745AAABF}"/>
              </a:ext>
            </a:extLst>
          </p:cNvPr>
          <p:cNvSpPr txBox="1"/>
          <p:nvPr/>
        </p:nvSpPr>
        <p:spPr>
          <a:xfrm>
            <a:off x="8305063" y="1284710"/>
            <a:ext cx="12828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ko-KR" altLang="en-US" sz="2000" b="1" dirty="0">
                <a:solidFill>
                  <a:srgbClr val="00B050"/>
                </a:solidFill>
                <a:latin typeface="Arial" panose="020B0604020202020204" pitchFamily="34" charset="0"/>
              </a:rPr>
              <a:t>최적 토양</a:t>
            </a:r>
            <a:endParaRPr lang="ko-KR" altLang="en-US" sz="2000" b="1" i="0" dirty="0">
              <a:solidFill>
                <a:srgbClr val="00B05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D65711AC-99BE-48F6-B342-1EBC14C903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7000"/>
                    </a14:imgEffect>
                    <a14:imgEffect>
                      <a14:brightnessContrast bright="6000" contrast="-2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5318" y="759873"/>
            <a:ext cx="5166986" cy="3380070"/>
          </a:xfrm>
          <a:prstGeom prst="rect">
            <a:avLst/>
          </a:prstGeom>
        </p:spPr>
      </p:pic>
      <p:sp>
        <p:nvSpPr>
          <p:cNvPr id="29" name="화살표: 아래쪽 28">
            <a:extLst>
              <a:ext uri="{FF2B5EF4-FFF2-40B4-BE49-F238E27FC236}">
                <a16:creationId xmlns:a16="http://schemas.microsoft.com/office/drawing/2014/main" id="{BE0CE877-1F93-4D06-824E-CFAE8B0EE81F}"/>
              </a:ext>
            </a:extLst>
          </p:cNvPr>
          <p:cNvSpPr/>
          <p:nvPr/>
        </p:nvSpPr>
        <p:spPr>
          <a:xfrm rot="4024041">
            <a:off x="6302767" y="3825533"/>
            <a:ext cx="495685" cy="11532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311895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7A37734-E3D7-49A1-886F-F7D88058BCFA}"/>
              </a:ext>
            </a:extLst>
          </p:cNvPr>
          <p:cNvSpPr txBox="1">
            <a:spLocks/>
          </p:cNvSpPr>
          <p:nvPr/>
        </p:nvSpPr>
        <p:spPr>
          <a:xfrm>
            <a:off x="870011" y="352673"/>
            <a:ext cx="10768614" cy="46166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defTabSz="508000">
              <a:buFontTx/>
              <a:buNone/>
            </a:pP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2. 4600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년 전 마야인의 지혜를 놓쳤다 너무도 늦어버린 기후위기 대안 토양 탄소  </a:t>
            </a:r>
            <a:endParaRPr lang="en-US" altLang="ko-K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id="{A2522257-1DAD-4EA1-BEFF-98998BBE530F}"/>
              </a:ext>
            </a:extLst>
          </p:cNvPr>
          <p:cNvCxnSpPr>
            <a:cxnSpLocks/>
          </p:cNvCxnSpPr>
          <p:nvPr/>
        </p:nvCxnSpPr>
        <p:spPr>
          <a:xfrm>
            <a:off x="10387950" y="4384386"/>
            <a:ext cx="921061" cy="0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818" name="Picture 2" descr="Take action dans le cadre de l'initiative - 4 per 1000">
            <a:extLst>
              <a:ext uri="{FF2B5EF4-FFF2-40B4-BE49-F238E27FC236}">
                <a16:creationId xmlns:a16="http://schemas.microsoft.com/office/drawing/2014/main" id="{3B18AD72-F33E-4580-AE5B-9DA77FB57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967" y="2193736"/>
            <a:ext cx="5345304" cy="300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AD28CA73-F01F-4639-9566-89A187D0E5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6726" y="1051254"/>
            <a:ext cx="4243526" cy="565582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142CA0B-30DF-447D-A9D7-912C0EF0E6EA}"/>
              </a:ext>
            </a:extLst>
          </p:cNvPr>
          <p:cNvSpPr txBox="1"/>
          <p:nvPr/>
        </p:nvSpPr>
        <p:spPr>
          <a:xfrm>
            <a:off x="11368237" y="6579869"/>
            <a:ext cx="6166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7813" indent="-277813" latinLnBrk="1"/>
            <a:r>
              <a:rPr lang="en-US" altLang="ko-KR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19/42</a:t>
            </a:r>
          </a:p>
        </p:txBody>
      </p:sp>
    </p:spTree>
    <p:extLst>
      <p:ext uri="{BB962C8B-B14F-4D97-AF65-F5344CB8AC3E}">
        <p14:creationId xmlns:p14="http://schemas.microsoft.com/office/powerpoint/2010/main" val="254087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8275E4-9A36-42E5-9CF8-2C10C76E4D5B}"/>
              </a:ext>
            </a:extLst>
          </p:cNvPr>
          <p:cNvSpPr txBox="1">
            <a:spLocks/>
          </p:cNvSpPr>
          <p:nvPr/>
        </p:nvSpPr>
        <p:spPr>
          <a:xfrm>
            <a:off x="292963" y="334112"/>
            <a:ext cx="2601157" cy="46166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defTabSz="508000">
              <a:buFontTx/>
              <a:buNone/>
            </a:pP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1. 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마야 역사 </a:t>
            </a:r>
            <a:endParaRPr lang="en-US" altLang="ko-K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FAD793D1-DBA6-4944-8A6F-FB48BA527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514" y="878133"/>
            <a:ext cx="11540971" cy="58785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기원전</a:t>
            </a:r>
            <a:r>
              <a:rPr kumimoji="0" lang="en-US" altLang="ko-K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ko-KR" altLang="ko-K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11,000</a:t>
            </a:r>
            <a:r>
              <a:rPr kumimoji="0" lang="ko-KR" altLang="en-US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년</a:t>
            </a:r>
            <a:endParaRPr kumimoji="0" lang="ko-KR" altLang="ko-KR" sz="12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최초의 수렵 채집인들은 마야 고원과 저지대에 정착했습니다.</a:t>
            </a:r>
            <a:endParaRPr kumimoji="0" lang="en-US" altLang="ko-KR" sz="12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2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3114 또는 3113</a:t>
            </a:r>
            <a:r>
              <a:rPr kumimoji="0" lang="ko-KR" altLang="en-US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년</a:t>
            </a:r>
            <a:endParaRPr kumimoji="0" lang="ko-KR" altLang="ko-KR" sz="12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세계의 창조는 </a:t>
            </a:r>
            <a:r>
              <a:rPr kumimoji="0" lang="ko-KR" altLang="ko-KR" sz="12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Maya</a:t>
            </a:r>
            <a:r>
              <a:rPr kumimoji="0" lang="ko-KR" altLang="ko-K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ko-KR" altLang="ko-KR" sz="12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Long</a:t>
            </a:r>
            <a:r>
              <a:rPr kumimoji="0" lang="ko-KR" altLang="ko-K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ko-KR" altLang="ko-KR" sz="12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Count</a:t>
            </a:r>
            <a:r>
              <a:rPr kumimoji="0" lang="ko-KR" altLang="ko-K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달력에 따라 발생합니다.</a:t>
            </a:r>
            <a:endParaRPr kumimoji="0" lang="en-US" altLang="ko-KR" sz="12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2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2600</a:t>
            </a:r>
            <a:r>
              <a:rPr kumimoji="0" lang="ko-KR" altLang="en-US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년</a:t>
            </a:r>
            <a:endParaRPr kumimoji="0" lang="ko-KR" altLang="ko-KR" sz="12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마야 문명이 시작됩니다.</a:t>
            </a:r>
            <a:endParaRPr kumimoji="0" lang="en-US" altLang="ko-KR" sz="12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2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2000년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12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Maya</a:t>
            </a:r>
            <a:r>
              <a:rPr kumimoji="0" lang="ko-KR" altLang="ko-K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문화의 많은 측면이 파생된 </a:t>
            </a:r>
            <a:r>
              <a:rPr kumimoji="0" lang="ko-KR" altLang="ko-KR" sz="1200" b="1" i="0" u="none" strike="noStrike" cap="none" normalizeH="0" baseline="0" dirty="0" err="1">
                <a:ln>
                  <a:noFill/>
                </a:ln>
                <a:solidFill>
                  <a:srgbClr val="9900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Olmec</a:t>
            </a:r>
            <a:r>
              <a:rPr kumimoji="0" lang="ko-KR" altLang="ko-K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문명 의 부상 . </a:t>
            </a:r>
            <a:endParaRPr kumimoji="0" lang="en-US" altLang="ko-KR" sz="12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마야 지역 전체에 마을 농업이 확립되었습니다.</a:t>
            </a:r>
            <a:endParaRPr kumimoji="0" lang="en-US" altLang="ko-KR" sz="12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2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700</a:t>
            </a:r>
            <a:r>
              <a:rPr kumimoji="0" lang="ko-KR" altLang="en-US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년</a:t>
            </a:r>
            <a:endParaRPr kumimoji="0" lang="ko-KR" altLang="ko-KR" sz="12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en-US" sz="12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문자가</a:t>
            </a:r>
            <a:r>
              <a:rPr kumimoji="0" lang="ko-KR" altLang="ko-KR" sz="12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ko-KR" altLang="ko-KR" sz="12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메소아메리카에서</a:t>
            </a:r>
            <a:r>
              <a:rPr kumimoji="0" lang="ko-KR" altLang="ko-K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발달했습니다.</a:t>
            </a:r>
            <a:endParaRPr kumimoji="0" lang="en-US" altLang="ko-KR" sz="12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2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400</a:t>
            </a:r>
            <a:r>
              <a:rPr kumimoji="0" lang="ko-KR" altLang="en-US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년</a:t>
            </a:r>
            <a:endParaRPr kumimoji="0" lang="ko-KR" altLang="ko-KR" sz="12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돌에 새겨진 최초의 알려진 태양력 달력은 </a:t>
            </a:r>
            <a:r>
              <a:rPr kumimoji="0" lang="ko-KR" altLang="ko-KR" sz="12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Maya에서</a:t>
            </a:r>
            <a:r>
              <a:rPr kumimoji="0" lang="ko-KR" altLang="ko-K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사용되고 있지만 </a:t>
            </a:r>
            <a:endParaRPr kumimoji="0" lang="en-US" altLang="ko-KR" sz="12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태양력</a:t>
            </a:r>
            <a:r>
              <a:rPr lang="ko-KR" alt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은</a:t>
            </a:r>
            <a:r>
              <a:rPr kumimoji="0" lang="ko-KR" altLang="ko-K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o-KR" alt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이</a:t>
            </a:r>
            <a:r>
              <a:rPr kumimoji="0" lang="ko-KR" altLang="ko-K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전</a:t>
            </a:r>
            <a:r>
              <a:rPr kumimoji="0" lang="ko-KR" altLang="en-US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부터</a:t>
            </a:r>
            <a:r>
              <a:rPr kumimoji="0" lang="ko-KR" altLang="ko-K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ko-KR" altLang="ko-KR" sz="12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Maya에</a:t>
            </a:r>
            <a:r>
              <a:rPr kumimoji="0" lang="ko-KR" altLang="ko-K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의해 알려지고 사용되었을 수 있습니다.</a:t>
            </a:r>
            <a:endParaRPr kumimoji="0" lang="en-US" altLang="ko-KR" sz="12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2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  <a:r>
              <a:rPr kumimoji="0" lang="ko-KR" altLang="en-US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년</a:t>
            </a:r>
            <a:endParaRPr kumimoji="0" lang="ko-KR" altLang="ko-KR" sz="12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마야인들은 귀족과 왕이 지배하는 위계 사회라는 개념을 채택했습니다.</a:t>
            </a:r>
            <a:endParaRPr kumimoji="0" lang="en-US" altLang="ko-KR" sz="12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2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kumimoji="0" lang="ko-KR" altLang="en-US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년</a:t>
            </a:r>
            <a:endParaRPr kumimoji="0" lang="ko-KR" altLang="ko-KR" sz="12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1200" b="1" i="0" u="none" strike="noStrike" cap="none" normalizeH="0" baseline="0" dirty="0" err="1">
                <a:ln>
                  <a:noFill/>
                </a:ln>
                <a:solidFill>
                  <a:srgbClr val="9900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Teotihuacan</a:t>
            </a:r>
            <a:r>
              <a:rPr kumimoji="0" lang="ko-KR" altLang="ko-K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kumimoji="0" lang="ko-KR" altLang="en-US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도</a:t>
            </a:r>
            <a:r>
              <a:rPr kumimoji="0" lang="ko-KR" altLang="ko-K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시가 설립되었으며 수세기 동안 </a:t>
            </a:r>
            <a:r>
              <a:rPr kumimoji="0" lang="ko-KR" altLang="ko-KR" sz="1200" b="1" i="0" u="none" strike="noStrike" cap="none" normalizeH="0" baseline="0" dirty="0" err="1">
                <a:ln>
                  <a:noFill/>
                </a:ln>
                <a:solidFill>
                  <a:srgbClr val="9900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Mesoamerica</a:t>
            </a:r>
            <a:r>
              <a:rPr kumimoji="0" lang="ko-KR" altLang="ko-K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의 문화, 종교 및 무역 중심지였습니다.</a:t>
            </a:r>
            <a:endParaRPr kumimoji="0" lang="en-US" altLang="ko-KR" sz="12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2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kumimoji="0" lang="ko-KR" altLang="en-US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년</a:t>
            </a:r>
            <a:endParaRPr kumimoji="0" lang="ko-KR" altLang="ko-KR" sz="12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마야 도시 </a:t>
            </a:r>
            <a:r>
              <a:rPr kumimoji="0" lang="ko-KR" altLang="ko-KR" sz="12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세로스</a:t>
            </a:r>
            <a:r>
              <a:rPr kumimoji="0" lang="ko-KR" altLang="ko-K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0" lang="ko-KR" altLang="ko-KR" sz="12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Cerros</a:t>
            </a:r>
            <a:r>
              <a:rPr kumimoji="0" lang="ko-KR" altLang="ko-K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)는 사원과 볼 코트의 복합 단지로 지어졌습니다. </a:t>
            </a:r>
            <a:endParaRPr kumimoji="0" lang="en-US" altLang="ko-KR" sz="12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1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그</a:t>
            </a:r>
            <a:r>
              <a:rPr kumimoji="0" lang="ko-KR" altLang="en-US" sz="1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러나</a:t>
            </a:r>
            <a:r>
              <a:rPr kumimoji="0" lang="ko-KR" altLang="ko-KR" sz="1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100년 후 (알 수 없는 이유로) 버려지고 그 사람들은 어업과 농</a:t>
            </a:r>
            <a:r>
              <a:rPr kumimoji="0" lang="ko-KR" altLang="en-US" sz="1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경</a:t>
            </a:r>
            <a:r>
              <a:rPr kumimoji="0" lang="ko-KR" altLang="ko-KR" sz="1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으로 돌아갑니다.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C3B0C4-ADDB-41DA-BEAB-FDF2D988F667}"/>
              </a:ext>
            </a:extLst>
          </p:cNvPr>
          <p:cNvSpPr txBox="1">
            <a:spLocks/>
          </p:cNvSpPr>
          <p:nvPr/>
        </p:nvSpPr>
        <p:spPr>
          <a:xfrm>
            <a:off x="8163737" y="3682953"/>
            <a:ext cx="1317616" cy="46166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defTabSz="508000">
              <a:buFontTx/>
              <a:buNone/>
            </a:pP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</a:t>
            </a:r>
            <a:r>
              <a:rPr lang="en-US" altLang="ko-KR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Cerros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</a:t>
            </a:r>
            <a:endParaRPr lang="en-US" altLang="ko-K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8A95DF83-556F-4ABE-9629-9F0B7F9050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0959" y="1289113"/>
            <a:ext cx="7029034" cy="24032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A1BB70-562B-46B6-A04B-84F204517454}"/>
              </a:ext>
            </a:extLst>
          </p:cNvPr>
          <p:cNvSpPr txBox="1"/>
          <p:nvPr/>
        </p:nvSpPr>
        <p:spPr>
          <a:xfrm>
            <a:off x="11368237" y="6579869"/>
            <a:ext cx="6166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7813" indent="-277813" latinLnBrk="1"/>
            <a:r>
              <a:rPr lang="en-US" altLang="ko-KR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2/42</a:t>
            </a:r>
          </a:p>
        </p:txBody>
      </p:sp>
    </p:spTree>
    <p:extLst>
      <p:ext uri="{BB962C8B-B14F-4D97-AF65-F5344CB8AC3E}">
        <p14:creationId xmlns:p14="http://schemas.microsoft.com/office/powerpoint/2010/main" val="25459188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그림 20">
            <a:extLst>
              <a:ext uri="{FF2B5EF4-FFF2-40B4-BE49-F238E27FC236}">
                <a16:creationId xmlns:a16="http://schemas.microsoft.com/office/drawing/2014/main" id="{844CFFE7-D3EA-4853-A808-0B18F9CAA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2382" y="4014967"/>
            <a:ext cx="5702863" cy="2490359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65907A1C-3FED-4010-8F9C-A14739A08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025" y="1278384"/>
            <a:ext cx="5734667" cy="251489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74CC33A-D822-4CD4-9682-089064B1783B}"/>
              </a:ext>
            </a:extLst>
          </p:cNvPr>
          <p:cNvSpPr txBox="1">
            <a:spLocks/>
          </p:cNvSpPr>
          <p:nvPr/>
        </p:nvSpPr>
        <p:spPr>
          <a:xfrm>
            <a:off x="870011" y="352673"/>
            <a:ext cx="3586579" cy="46166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defTabSz="508000">
              <a:buFontTx/>
              <a:buNone/>
            </a:pP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2. </a:t>
            </a:r>
            <a:r>
              <a:rPr lang="ko-KR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혼농임업과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</a:t>
            </a:r>
            <a:r>
              <a:rPr lang="ko-KR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물순환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 </a:t>
            </a:r>
            <a:endParaRPr lang="en-US" altLang="ko-K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8A7C72-D3E6-4722-B7DE-5FAD53372C84}"/>
              </a:ext>
            </a:extLst>
          </p:cNvPr>
          <p:cNvSpPr txBox="1">
            <a:spLocks/>
          </p:cNvSpPr>
          <p:nvPr/>
        </p:nvSpPr>
        <p:spPr>
          <a:xfrm>
            <a:off x="641650" y="5739186"/>
            <a:ext cx="2393891" cy="307777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defTabSz="508000">
              <a:buFontTx/>
              <a:buNone/>
            </a:pPr>
            <a:r>
              <a:rPr lang="ko-KR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뿌리는 지하수를 퍼 올린다  </a:t>
            </a:r>
            <a:endParaRPr lang="en-US" altLang="ko-K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6CC283-574B-481C-86BF-43DDAD554F08}"/>
              </a:ext>
            </a:extLst>
          </p:cNvPr>
          <p:cNvSpPr txBox="1">
            <a:spLocks/>
          </p:cNvSpPr>
          <p:nvPr/>
        </p:nvSpPr>
        <p:spPr>
          <a:xfrm>
            <a:off x="3894255" y="6171879"/>
            <a:ext cx="5324049" cy="307777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defTabSz="508000">
              <a:buFontTx/>
              <a:buNone/>
            </a:pPr>
            <a:r>
              <a: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사라진  나무만큼 비와 이슬도 줄어든다 물부족이 시작된다</a:t>
            </a:r>
            <a:r>
              <a:rPr lang="en-US" altLang="ko-K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r>
              <a: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 </a:t>
            </a:r>
            <a:endParaRPr lang="en-US" altLang="ko-KR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65CA94-0EEA-42CD-9A14-8AED3D0C2242}"/>
              </a:ext>
            </a:extLst>
          </p:cNvPr>
          <p:cNvSpPr txBox="1">
            <a:spLocks/>
          </p:cNvSpPr>
          <p:nvPr/>
        </p:nvSpPr>
        <p:spPr>
          <a:xfrm>
            <a:off x="621836" y="1734570"/>
            <a:ext cx="2820546" cy="307777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defTabSz="508000">
              <a:buFontTx/>
              <a:buNone/>
            </a:pPr>
            <a:r>
              <a:rPr lang="ko-KR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증산작용으로 구름을 만든다  </a:t>
            </a:r>
            <a:endParaRPr lang="en-US" altLang="ko-K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71E665-107D-46BE-9626-11EE69971CC6}"/>
              </a:ext>
            </a:extLst>
          </p:cNvPr>
          <p:cNvSpPr txBox="1">
            <a:spLocks/>
          </p:cNvSpPr>
          <p:nvPr/>
        </p:nvSpPr>
        <p:spPr>
          <a:xfrm>
            <a:off x="4815729" y="3427511"/>
            <a:ext cx="4152197" cy="307777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defTabSz="508000">
              <a:buFontTx/>
              <a:buNone/>
            </a:pPr>
            <a:r>
              <a: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구름은 비를 만들어 대지에 되먹인다</a:t>
            </a:r>
            <a:r>
              <a:rPr lang="en-US" altLang="ko-K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r>
              <a: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 </a:t>
            </a:r>
            <a:endParaRPr lang="en-US" altLang="ko-KR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D96A9DF-6514-4E7E-A9B0-257B239881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650" y="2230422"/>
            <a:ext cx="2634060" cy="3270984"/>
          </a:xfrm>
          <a:prstGeom prst="rect">
            <a:avLst/>
          </a:prstGeom>
        </p:spPr>
      </p:pic>
      <p:pic>
        <p:nvPicPr>
          <p:cNvPr id="35842" name="Picture 2">
            <a:extLst>
              <a:ext uri="{FF2B5EF4-FFF2-40B4-BE49-F238E27FC236}">
                <a16:creationId xmlns:a16="http://schemas.microsoft.com/office/drawing/2014/main" id="{7A2FCFB1-5D9B-43B3-916F-AACB7D15D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1364" y="2769827"/>
            <a:ext cx="2900636" cy="222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594703D-F8CF-4030-90B0-67B9DD1A989C}"/>
              </a:ext>
            </a:extLst>
          </p:cNvPr>
          <p:cNvSpPr txBox="1">
            <a:spLocks/>
          </p:cNvSpPr>
          <p:nvPr/>
        </p:nvSpPr>
        <p:spPr>
          <a:xfrm>
            <a:off x="9830540" y="2153042"/>
            <a:ext cx="1808085" cy="52322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algn="ctr" defTabSz="508000">
              <a:buFontTx/>
              <a:buNone/>
            </a:pPr>
            <a:r>
              <a:rPr lang="ko-KR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이슬에 젖은 풀이 </a:t>
            </a:r>
            <a:endParaRPr lang="en-US" altLang="ko-K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  <a:p>
            <a:pPr marL="0" indent="0" algn="ctr" defTabSz="508000">
              <a:buFontTx/>
              <a:buNone/>
            </a:pPr>
            <a:r>
              <a:rPr lang="ko-KR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뿌리로 물을 보낸다  </a:t>
            </a:r>
            <a:endParaRPr lang="en-US" altLang="ko-K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C17596-DA39-4AD5-B470-94665F4BC9C4}"/>
              </a:ext>
            </a:extLst>
          </p:cNvPr>
          <p:cNvSpPr txBox="1">
            <a:spLocks/>
          </p:cNvSpPr>
          <p:nvPr/>
        </p:nvSpPr>
        <p:spPr>
          <a:xfrm>
            <a:off x="9903041" y="5026407"/>
            <a:ext cx="1808085" cy="1600438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algn="ctr" defTabSz="508000">
              <a:buFontTx/>
              <a:buNone/>
            </a:pPr>
            <a:r>
              <a:rPr lang="ko-KR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풀뿌리는 나무뿌리로</a:t>
            </a:r>
            <a:endParaRPr lang="en-US" altLang="ko-K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  <a:p>
            <a:pPr marL="0" indent="0" algn="ctr" defTabSz="508000">
              <a:buFontTx/>
              <a:buNone/>
            </a:pPr>
            <a:r>
              <a:rPr lang="ko-KR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물을 전달하고 </a:t>
            </a:r>
            <a:endParaRPr lang="en-US" altLang="ko-K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  <a:p>
            <a:pPr marL="0" indent="0" algn="ctr" defTabSz="508000">
              <a:buFontTx/>
              <a:buNone/>
            </a:pPr>
            <a:r>
              <a:rPr lang="ko-KR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나무뿌리는</a:t>
            </a:r>
            <a:endParaRPr lang="en-US" altLang="ko-K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  <a:p>
            <a:pPr marL="0" indent="0" algn="ctr" defTabSz="508000">
              <a:buFontTx/>
              <a:buNone/>
            </a:pPr>
            <a:r>
              <a:rPr lang="ko-KR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마른 토양에 수분을 </a:t>
            </a:r>
            <a:endParaRPr lang="en-US" altLang="ko-K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  <a:p>
            <a:pPr marL="0" indent="0" algn="ctr" defTabSz="508000">
              <a:buFontTx/>
              <a:buNone/>
            </a:pPr>
            <a:r>
              <a:rPr lang="ko-KR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저장한다</a:t>
            </a:r>
            <a:r>
              <a:rPr lang="en-US" altLang="ko-K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</a:p>
          <a:p>
            <a:pPr marL="0" indent="0" algn="ctr" defTabSz="508000">
              <a:buFontTx/>
              <a:buNone/>
            </a:pPr>
            <a:r>
              <a:rPr lang="ko-KR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곰팡이가 호강한다</a:t>
            </a:r>
            <a:r>
              <a:rPr lang="en-US" altLang="ko-K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</a:p>
          <a:p>
            <a:pPr marL="0" indent="0" defTabSz="508000">
              <a:buFontTx/>
              <a:buNone/>
            </a:pPr>
            <a:r>
              <a:rPr lang="ko-KR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 </a:t>
            </a:r>
            <a:endParaRPr lang="en-US" altLang="ko-K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0A1923-1748-4AB7-8492-B3B6892ECA62}"/>
              </a:ext>
            </a:extLst>
          </p:cNvPr>
          <p:cNvSpPr txBox="1">
            <a:spLocks/>
          </p:cNvSpPr>
          <p:nvPr/>
        </p:nvSpPr>
        <p:spPr>
          <a:xfrm>
            <a:off x="166958" y="3881737"/>
            <a:ext cx="1406106" cy="52322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defTabSz="508000">
              <a:buFontTx/>
              <a:buNone/>
            </a:pPr>
            <a:r>
              <a:rPr lang="ko-KR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밤 풀들에게 </a:t>
            </a:r>
            <a:endParaRPr lang="en-US" altLang="ko-K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  <a:p>
            <a:pPr marL="0" indent="0" defTabSz="508000">
              <a:buFontTx/>
              <a:buNone/>
            </a:pPr>
            <a:r>
              <a:rPr lang="ko-KR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물을 나눈다  </a:t>
            </a:r>
            <a:endParaRPr lang="en-US" altLang="ko-K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A82DE7-2178-42A6-A106-653BF04CF8BC}"/>
              </a:ext>
            </a:extLst>
          </p:cNvPr>
          <p:cNvSpPr txBox="1">
            <a:spLocks/>
          </p:cNvSpPr>
          <p:nvPr/>
        </p:nvSpPr>
        <p:spPr>
          <a:xfrm>
            <a:off x="1859189" y="3726264"/>
            <a:ext cx="1196946" cy="52322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defTabSz="508000">
              <a:buFontTx/>
              <a:buNone/>
            </a:pPr>
            <a:r>
              <a:rPr lang="ko-KR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가뭄에도 </a:t>
            </a:r>
            <a:endParaRPr lang="en-US" altLang="ko-K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  <a:p>
            <a:pPr marL="0" indent="0" defTabSz="508000">
              <a:buFontTx/>
              <a:buNone/>
            </a:pPr>
            <a:r>
              <a:rPr lang="ko-KR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나눈다  </a:t>
            </a:r>
            <a:endParaRPr lang="en-US" altLang="ko-K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8BC47A-C935-4B89-835C-0E39B1CBC4B2}"/>
              </a:ext>
            </a:extLst>
          </p:cNvPr>
          <p:cNvSpPr txBox="1"/>
          <p:nvPr/>
        </p:nvSpPr>
        <p:spPr>
          <a:xfrm>
            <a:off x="11368237" y="6579869"/>
            <a:ext cx="6166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7813" indent="-277813" latinLnBrk="1"/>
            <a:r>
              <a:rPr lang="en-US" altLang="ko-KR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20/42</a:t>
            </a:r>
          </a:p>
        </p:txBody>
      </p:sp>
    </p:spTree>
    <p:extLst>
      <p:ext uri="{BB962C8B-B14F-4D97-AF65-F5344CB8AC3E}">
        <p14:creationId xmlns:p14="http://schemas.microsoft.com/office/powerpoint/2010/main" val="40866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>
            <a:extLst>
              <a:ext uri="{FF2B5EF4-FFF2-40B4-BE49-F238E27FC236}">
                <a16:creationId xmlns:a16="http://schemas.microsoft.com/office/drawing/2014/main" id="{E6A906E7-51D1-49BA-AAAE-B304ECF7D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22012" y="1518082"/>
            <a:ext cx="6721048" cy="380851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05783C5-CAEE-4A1B-8217-6F34CFB01DA2}"/>
              </a:ext>
            </a:extLst>
          </p:cNvPr>
          <p:cNvSpPr txBox="1">
            <a:spLocks/>
          </p:cNvSpPr>
          <p:nvPr/>
        </p:nvSpPr>
        <p:spPr>
          <a:xfrm>
            <a:off x="870011" y="352673"/>
            <a:ext cx="10768614" cy="46166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defTabSz="508000">
              <a:buFontTx/>
              <a:buNone/>
            </a:pP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3. 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달콤한 옥수수  </a:t>
            </a:r>
            <a:endParaRPr lang="en-US" altLang="ko-K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D9B00140-ED33-4F3C-B341-408904E64F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547" y="1095470"/>
            <a:ext cx="6059177" cy="449332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626D3C5-5A5A-47DA-948A-50E52794F929}"/>
              </a:ext>
            </a:extLst>
          </p:cNvPr>
          <p:cNvSpPr txBox="1"/>
          <p:nvPr/>
        </p:nvSpPr>
        <p:spPr>
          <a:xfrm>
            <a:off x="11368237" y="6579869"/>
            <a:ext cx="6166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7813" indent="-277813" latinLnBrk="1"/>
            <a:r>
              <a:rPr lang="en-US" altLang="ko-KR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21/42</a:t>
            </a:r>
          </a:p>
        </p:txBody>
      </p:sp>
    </p:spTree>
    <p:extLst>
      <p:ext uri="{BB962C8B-B14F-4D97-AF65-F5344CB8AC3E}">
        <p14:creationId xmlns:p14="http://schemas.microsoft.com/office/powerpoint/2010/main" val="5117356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A05783C5-CAEE-4A1B-8217-6F34CFB01DA2}"/>
              </a:ext>
            </a:extLst>
          </p:cNvPr>
          <p:cNvSpPr txBox="1">
            <a:spLocks/>
          </p:cNvSpPr>
          <p:nvPr/>
        </p:nvSpPr>
        <p:spPr>
          <a:xfrm>
            <a:off x="870011" y="352673"/>
            <a:ext cx="10768614" cy="46166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defTabSz="508000">
              <a:buFontTx/>
              <a:buNone/>
            </a:pP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3. 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옥수수 거대 국가의 초석이 되다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LiDAR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로 본 마야 유적지  </a:t>
            </a:r>
            <a:endParaRPr lang="en-US" altLang="ko-K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81E257D2-411C-4027-90EF-D50F5B1DC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7591" y="1496764"/>
            <a:ext cx="7621572" cy="4273721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DF87666A-F990-44C1-B054-C83C4F6E7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787" y="3551069"/>
            <a:ext cx="2663302" cy="21306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FE8A07-7FED-400D-9800-853582EAF2CA}"/>
              </a:ext>
            </a:extLst>
          </p:cNvPr>
          <p:cNvSpPr txBox="1"/>
          <p:nvPr/>
        </p:nvSpPr>
        <p:spPr>
          <a:xfrm>
            <a:off x="11368237" y="6579869"/>
            <a:ext cx="6166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7813" indent="-277813" latinLnBrk="1"/>
            <a:r>
              <a:rPr lang="en-US" altLang="ko-KR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22/42</a:t>
            </a:r>
          </a:p>
        </p:txBody>
      </p:sp>
    </p:spTree>
    <p:extLst>
      <p:ext uri="{BB962C8B-B14F-4D97-AF65-F5344CB8AC3E}">
        <p14:creationId xmlns:p14="http://schemas.microsoft.com/office/powerpoint/2010/main" val="35531203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A05783C5-CAEE-4A1B-8217-6F34CFB01DA2}"/>
              </a:ext>
            </a:extLst>
          </p:cNvPr>
          <p:cNvSpPr txBox="1">
            <a:spLocks/>
          </p:cNvSpPr>
          <p:nvPr/>
        </p:nvSpPr>
        <p:spPr>
          <a:xfrm>
            <a:off x="870011" y="352673"/>
            <a:ext cx="10768614" cy="46166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defTabSz="508000">
              <a:buFontTx/>
              <a:buNone/>
            </a:pP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3. LiDAR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기반 도시 재현  </a:t>
            </a:r>
            <a:endParaRPr lang="en-US" altLang="ko-K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6AF51BE7-8C10-44EF-AC03-A09EC2A4D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175" y="1648953"/>
            <a:ext cx="7037455" cy="39392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EDA9B6-C87E-44B3-A29F-FFD28229EAEE}"/>
              </a:ext>
            </a:extLst>
          </p:cNvPr>
          <p:cNvSpPr txBox="1"/>
          <p:nvPr/>
        </p:nvSpPr>
        <p:spPr>
          <a:xfrm>
            <a:off x="11368237" y="6579869"/>
            <a:ext cx="6166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7813" indent="-277813" latinLnBrk="1"/>
            <a:r>
              <a:rPr lang="en-US" altLang="ko-KR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23/42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B3A14D91-EBF9-4599-870C-05F9D800DF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89" y="2506525"/>
            <a:ext cx="4311589" cy="2042332"/>
          </a:xfrm>
          <a:prstGeom prst="rect">
            <a:avLst/>
          </a:prstGeom>
        </p:spPr>
      </p:pic>
      <p:sp>
        <p:nvSpPr>
          <p:cNvPr id="3" name="화살표: 오른쪽 2">
            <a:extLst>
              <a:ext uri="{FF2B5EF4-FFF2-40B4-BE49-F238E27FC236}">
                <a16:creationId xmlns:a16="http://schemas.microsoft.com/office/drawing/2014/main" id="{5A1B8CE1-7D5F-4606-9066-5934B31717A6}"/>
              </a:ext>
            </a:extLst>
          </p:cNvPr>
          <p:cNvSpPr/>
          <p:nvPr/>
        </p:nvSpPr>
        <p:spPr>
          <a:xfrm>
            <a:off x="4638583" y="3284738"/>
            <a:ext cx="375888" cy="328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300307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A05783C5-CAEE-4A1B-8217-6F34CFB01DA2}"/>
              </a:ext>
            </a:extLst>
          </p:cNvPr>
          <p:cNvSpPr txBox="1">
            <a:spLocks/>
          </p:cNvSpPr>
          <p:nvPr/>
        </p:nvSpPr>
        <p:spPr>
          <a:xfrm>
            <a:off x="870011" y="352673"/>
            <a:ext cx="10768614" cy="46166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defTabSz="508000">
              <a:buFontTx/>
              <a:buNone/>
            </a:pP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3. LiDAR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기반 도시 재현 하고 보니 </a:t>
            </a:r>
            <a:r>
              <a:rPr lang="ko-KR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혼농임업이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사라졌다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   </a:t>
            </a:r>
            <a:endParaRPr lang="en-US" altLang="ko-K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5F5A07C-7B82-44F0-A74A-BF5D659F7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366" y="2868997"/>
            <a:ext cx="6774891" cy="3450176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0EE7FC95-0BE2-4449-9820-221B3FA13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6525" y="2868997"/>
            <a:ext cx="5435475" cy="3450177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476C5FE6-B632-438D-A05B-3BB8FB73CB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7806" y="838584"/>
            <a:ext cx="3350553" cy="1875883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854C41D5-1D9E-448F-A169-218960D3B4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077" y="1130524"/>
            <a:ext cx="2078291" cy="1555183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CE6B2CA1-9614-4407-A95B-C763724641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4195" y="1159284"/>
            <a:ext cx="2049690" cy="1597445"/>
          </a:xfrm>
          <a:prstGeom prst="rect">
            <a:avLst/>
          </a:prstGeom>
        </p:spPr>
      </p:pic>
      <p:sp>
        <p:nvSpPr>
          <p:cNvPr id="10" name="화살표: 오른쪽 9">
            <a:extLst>
              <a:ext uri="{FF2B5EF4-FFF2-40B4-BE49-F238E27FC236}">
                <a16:creationId xmlns:a16="http://schemas.microsoft.com/office/drawing/2014/main" id="{65D018A7-166B-4E56-8F08-BA60390944A9}"/>
              </a:ext>
            </a:extLst>
          </p:cNvPr>
          <p:cNvSpPr/>
          <p:nvPr/>
        </p:nvSpPr>
        <p:spPr>
          <a:xfrm>
            <a:off x="3279962" y="1530949"/>
            <a:ext cx="1162975" cy="6214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190305-D017-4770-9DD4-504C0EA41D6D}"/>
              </a:ext>
            </a:extLst>
          </p:cNvPr>
          <p:cNvSpPr txBox="1"/>
          <p:nvPr/>
        </p:nvSpPr>
        <p:spPr>
          <a:xfrm>
            <a:off x="11368237" y="6579869"/>
            <a:ext cx="6166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7813" indent="-277813" latinLnBrk="1"/>
            <a:r>
              <a:rPr lang="en-US" altLang="ko-KR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24/42</a:t>
            </a:r>
          </a:p>
        </p:txBody>
      </p:sp>
    </p:spTree>
    <p:extLst>
      <p:ext uri="{BB962C8B-B14F-4D97-AF65-F5344CB8AC3E}">
        <p14:creationId xmlns:p14="http://schemas.microsoft.com/office/powerpoint/2010/main" val="31290149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>
            <a:extLst>
              <a:ext uri="{FF2B5EF4-FFF2-40B4-BE49-F238E27FC236}">
                <a16:creationId xmlns:a16="http://schemas.microsoft.com/office/drawing/2014/main" id="{49B02FCB-B4A8-499B-853B-91140893F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2570" y="5280672"/>
            <a:ext cx="1454710" cy="122465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05783C5-CAEE-4A1B-8217-6F34CFB01DA2}"/>
              </a:ext>
            </a:extLst>
          </p:cNvPr>
          <p:cNvSpPr txBox="1">
            <a:spLocks/>
          </p:cNvSpPr>
          <p:nvPr/>
        </p:nvSpPr>
        <p:spPr>
          <a:xfrm>
            <a:off x="870011" y="352673"/>
            <a:ext cx="10768614" cy="46166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defTabSz="508000">
              <a:buFontTx/>
              <a:buNone/>
            </a:pP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3. </a:t>
            </a:r>
            <a:r>
              <a:rPr lang="en-US" altLang="ko-KR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Urbanisation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고양시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</a:t>
            </a:r>
            <a:r>
              <a:rPr lang="ko-KR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뉴욕시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   </a:t>
            </a:r>
            <a:endParaRPr lang="en-US" altLang="ko-K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854C41D5-1D9E-448F-A169-218960D3B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570" y="995995"/>
            <a:ext cx="1379630" cy="1032376"/>
          </a:xfrm>
          <a:prstGeom prst="rect">
            <a:avLst/>
          </a:prstGeom>
        </p:spPr>
      </p:pic>
      <p:sp>
        <p:nvSpPr>
          <p:cNvPr id="10" name="화살표: 오른쪽 9">
            <a:extLst>
              <a:ext uri="{FF2B5EF4-FFF2-40B4-BE49-F238E27FC236}">
                <a16:creationId xmlns:a16="http://schemas.microsoft.com/office/drawing/2014/main" id="{65D018A7-166B-4E56-8F08-BA60390944A9}"/>
              </a:ext>
            </a:extLst>
          </p:cNvPr>
          <p:cNvSpPr/>
          <p:nvPr/>
        </p:nvSpPr>
        <p:spPr>
          <a:xfrm rot="5400000">
            <a:off x="5077093" y="3615414"/>
            <a:ext cx="2759608" cy="1656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190305-D017-4770-9DD4-504C0EA41D6D}"/>
              </a:ext>
            </a:extLst>
          </p:cNvPr>
          <p:cNvSpPr txBox="1"/>
          <p:nvPr/>
        </p:nvSpPr>
        <p:spPr>
          <a:xfrm>
            <a:off x="11368237" y="6579869"/>
            <a:ext cx="6166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7813" indent="-277813" latinLnBrk="1"/>
            <a:r>
              <a:rPr lang="en-US" altLang="ko-KR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25/42</a:t>
            </a: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0AA0E964-494F-4043-B240-0930539FB9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414" y="1849477"/>
            <a:ext cx="5695725" cy="3551509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91CF4B40-B8C8-45BF-B029-55795CB13D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9921" y="1817397"/>
            <a:ext cx="4963710" cy="355150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7FD8CE2-2D2F-4AD4-9469-CA457437906A}"/>
              </a:ext>
            </a:extLst>
          </p:cNvPr>
          <p:cNvSpPr txBox="1"/>
          <p:nvPr/>
        </p:nvSpPr>
        <p:spPr>
          <a:xfrm>
            <a:off x="7359345" y="5400986"/>
            <a:ext cx="48326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dirty="0"/>
              <a:t>https://www.nationalgeographic.com/magazine/article/manhattan</a:t>
            </a:r>
            <a:endParaRPr lang="ko-KR" altLang="en-US" sz="12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7D53CA-5A7F-47B0-B70A-6EFD79AA4E3E}"/>
              </a:ext>
            </a:extLst>
          </p:cNvPr>
          <p:cNvSpPr txBox="1"/>
          <p:nvPr/>
        </p:nvSpPr>
        <p:spPr>
          <a:xfrm>
            <a:off x="2319780" y="5430432"/>
            <a:ext cx="16637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200"/>
              <a:t>다음지도 고양시</a:t>
            </a:r>
            <a:endParaRPr lang="ko-KR" altLang="en-US" sz="12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F36E7DA-14FD-4EBB-B06A-798C29C1DFDF}"/>
              </a:ext>
            </a:extLst>
          </p:cNvPr>
          <p:cNvSpPr txBox="1"/>
          <p:nvPr/>
        </p:nvSpPr>
        <p:spPr>
          <a:xfrm>
            <a:off x="6549798" y="3209732"/>
            <a:ext cx="457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200"/>
              <a:t>토양퇴화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9611014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D0DDF326-9403-4792-974B-03E333CE5352}"/>
              </a:ext>
            </a:extLst>
          </p:cNvPr>
          <p:cNvSpPr/>
          <p:nvPr/>
        </p:nvSpPr>
        <p:spPr>
          <a:xfrm>
            <a:off x="2166151" y="834501"/>
            <a:ext cx="7679185" cy="6023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5783C5-CAEE-4A1B-8217-6F34CFB01DA2}"/>
              </a:ext>
            </a:extLst>
          </p:cNvPr>
          <p:cNvSpPr txBox="1">
            <a:spLocks/>
          </p:cNvSpPr>
          <p:nvPr/>
        </p:nvSpPr>
        <p:spPr>
          <a:xfrm>
            <a:off x="559292" y="273436"/>
            <a:ext cx="10557032" cy="46166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defTabSz="508000">
              <a:buFontTx/>
              <a:buNone/>
            </a:pP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4. 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현재의 기후위기와 동일하다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.(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당시에 지구 규모의 탄소농도는 변화가 없었다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    </a:t>
            </a:r>
            <a:endParaRPr lang="en-US" altLang="ko-K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CCA4E2-3029-4E45-BA3A-D24E25D71413}"/>
              </a:ext>
            </a:extLst>
          </p:cNvPr>
          <p:cNvSpPr txBox="1"/>
          <p:nvPr/>
        </p:nvSpPr>
        <p:spPr>
          <a:xfrm>
            <a:off x="417249" y="1610988"/>
            <a:ext cx="111769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600" b="0" i="0" dirty="0">
                <a:solidFill>
                  <a:srgbClr val="6A7987"/>
                </a:solidFill>
                <a:effectLst/>
                <a:latin typeface="Raleway"/>
              </a:rPr>
              <a:t>마야가 사라지기 시작할 무렵에 큰 가뭄이 발생했고 붕괴 당시 마야인들은 급증하는 인구를 먹일 옥수수를 재배하기 위해 넓은 땅에 걸쳐 대부분의 나무를 베어내고 옥수수를 심었고 땔감과 건축 자재를 만들기 위해 나무를 베었다</a:t>
            </a:r>
            <a:r>
              <a:rPr lang="en-US" altLang="ko-KR" sz="1600" b="0" i="0" dirty="0">
                <a:solidFill>
                  <a:srgbClr val="6A7987"/>
                </a:solidFill>
                <a:effectLst/>
                <a:latin typeface="Raleway"/>
              </a:rPr>
              <a:t>.</a:t>
            </a:r>
            <a:endParaRPr lang="ko-KR" altLang="en-US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445010-A888-4D77-9B8C-CBA205CACFD4}"/>
              </a:ext>
            </a:extLst>
          </p:cNvPr>
          <p:cNvSpPr txBox="1"/>
          <p:nvPr/>
        </p:nvSpPr>
        <p:spPr>
          <a:xfrm>
            <a:off x="436486" y="2351782"/>
            <a:ext cx="1131902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ko-KR" altLang="en-US" sz="1600" b="0" i="0" dirty="0">
                <a:solidFill>
                  <a:srgbClr val="000000"/>
                </a:solidFill>
                <a:effectLst/>
                <a:latin typeface="Raleway"/>
              </a:rPr>
              <a:t>그들은 거대한 사원</a:t>
            </a:r>
            <a:r>
              <a:rPr lang="en-US" altLang="ko-KR" sz="1600" b="0" i="0" dirty="0">
                <a:solidFill>
                  <a:srgbClr val="000000"/>
                </a:solidFill>
                <a:effectLst/>
                <a:latin typeface="Raleway"/>
              </a:rPr>
              <a:t>, </a:t>
            </a:r>
            <a:r>
              <a:rPr lang="ko-KR" altLang="en-US" sz="1600" b="0" i="0" dirty="0">
                <a:solidFill>
                  <a:srgbClr val="000000"/>
                </a:solidFill>
                <a:effectLst/>
                <a:latin typeface="Raleway"/>
              </a:rPr>
              <a:t>저수지 및 기념비를 짓는데 사용되는 석회 </a:t>
            </a:r>
            <a:r>
              <a:rPr lang="ko-KR" altLang="en-US" sz="1600" b="0" i="0" dirty="0" err="1">
                <a:solidFill>
                  <a:srgbClr val="000000"/>
                </a:solidFill>
                <a:effectLst/>
                <a:latin typeface="Raleway"/>
              </a:rPr>
              <a:t>회반죽을</a:t>
            </a:r>
            <a:r>
              <a:rPr lang="ko-KR" altLang="en-US" sz="1600" b="0" i="0" dirty="0">
                <a:solidFill>
                  <a:srgbClr val="000000"/>
                </a:solidFill>
                <a:effectLst/>
                <a:latin typeface="Raleway"/>
              </a:rPr>
              <a:t> 가열하기 위해 </a:t>
            </a:r>
            <a:r>
              <a:rPr lang="en-US" altLang="ko-KR" sz="1600" b="0" i="0" dirty="0">
                <a:solidFill>
                  <a:srgbClr val="000000"/>
                </a:solidFill>
                <a:effectLst/>
                <a:latin typeface="Raleway"/>
              </a:rPr>
              <a:t>20</a:t>
            </a:r>
            <a:r>
              <a:rPr lang="ko-KR" altLang="en-US" sz="1600" b="0" i="0" dirty="0">
                <a:solidFill>
                  <a:srgbClr val="000000"/>
                </a:solidFill>
                <a:effectLst/>
                <a:latin typeface="Raleway"/>
              </a:rPr>
              <a:t>그루의 나무를 태워야 했다       </a:t>
            </a:r>
            <a:r>
              <a:rPr lang="ko-KR" altLang="en-US" sz="1600" b="0" i="0" dirty="0">
                <a:solidFill>
                  <a:srgbClr val="6A7987"/>
                </a:solidFill>
                <a:effectLst/>
                <a:latin typeface="Raleway"/>
              </a:rPr>
              <a:t>컴퓨터 시뮬레이션을 사용하여 삼림 벌채가 어떻게 가뭄을 악화시키는 역할을 할 수 있었는지 재구성해보니</a:t>
            </a:r>
            <a:r>
              <a:rPr lang="en-US" altLang="ko-KR" sz="1600" b="0" i="0" dirty="0">
                <a:solidFill>
                  <a:srgbClr val="6A7987"/>
                </a:solidFill>
                <a:effectLst/>
                <a:latin typeface="Raleway"/>
              </a:rPr>
              <a:t> </a:t>
            </a:r>
          </a:p>
          <a:p>
            <a:pPr algn="l" fontAlgn="base"/>
            <a:r>
              <a:rPr lang="ko-KR" altLang="en-US" sz="1600" b="0" i="0" dirty="0">
                <a:solidFill>
                  <a:srgbClr val="6A7987"/>
                </a:solidFill>
                <a:effectLst/>
                <a:latin typeface="Raleway"/>
              </a:rPr>
              <a:t>모든 나무의 손실로 인해 </a:t>
            </a:r>
            <a:r>
              <a:rPr lang="ko-KR" altLang="en-US" sz="1600" b="1" i="0" dirty="0">
                <a:solidFill>
                  <a:srgbClr val="FF0000"/>
                </a:solidFill>
                <a:effectLst/>
                <a:latin typeface="Raleway"/>
              </a:rPr>
              <a:t>온도가 </a:t>
            </a:r>
            <a:r>
              <a:rPr lang="en-US" altLang="ko-KR" sz="1600" b="1" i="0" dirty="0">
                <a:solidFill>
                  <a:srgbClr val="FF0000"/>
                </a:solidFill>
                <a:effectLst/>
                <a:latin typeface="Raleway"/>
              </a:rPr>
              <a:t>3-5</a:t>
            </a:r>
            <a:r>
              <a:rPr lang="ko-KR" altLang="en-US" sz="1600" b="1" i="0" dirty="0">
                <a:solidFill>
                  <a:srgbClr val="FF0000"/>
                </a:solidFill>
                <a:effectLst/>
                <a:latin typeface="Raleway"/>
              </a:rPr>
              <a:t>도 상승하고 강우량이 </a:t>
            </a:r>
            <a:r>
              <a:rPr lang="en-US" altLang="ko-KR" sz="1600" b="1" i="0" dirty="0">
                <a:solidFill>
                  <a:srgbClr val="FF0000"/>
                </a:solidFill>
                <a:effectLst/>
                <a:latin typeface="Raleway"/>
              </a:rPr>
              <a:t>20-30% </a:t>
            </a:r>
            <a:r>
              <a:rPr lang="ko-KR" altLang="en-US" sz="1600" b="1" i="0" dirty="0">
                <a:solidFill>
                  <a:srgbClr val="FF0000"/>
                </a:solidFill>
                <a:effectLst/>
                <a:latin typeface="Raleway"/>
              </a:rPr>
              <a:t>감소</a:t>
            </a:r>
            <a:r>
              <a:rPr lang="ko-KR" altLang="en-US" sz="1600" b="0" i="0" dirty="0">
                <a:solidFill>
                  <a:srgbClr val="6A7987"/>
                </a:solidFill>
                <a:effectLst/>
                <a:latin typeface="Raleway"/>
              </a:rPr>
              <a:t>했습니다</a:t>
            </a:r>
            <a:r>
              <a:rPr lang="en-US" altLang="ko-KR" sz="1600" b="0" i="0" dirty="0">
                <a:solidFill>
                  <a:srgbClr val="6A7987"/>
                </a:solidFill>
                <a:effectLst/>
                <a:latin typeface="Raleway"/>
              </a:rPr>
              <a:t>."</a:t>
            </a:r>
          </a:p>
          <a:p>
            <a:pPr algn="l" fontAlgn="base"/>
            <a:r>
              <a:rPr lang="ko-KR" altLang="en-US" sz="1600" b="0" i="0" dirty="0">
                <a:solidFill>
                  <a:srgbClr val="6A7987"/>
                </a:solidFill>
                <a:effectLst/>
                <a:latin typeface="Raleway"/>
              </a:rPr>
              <a:t>고고학 기록에 따르면 </a:t>
            </a:r>
            <a:r>
              <a:rPr lang="ko-KR" altLang="en-US" sz="1600" b="1" i="0" dirty="0">
                <a:solidFill>
                  <a:srgbClr val="0000FF"/>
                </a:solidFill>
                <a:effectLst/>
                <a:latin typeface="Raleway"/>
              </a:rPr>
              <a:t>일부 마야 도시 국가는 가뭄 기간 동안 무너졌지만 일부는 살아남아 번성했습니다</a:t>
            </a:r>
            <a:r>
              <a:rPr lang="en-US" altLang="ko-KR" sz="1600" b="1" i="0" dirty="0">
                <a:solidFill>
                  <a:srgbClr val="0000FF"/>
                </a:solidFill>
                <a:effectLst/>
                <a:latin typeface="Raleway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E99D1D-DFF5-457F-B9ED-A674EE4A1201}"/>
              </a:ext>
            </a:extLst>
          </p:cNvPr>
          <p:cNvSpPr txBox="1"/>
          <p:nvPr/>
        </p:nvSpPr>
        <p:spPr>
          <a:xfrm>
            <a:off x="445362" y="3328211"/>
            <a:ext cx="63275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dirty="0"/>
              <a:t>https://science.nasa.gov/science-news/science-at-nasa/2009/06oct_maya</a:t>
            </a:r>
            <a:endParaRPr lang="ko-KR" altLang="en-US" sz="1400" dirty="0"/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1A77569B-E3F0-4834-AEA9-20D27ADE0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0609" y="3750428"/>
            <a:ext cx="6395622" cy="25647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93C1B2A-53C4-4C07-820C-FA8DF6811D58}"/>
              </a:ext>
            </a:extLst>
          </p:cNvPr>
          <p:cNvSpPr txBox="1"/>
          <p:nvPr/>
        </p:nvSpPr>
        <p:spPr>
          <a:xfrm>
            <a:off x="11368237" y="6579869"/>
            <a:ext cx="6166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7813" indent="-277813" latinLnBrk="1"/>
            <a:r>
              <a:rPr lang="en-US" altLang="ko-KR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26/42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51E395-7382-4697-A3BC-06642EAF7A20}"/>
              </a:ext>
            </a:extLst>
          </p:cNvPr>
          <p:cNvSpPr txBox="1">
            <a:spLocks/>
          </p:cNvSpPr>
          <p:nvPr/>
        </p:nvSpPr>
        <p:spPr>
          <a:xfrm>
            <a:off x="2731363" y="841207"/>
            <a:ext cx="7113973" cy="52322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defTabSz="508000">
              <a:buFontTx/>
              <a:buNone/>
            </a:pPr>
            <a:r>
              <a:rPr lang="ko-KR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기후변화 원인이 탄소가 아닌 강력한 증거     </a:t>
            </a:r>
            <a:endParaRPr lang="en-US" altLang="ko-K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02A0BC6D-E6C7-4CFB-9220-794ED2422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244" y="3750428"/>
            <a:ext cx="5221055" cy="25958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5532237-FAA8-4BEF-BD7B-011CD2BB768A}"/>
              </a:ext>
            </a:extLst>
          </p:cNvPr>
          <p:cNvSpPr txBox="1"/>
          <p:nvPr/>
        </p:nvSpPr>
        <p:spPr>
          <a:xfrm>
            <a:off x="5123152" y="6332092"/>
            <a:ext cx="54745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900" b="1" dirty="0"/>
              <a:t>최병성</a:t>
            </a:r>
          </a:p>
        </p:txBody>
      </p:sp>
    </p:spTree>
    <p:extLst>
      <p:ext uri="{BB962C8B-B14F-4D97-AF65-F5344CB8AC3E}">
        <p14:creationId xmlns:p14="http://schemas.microsoft.com/office/powerpoint/2010/main" val="3970406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A05783C5-CAEE-4A1B-8217-6F34CFB01DA2}"/>
              </a:ext>
            </a:extLst>
          </p:cNvPr>
          <p:cNvSpPr txBox="1">
            <a:spLocks/>
          </p:cNvSpPr>
          <p:nvPr/>
        </p:nvSpPr>
        <p:spPr>
          <a:xfrm>
            <a:off x="1627386" y="368411"/>
            <a:ext cx="8457647" cy="46166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defTabSz="508000">
              <a:buFontTx/>
              <a:buNone/>
            </a:pP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4. 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현대인은 옥수수를 가장 많이 먹고 숲은 벌채된다     </a:t>
            </a:r>
            <a:endParaRPr lang="en-US" altLang="ko-K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1119BC80-ADD7-4C04-A413-BA6185DF8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071" y="1589102"/>
            <a:ext cx="8618491" cy="45986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E8FD9C-BE24-4981-B01E-2AFEB29C2BBC}"/>
              </a:ext>
            </a:extLst>
          </p:cNvPr>
          <p:cNvSpPr txBox="1"/>
          <p:nvPr/>
        </p:nvSpPr>
        <p:spPr>
          <a:xfrm>
            <a:off x="11368237" y="6579869"/>
            <a:ext cx="6166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7813" indent="-277813" latinLnBrk="1"/>
            <a:r>
              <a:rPr lang="en-US" altLang="ko-KR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27/42</a:t>
            </a:r>
          </a:p>
        </p:txBody>
      </p:sp>
    </p:spTree>
    <p:extLst>
      <p:ext uri="{BB962C8B-B14F-4D97-AF65-F5344CB8AC3E}">
        <p14:creationId xmlns:p14="http://schemas.microsoft.com/office/powerpoint/2010/main" val="17915721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A05783C5-CAEE-4A1B-8217-6F34CFB01DA2}"/>
              </a:ext>
            </a:extLst>
          </p:cNvPr>
          <p:cNvSpPr txBox="1">
            <a:spLocks/>
          </p:cNvSpPr>
          <p:nvPr/>
        </p:nvSpPr>
        <p:spPr>
          <a:xfrm>
            <a:off x="1627386" y="368411"/>
            <a:ext cx="8457647" cy="46166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defTabSz="508000">
              <a:buFontTx/>
              <a:buNone/>
            </a:pP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4. 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아마존 밀림을 베어내고 옥수수 농장을 만든다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    </a:t>
            </a:r>
            <a:endParaRPr lang="en-US" altLang="ko-K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E8FD9C-BE24-4981-B01E-2AFEB29C2BBC}"/>
              </a:ext>
            </a:extLst>
          </p:cNvPr>
          <p:cNvSpPr txBox="1"/>
          <p:nvPr/>
        </p:nvSpPr>
        <p:spPr>
          <a:xfrm>
            <a:off x="11368237" y="6579869"/>
            <a:ext cx="6166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7813" indent="-277813" latinLnBrk="1"/>
            <a:r>
              <a:rPr lang="en-US" altLang="ko-KR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28/42</a:t>
            </a:r>
          </a:p>
        </p:txBody>
      </p:sp>
      <p:pic>
        <p:nvPicPr>
          <p:cNvPr id="1026" name="Picture 2" descr="– 물 균형, 경계층 플럭스 및 기후에 대한 열대 삼림 벌채의 기후 영향.  식생으로 덮인 지역(왼쪽)에서 삼림 캐노피의 낮은 알베도는 식물이 광합성하고 증산할 수 있는 충분한 에너지를 제공하여 표면을 식히는 높은 잠열 손실로 이어집니다.  벌채된 지역(오른쪽)에서 노출된 토양의 더 높은 알베도는 표면에서 흡수되는 에너지의 양을 줄입니다.  증산을 통해 과도한 에너지를 제거할 수단이 없기 때문에 잠열 손실이 심각하게 감소하고 표면이 따뜻해집니다(Foley et al., 2003). ">
            <a:extLst>
              <a:ext uri="{FF2B5EF4-FFF2-40B4-BE49-F238E27FC236}">
                <a16:creationId xmlns:a16="http://schemas.microsoft.com/office/drawing/2014/main" id="{37DD5CC6-BAB1-4102-8E9D-68FB4B752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286" y="2055130"/>
            <a:ext cx="6569846" cy="477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D247AF7E-DDC7-43B7-85E2-E7A8D54B4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0837" y="1551578"/>
            <a:ext cx="6800295" cy="503552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F094DA69-4A4B-4581-AEBE-6CEF6BDF86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2109" y="1732016"/>
            <a:ext cx="2172094" cy="32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8125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A05783C5-CAEE-4A1B-8217-6F34CFB01DA2}"/>
              </a:ext>
            </a:extLst>
          </p:cNvPr>
          <p:cNvSpPr txBox="1">
            <a:spLocks/>
          </p:cNvSpPr>
          <p:nvPr/>
        </p:nvSpPr>
        <p:spPr>
          <a:xfrm>
            <a:off x="870011" y="352673"/>
            <a:ext cx="10768614" cy="46166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defTabSz="508000">
              <a:buFontTx/>
              <a:buNone/>
            </a:pP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5. 10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월 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~ 4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월 건기초기  마야는 </a:t>
            </a:r>
            <a:r>
              <a:rPr lang="ko-KR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빵나무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열매를 </a:t>
            </a:r>
            <a:r>
              <a:rPr lang="ko-KR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주식삼았다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endParaRPr lang="en-US" altLang="ko-K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8BCCC3D-937D-4A66-856A-FF3D35B4F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586" y="1026386"/>
            <a:ext cx="7528551" cy="52590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516751-B40B-49E2-A1FC-87561C1770E4}"/>
              </a:ext>
            </a:extLst>
          </p:cNvPr>
          <p:cNvSpPr txBox="1"/>
          <p:nvPr/>
        </p:nvSpPr>
        <p:spPr>
          <a:xfrm>
            <a:off x="4335679" y="6366827"/>
            <a:ext cx="38372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200" b="1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생명의 나무 라 불리는 </a:t>
            </a:r>
            <a:r>
              <a:rPr lang="ko-KR" altLang="en-US" sz="1200" b="1" dirty="0" err="1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빵나무</a:t>
            </a:r>
            <a:r>
              <a:rPr lang="en-US" altLang="ko-KR" sz="1200" b="1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(</a:t>
            </a:r>
            <a:r>
              <a:rPr lang="en-US" altLang="ko-KR" sz="1200" b="1" dirty="0" err="1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Brosimum</a:t>
            </a:r>
            <a:r>
              <a:rPr lang="en-US" altLang="ko-KR" sz="1200" b="1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</a:t>
            </a:r>
            <a:r>
              <a:rPr lang="en-US" altLang="ko-KR" sz="1200" b="1" dirty="0" err="1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alicastrum</a:t>
            </a:r>
            <a:r>
              <a:rPr lang="en-US" altLang="ko-KR" sz="1200" b="1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</a:t>
            </a:r>
            <a:endParaRPr lang="ko-KR" altLang="en-US" sz="1200" b="1" dirty="0"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C002A0-9D61-47C2-994B-A98469384100}"/>
              </a:ext>
            </a:extLst>
          </p:cNvPr>
          <p:cNvSpPr txBox="1"/>
          <p:nvPr/>
        </p:nvSpPr>
        <p:spPr>
          <a:xfrm>
            <a:off x="11368237" y="6579869"/>
            <a:ext cx="6166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7813" indent="-277813" latinLnBrk="1"/>
            <a:r>
              <a:rPr lang="en-US" altLang="ko-KR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29/42</a:t>
            </a:r>
          </a:p>
        </p:txBody>
      </p:sp>
    </p:spTree>
    <p:extLst>
      <p:ext uri="{BB962C8B-B14F-4D97-AF65-F5344CB8AC3E}">
        <p14:creationId xmlns:p14="http://schemas.microsoft.com/office/powerpoint/2010/main" val="3649602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8275E4-9A36-42E5-9CF8-2C10C76E4D5B}"/>
              </a:ext>
            </a:extLst>
          </p:cNvPr>
          <p:cNvSpPr txBox="1">
            <a:spLocks/>
          </p:cNvSpPr>
          <p:nvPr/>
        </p:nvSpPr>
        <p:spPr>
          <a:xfrm>
            <a:off x="870011" y="245335"/>
            <a:ext cx="9579005" cy="46166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defTabSz="508000">
              <a:buFontTx/>
              <a:buNone/>
            </a:pP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1. 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마야 역사  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2600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년 저력 바탕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</a:t>
            </a:r>
            <a:r>
              <a:rPr lang="en-US" altLang="ko-K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(</a:t>
            </a:r>
            <a:r>
              <a:rPr lang="ko-KR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산업혁명 </a:t>
            </a:r>
            <a:r>
              <a:rPr lang="en-US" altLang="ko-K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1760</a:t>
            </a:r>
            <a:r>
              <a:rPr lang="ko-KR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년 현재 </a:t>
            </a:r>
            <a:r>
              <a:rPr lang="en-US" altLang="ko-K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2023</a:t>
            </a:r>
            <a:r>
              <a:rPr lang="ko-KR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년 겨우 </a:t>
            </a:r>
            <a:r>
              <a:rPr lang="en-US" altLang="ko-K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263</a:t>
            </a:r>
            <a:r>
              <a:rPr lang="ko-KR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년 경과 기후위기가 왔다</a:t>
            </a:r>
            <a:r>
              <a:rPr lang="en-US" altLang="ko-K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</a:t>
            </a:r>
            <a:r>
              <a:rPr lang="ko-KR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  </a:t>
            </a:r>
            <a:endParaRPr lang="en-US" altLang="ko-K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pic>
        <p:nvPicPr>
          <p:cNvPr id="7" name="Picture 4" descr="엘필라밀파사이클">
            <a:extLst>
              <a:ext uri="{FF2B5EF4-FFF2-40B4-BE49-F238E27FC236}">
                <a16:creationId xmlns:a16="http://schemas.microsoft.com/office/drawing/2014/main" id="{7FB5AEF6-89D4-4E64-91B9-FF1DB4575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080" y="1744496"/>
            <a:ext cx="4707205" cy="47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18403A64-EFF1-4BDE-9528-FB4A98F25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347" y="1647903"/>
            <a:ext cx="4863584" cy="230488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5F5DB79D-BBE2-402C-91D3-C17FBF0F7E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521" y="4147898"/>
            <a:ext cx="4863584" cy="23038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0E449D9-11DD-4811-B4A2-F255BC5F019C}"/>
              </a:ext>
            </a:extLst>
          </p:cNvPr>
          <p:cNvSpPr txBox="1"/>
          <p:nvPr/>
        </p:nvSpPr>
        <p:spPr>
          <a:xfrm>
            <a:off x="4547696" y="6550223"/>
            <a:ext cx="36641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dirty="0"/>
              <a:t>https://www.marc.ucsb.edu/about/elpilar</a:t>
            </a:r>
            <a:endParaRPr lang="ko-KR" altLang="en-US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AFB5B8-B79D-4654-B247-F979E8484D51}"/>
              </a:ext>
            </a:extLst>
          </p:cNvPr>
          <p:cNvSpPr txBox="1"/>
          <p:nvPr/>
        </p:nvSpPr>
        <p:spPr>
          <a:xfrm>
            <a:off x="4687410" y="1120939"/>
            <a:ext cx="29441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1" dirty="0"/>
              <a:t>Maya forest gardens</a:t>
            </a:r>
            <a:endParaRPr lang="ko-KR" alt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123FEB-0A71-4709-83B3-8108904AA684}"/>
              </a:ext>
            </a:extLst>
          </p:cNvPr>
          <p:cNvSpPr txBox="1"/>
          <p:nvPr/>
        </p:nvSpPr>
        <p:spPr>
          <a:xfrm>
            <a:off x="11368237" y="6579869"/>
            <a:ext cx="6166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7813" indent="-277813" latinLnBrk="1"/>
            <a:r>
              <a:rPr lang="en-US" altLang="ko-KR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3/42</a:t>
            </a:r>
          </a:p>
        </p:txBody>
      </p:sp>
    </p:spTree>
    <p:extLst>
      <p:ext uri="{BB962C8B-B14F-4D97-AF65-F5344CB8AC3E}">
        <p14:creationId xmlns:p14="http://schemas.microsoft.com/office/powerpoint/2010/main" val="14591967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A05783C5-CAEE-4A1B-8217-6F34CFB01DA2}"/>
              </a:ext>
            </a:extLst>
          </p:cNvPr>
          <p:cNvSpPr txBox="1">
            <a:spLocks/>
          </p:cNvSpPr>
          <p:nvPr/>
        </p:nvSpPr>
        <p:spPr>
          <a:xfrm>
            <a:off x="870011" y="352673"/>
            <a:ext cx="10768614" cy="46166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defTabSz="508000">
              <a:buFontTx/>
              <a:buNone/>
            </a:pP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5. 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가뭄이 심해지고 길어지자 뿌리까지 먹기 시작했다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.(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근본이 사라졌다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 </a:t>
            </a:r>
            <a:endParaRPr lang="en-US" altLang="ko-K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pic>
        <p:nvPicPr>
          <p:cNvPr id="9" name="Picture 4" descr="The History and Domestication of Cassava">
            <a:extLst>
              <a:ext uri="{FF2B5EF4-FFF2-40B4-BE49-F238E27FC236}">
                <a16:creationId xmlns:a16="http://schemas.microsoft.com/office/drawing/2014/main" id="{10D94F87-15E6-4399-8CE0-2D43F32AB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56" y="1045346"/>
            <a:ext cx="3674800" cy="238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2DC0FCD-52B9-48F1-BAEC-B636770B4E69}"/>
              </a:ext>
            </a:extLst>
          </p:cNvPr>
          <p:cNvSpPr txBox="1"/>
          <p:nvPr/>
        </p:nvSpPr>
        <p:spPr>
          <a:xfrm>
            <a:off x="2328262" y="3404738"/>
            <a:ext cx="91504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200" b="1" dirty="0" err="1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카사바</a:t>
            </a:r>
            <a:endParaRPr lang="ko-KR" altLang="en-US" sz="1200" b="1" dirty="0"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5EBCBFA3-CF35-45B9-892A-FDAF3D4FD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6820" y="1045346"/>
            <a:ext cx="4526800" cy="37380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3A6245-4D02-45B4-93F0-A9E650818004}"/>
              </a:ext>
            </a:extLst>
          </p:cNvPr>
          <p:cNvSpPr txBox="1"/>
          <p:nvPr/>
        </p:nvSpPr>
        <p:spPr>
          <a:xfrm>
            <a:off x="9392677" y="4884509"/>
            <a:ext cx="91504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200" b="1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파파야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535A131B-B920-455D-8D58-4F211469EE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356" y="3684797"/>
            <a:ext cx="3674800" cy="294509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72C8BBF-4464-4993-89EA-60368CD7EF98}"/>
              </a:ext>
            </a:extLst>
          </p:cNvPr>
          <p:cNvSpPr txBox="1"/>
          <p:nvPr/>
        </p:nvSpPr>
        <p:spPr>
          <a:xfrm>
            <a:off x="2307835" y="6564453"/>
            <a:ext cx="91504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200" b="1" dirty="0" err="1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유카</a:t>
            </a:r>
            <a:endParaRPr lang="ko-KR" altLang="en-US" sz="1200" b="1" dirty="0"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pic>
        <p:nvPicPr>
          <p:cNvPr id="15" name="Picture 6" descr="알파벳순 및 클릭 가능&lt;br&gt;종 목록">
            <a:extLst>
              <a:ext uri="{FF2B5EF4-FFF2-40B4-BE49-F238E27FC236}">
                <a16:creationId xmlns:a16="http://schemas.microsoft.com/office/drawing/2014/main" id="{398F90B4-8BC4-46B8-8189-717DD0421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213" y="1045347"/>
            <a:ext cx="2526020" cy="361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E5EE9FC-640E-4F00-8C42-D89EEC99AB0E}"/>
              </a:ext>
            </a:extLst>
          </p:cNvPr>
          <p:cNvSpPr txBox="1"/>
          <p:nvPr/>
        </p:nvSpPr>
        <p:spPr>
          <a:xfrm>
            <a:off x="5212931" y="4746009"/>
            <a:ext cx="18904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200" b="1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소철</a:t>
            </a:r>
            <a:r>
              <a:rPr lang="en-US" altLang="ko-KR" sz="1200" b="1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 Zamia </a:t>
            </a:r>
            <a:r>
              <a:rPr lang="en-US" altLang="ko-KR" sz="1200" b="1" i="1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polymorpha</a:t>
            </a:r>
            <a:r>
              <a:rPr lang="en-US" altLang="ko-KR" sz="1200" b="0" i="0" dirty="0"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 </a:t>
            </a:r>
            <a:r>
              <a:rPr lang="ko-KR" altLang="en-US" sz="1200" b="1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1926E2-73A4-4329-8527-965A2B9A43ED}"/>
              </a:ext>
            </a:extLst>
          </p:cNvPr>
          <p:cNvSpPr txBox="1"/>
          <p:nvPr/>
        </p:nvSpPr>
        <p:spPr>
          <a:xfrm>
            <a:off x="11368237" y="6579869"/>
            <a:ext cx="6166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7813" indent="-277813" latinLnBrk="1"/>
            <a:r>
              <a:rPr lang="en-US" altLang="ko-KR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30/42</a:t>
            </a:r>
          </a:p>
        </p:txBody>
      </p:sp>
    </p:spTree>
    <p:extLst>
      <p:ext uri="{BB962C8B-B14F-4D97-AF65-F5344CB8AC3E}">
        <p14:creationId xmlns:p14="http://schemas.microsoft.com/office/powerpoint/2010/main" val="9875651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C45BB440-E714-4D14-9F97-5AF591137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264869" y="2801251"/>
            <a:ext cx="2788230" cy="1716208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4F18579F-BD57-40E6-A442-2F3E6934D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7656" y="1649316"/>
            <a:ext cx="4116871" cy="4666778"/>
          </a:xfrm>
          <a:prstGeom prst="rect">
            <a:avLst/>
          </a:prstGeom>
        </p:spPr>
      </p:pic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2544D395-5041-4829-A3C7-B60D5E438D60}"/>
              </a:ext>
            </a:extLst>
          </p:cNvPr>
          <p:cNvCxnSpPr/>
          <p:nvPr/>
        </p:nvCxnSpPr>
        <p:spPr>
          <a:xfrm>
            <a:off x="8624067" y="3025610"/>
            <a:ext cx="1629624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화살표: 아래쪽 9">
            <a:extLst>
              <a:ext uri="{FF2B5EF4-FFF2-40B4-BE49-F238E27FC236}">
                <a16:creationId xmlns:a16="http://schemas.microsoft.com/office/drawing/2014/main" id="{2697B85B-1CEF-4D2F-8F81-B9A7DC2AAABE}"/>
              </a:ext>
            </a:extLst>
          </p:cNvPr>
          <p:cNvSpPr/>
          <p:nvPr/>
        </p:nvSpPr>
        <p:spPr>
          <a:xfrm>
            <a:off x="9123194" y="4290064"/>
            <a:ext cx="226337" cy="2625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F440C8BE-B589-498F-9514-544D04CAC565}"/>
              </a:ext>
            </a:extLst>
          </p:cNvPr>
          <p:cNvCxnSpPr/>
          <p:nvPr/>
        </p:nvCxnSpPr>
        <p:spPr>
          <a:xfrm>
            <a:off x="8624067" y="4662800"/>
            <a:ext cx="1629624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화살표: 아래쪽 11">
            <a:extLst>
              <a:ext uri="{FF2B5EF4-FFF2-40B4-BE49-F238E27FC236}">
                <a16:creationId xmlns:a16="http://schemas.microsoft.com/office/drawing/2014/main" id="{CD3C961F-51D6-4EC5-A9D5-E8EFFDBE0F86}"/>
              </a:ext>
            </a:extLst>
          </p:cNvPr>
          <p:cNvSpPr/>
          <p:nvPr/>
        </p:nvSpPr>
        <p:spPr>
          <a:xfrm rot="10800000">
            <a:off x="9123194" y="3086634"/>
            <a:ext cx="226337" cy="2625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1B0CA2-633A-4FA8-99BA-67FCE55414F1}"/>
              </a:ext>
            </a:extLst>
          </p:cNvPr>
          <p:cNvSpPr txBox="1"/>
          <p:nvPr/>
        </p:nvSpPr>
        <p:spPr>
          <a:xfrm>
            <a:off x="9099638" y="3594675"/>
            <a:ext cx="114078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b="1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20cm  </a:t>
            </a:r>
            <a:r>
              <a:rPr lang="ko-KR" altLang="en-US" sz="1200" b="1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이내</a:t>
            </a: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3DAB2802-A891-4B84-BBCD-0A295DA3D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765206" y="3075742"/>
            <a:ext cx="209618" cy="129024"/>
          </a:xfrm>
          <a:prstGeom prst="rect">
            <a:avLst/>
          </a:prstGeom>
        </p:spPr>
      </p:pic>
      <p:cxnSp>
        <p:nvCxnSpPr>
          <p:cNvPr id="17" name="직선 화살표 연결선 16">
            <a:extLst>
              <a:ext uri="{FF2B5EF4-FFF2-40B4-BE49-F238E27FC236}">
                <a16:creationId xmlns:a16="http://schemas.microsoft.com/office/drawing/2014/main" id="{D87134E6-D080-4B5F-A1A8-BE0E251D7D31}"/>
              </a:ext>
            </a:extLst>
          </p:cNvPr>
          <p:cNvCxnSpPr/>
          <p:nvPr/>
        </p:nvCxnSpPr>
        <p:spPr>
          <a:xfrm>
            <a:off x="6125592" y="3169328"/>
            <a:ext cx="514905" cy="179848"/>
          </a:xfrm>
          <a:prstGeom prst="straightConnector1">
            <a:avLst/>
          </a:prstGeom>
          <a:ln w="730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64DA624-7ED8-4306-BEE0-07D64A3C5DF3}"/>
              </a:ext>
            </a:extLst>
          </p:cNvPr>
          <p:cNvSpPr txBox="1">
            <a:spLocks/>
          </p:cNvSpPr>
          <p:nvPr/>
        </p:nvSpPr>
        <p:spPr>
          <a:xfrm>
            <a:off x="870011" y="352673"/>
            <a:ext cx="10768614" cy="46166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defTabSz="508000">
              <a:buFontTx/>
              <a:buNone/>
            </a:pP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5. 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굶어 죽어도 뿌리는 먹지 말았어야 했다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endParaRPr lang="en-US" altLang="ko-K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FA44A3-331C-4338-9412-323E3696D102}"/>
              </a:ext>
            </a:extLst>
          </p:cNvPr>
          <p:cNvSpPr txBox="1"/>
          <p:nvPr/>
        </p:nvSpPr>
        <p:spPr>
          <a:xfrm>
            <a:off x="11368237" y="6579869"/>
            <a:ext cx="6166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7813" indent="-277813" latinLnBrk="1"/>
            <a:r>
              <a:rPr lang="en-US" altLang="ko-KR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31/42</a:t>
            </a:r>
          </a:p>
        </p:txBody>
      </p:sp>
    </p:spTree>
    <p:extLst>
      <p:ext uri="{BB962C8B-B14F-4D97-AF65-F5344CB8AC3E}">
        <p14:creationId xmlns:p14="http://schemas.microsoft.com/office/powerpoint/2010/main" val="2407836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464DA624-7ED8-4306-BEE0-07D64A3C5DF3}"/>
              </a:ext>
            </a:extLst>
          </p:cNvPr>
          <p:cNvSpPr txBox="1">
            <a:spLocks/>
          </p:cNvSpPr>
          <p:nvPr/>
        </p:nvSpPr>
        <p:spPr>
          <a:xfrm>
            <a:off x="870011" y="352673"/>
            <a:ext cx="10768614" cy="46166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defTabSz="508000">
              <a:buFontTx/>
              <a:buNone/>
            </a:pP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5. 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나무뿌리까지 먹고 난 결과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</a:t>
            </a:r>
            <a:endParaRPr lang="en-US" altLang="ko-K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553E80-8E0A-448A-93CD-E7777E90496E}"/>
              </a:ext>
            </a:extLst>
          </p:cNvPr>
          <p:cNvSpPr txBox="1"/>
          <p:nvPr/>
        </p:nvSpPr>
        <p:spPr>
          <a:xfrm>
            <a:off x="516940" y="1176954"/>
            <a:ext cx="81030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b="0" i="0" dirty="0">
                <a:solidFill>
                  <a:srgbClr val="333333"/>
                </a:solidFill>
                <a:effectLst/>
                <a:latin typeface="PT Serif"/>
              </a:rPr>
              <a:t>연간 강우량은 평균 약 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PT Serif"/>
              </a:rPr>
              <a:t>50%, 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PT Serif"/>
              </a:rPr>
              <a:t>가뭄이 최고조일 때는 최대 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PT Serif"/>
              </a:rPr>
              <a:t>70%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PT Serif"/>
              </a:rPr>
              <a:t>까지 떨어졌다</a:t>
            </a:r>
            <a:endParaRPr lang="ko-KR" altLang="en-US" dirty="0"/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0ABAAC5E-60AD-4034-8F02-6A3DF139E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740" y="828810"/>
            <a:ext cx="1168755" cy="325001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C107C022-9019-4F36-B6E9-20A73CD39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951" y="1624212"/>
            <a:ext cx="3641256" cy="534699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14222A09-1442-4C2F-AD50-A1840DC1A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070" y="2347490"/>
            <a:ext cx="3847137" cy="4353966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E92205BC-78BB-4B90-90D1-3666934EE1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9821" y="1703320"/>
            <a:ext cx="6924675" cy="257175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DC05773-2DFE-48E6-ACE3-776328FE79AE}"/>
              </a:ext>
            </a:extLst>
          </p:cNvPr>
          <p:cNvSpPr txBox="1"/>
          <p:nvPr/>
        </p:nvSpPr>
        <p:spPr>
          <a:xfrm>
            <a:off x="5334110" y="4352718"/>
            <a:ext cx="60908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solidFill>
                  <a:srgbClr val="333333"/>
                </a:solidFill>
                <a:latin typeface="PT Serif"/>
              </a:rPr>
              <a:t>구름과 비를 만드는 펌프를 뿌리부터 잘라 낸 결과이다</a:t>
            </a:r>
            <a:r>
              <a:rPr lang="en-US" altLang="ko-KR" dirty="0">
                <a:solidFill>
                  <a:srgbClr val="333333"/>
                </a:solidFill>
                <a:latin typeface="PT Serif"/>
              </a:rPr>
              <a:t>.</a:t>
            </a:r>
          </a:p>
          <a:p>
            <a:r>
              <a:rPr lang="en-US" altLang="ko-KR" dirty="0" err="1">
                <a:solidFill>
                  <a:srgbClr val="333333"/>
                </a:solidFill>
                <a:latin typeface="PT Serif"/>
              </a:rPr>
              <a:t>Bioticpump</a:t>
            </a:r>
            <a:r>
              <a:rPr lang="en-US" altLang="ko-KR" dirty="0">
                <a:solidFill>
                  <a:srgbClr val="333333"/>
                </a:solidFill>
                <a:latin typeface="PT Serif"/>
              </a:rPr>
              <a:t> </a:t>
            </a:r>
            <a:r>
              <a:rPr lang="ko-KR" altLang="en-US" dirty="0">
                <a:solidFill>
                  <a:srgbClr val="333333"/>
                </a:solidFill>
                <a:latin typeface="PT Serif"/>
              </a:rPr>
              <a:t>이론 </a:t>
            </a:r>
            <a:r>
              <a:rPr lang="en-US" altLang="ko-KR" b="0" i="0" dirty="0">
                <a:solidFill>
                  <a:srgbClr val="292B2C"/>
                </a:solidFill>
                <a:effectLst/>
                <a:latin typeface="tenor sans"/>
              </a:rPr>
              <a:t>Victor </a:t>
            </a:r>
            <a:r>
              <a:rPr lang="en-US" altLang="ko-KR" b="0" i="0" dirty="0" err="1">
                <a:solidFill>
                  <a:srgbClr val="292B2C"/>
                </a:solidFill>
                <a:effectLst/>
                <a:latin typeface="tenor sans"/>
              </a:rPr>
              <a:t>Gorshkov</a:t>
            </a:r>
            <a:r>
              <a:rPr lang="ko-KR" altLang="en-US" b="0" i="0" dirty="0">
                <a:solidFill>
                  <a:srgbClr val="292B2C"/>
                </a:solidFill>
                <a:effectLst/>
                <a:latin typeface="tenor sans"/>
              </a:rPr>
              <a:t>와 </a:t>
            </a:r>
            <a:r>
              <a:rPr lang="en-US" altLang="ko-KR" b="0" i="0" dirty="0" err="1">
                <a:solidFill>
                  <a:srgbClr val="292B2C"/>
                </a:solidFill>
                <a:effectLst/>
                <a:latin typeface="tenor sans"/>
              </a:rPr>
              <a:t>Anastassia</a:t>
            </a:r>
            <a:r>
              <a:rPr lang="en-US" altLang="ko-KR" b="0" i="0" dirty="0">
                <a:solidFill>
                  <a:srgbClr val="292B2C"/>
                </a:solidFill>
                <a:effectLst/>
                <a:latin typeface="tenor sans"/>
              </a:rPr>
              <a:t> </a:t>
            </a:r>
            <a:r>
              <a:rPr lang="en-US" altLang="ko-KR" b="0" i="0" dirty="0" err="1">
                <a:solidFill>
                  <a:srgbClr val="292B2C"/>
                </a:solidFill>
                <a:effectLst/>
                <a:latin typeface="tenor sans"/>
              </a:rPr>
              <a:t>Makarieva</a:t>
            </a:r>
            <a:r>
              <a:rPr lang="en-US" altLang="ko-KR" b="0" i="0" dirty="0">
                <a:solidFill>
                  <a:srgbClr val="292B2C"/>
                </a:solidFill>
                <a:effectLst/>
                <a:latin typeface="tenor sans"/>
              </a:rPr>
              <a:t>.</a:t>
            </a:r>
            <a:endParaRPr lang="ko-KR" altLang="en-US" dirty="0"/>
          </a:p>
        </p:txBody>
      </p:sp>
      <p:pic>
        <p:nvPicPr>
          <p:cNvPr id="28" name="그림 27">
            <a:extLst>
              <a:ext uri="{FF2B5EF4-FFF2-40B4-BE49-F238E27FC236}">
                <a16:creationId xmlns:a16="http://schemas.microsoft.com/office/drawing/2014/main" id="{525045FB-0BFA-4C5C-9F63-328AFA348C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8998" y="5075489"/>
            <a:ext cx="2326320" cy="162596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B63F43B-3691-45A2-87CD-4C20A970C3A1}"/>
              </a:ext>
            </a:extLst>
          </p:cNvPr>
          <p:cNvSpPr txBox="1"/>
          <p:nvPr/>
        </p:nvSpPr>
        <p:spPr>
          <a:xfrm>
            <a:off x="11368237" y="6579869"/>
            <a:ext cx="6166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7813" indent="-277813" latinLnBrk="1"/>
            <a:r>
              <a:rPr lang="en-US" altLang="ko-KR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32/42</a:t>
            </a:r>
          </a:p>
        </p:txBody>
      </p:sp>
    </p:spTree>
    <p:extLst>
      <p:ext uri="{BB962C8B-B14F-4D97-AF65-F5344CB8AC3E}">
        <p14:creationId xmlns:p14="http://schemas.microsoft.com/office/powerpoint/2010/main" val="25683384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0E209BE-2FE8-4822-85A5-A38198A45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956" y="3779293"/>
            <a:ext cx="3435658" cy="307870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05783C5-CAEE-4A1B-8217-6F34CFB01DA2}"/>
              </a:ext>
            </a:extLst>
          </p:cNvPr>
          <p:cNvSpPr txBox="1">
            <a:spLocks/>
          </p:cNvSpPr>
          <p:nvPr/>
        </p:nvSpPr>
        <p:spPr>
          <a:xfrm>
            <a:off x="870011" y="266115"/>
            <a:ext cx="8469298" cy="46166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defTabSz="508000">
              <a:buFontTx/>
              <a:buNone/>
            </a:pP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5. 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수질오염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</a:t>
            </a:r>
            <a:r>
              <a:rPr lang="ko-KR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출툰의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무용화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흉작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종교 득세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전쟁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제사 희생양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</a:t>
            </a:r>
            <a:endParaRPr lang="en-US" altLang="ko-K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35F748C4-684E-4344-9A08-9C59271DD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672" y="992519"/>
            <a:ext cx="5069196" cy="285142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4CFC0DB-8238-4895-A8CB-731DB40A7D05}"/>
              </a:ext>
            </a:extLst>
          </p:cNvPr>
          <p:cNvSpPr txBox="1"/>
          <p:nvPr/>
        </p:nvSpPr>
        <p:spPr>
          <a:xfrm>
            <a:off x="5826153" y="4644332"/>
            <a:ext cx="49868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b="0" i="0" dirty="0">
                <a:solidFill>
                  <a:srgbClr val="000000"/>
                </a:solidFill>
                <a:effectLst/>
                <a:latin typeface="Lato"/>
              </a:rPr>
              <a:t>일단 표토가 벗겨지면 다공성 석회암은 </a:t>
            </a:r>
            <a:endParaRPr lang="en-US" altLang="ko-KR" b="0" i="0" dirty="0">
              <a:solidFill>
                <a:srgbClr val="000000"/>
              </a:solidFill>
              <a:effectLst/>
              <a:latin typeface="Lato"/>
            </a:endParaRPr>
          </a:p>
          <a:p>
            <a:r>
              <a:rPr lang="ko-KR" altLang="en-US" b="0" i="0" dirty="0">
                <a:solidFill>
                  <a:srgbClr val="000000"/>
                </a:solidFill>
                <a:effectLst/>
                <a:latin typeface="Lato"/>
              </a:rPr>
              <a:t>태양의 파괴적인 열</a:t>
            </a:r>
            <a:r>
              <a:rPr lang="ko-KR" altLang="en-US" dirty="0">
                <a:solidFill>
                  <a:srgbClr val="000000"/>
                </a:solidFill>
                <a:latin typeface="Lato"/>
              </a:rPr>
              <a:t>을 축적합니다</a:t>
            </a:r>
            <a:r>
              <a:rPr lang="en-US" altLang="ko-KR" dirty="0">
                <a:solidFill>
                  <a:srgbClr val="000000"/>
                </a:solidFill>
                <a:latin typeface="Lato"/>
              </a:rPr>
              <a:t>.</a:t>
            </a:r>
          </a:p>
          <a:p>
            <a:r>
              <a:rPr lang="ko-KR" altLang="en-US" dirty="0" err="1">
                <a:solidFill>
                  <a:srgbClr val="000000"/>
                </a:solidFill>
                <a:latin typeface="Lato"/>
              </a:rPr>
              <a:t>오염수는</a:t>
            </a:r>
            <a:r>
              <a:rPr lang="ko-KR" altLang="en-US" dirty="0">
                <a:solidFill>
                  <a:srgbClr val="000000"/>
                </a:solidFill>
                <a:latin typeface="Lato"/>
              </a:rPr>
              <a:t> 염을 축적합니다</a:t>
            </a:r>
            <a:r>
              <a:rPr lang="en-US" altLang="ko-KR" dirty="0">
                <a:solidFill>
                  <a:srgbClr val="000000"/>
                </a:solidFill>
                <a:latin typeface="Lato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34C53A-5997-40AC-9CD7-2534A0F13840}"/>
              </a:ext>
            </a:extLst>
          </p:cNvPr>
          <p:cNvSpPr txBox="1"/>
          <p:nvPr/>
        </p:nvSpPr>
        <p:spPr>
          <a:xfrm>
            <a:off x="5826153" y="5622585"/>
            <a:ext cx="429443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100" dirty="0"/>
              <a:t>https://www.marc.ucsb.edu/about/preserving-resource</a:t>
            </a:r>
            <a:endParaRPr lang="ko-KR" altLang="en-US" sz="11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D15E397-F61C-47F5-A816-D9B166337575}"/>
              </a:ext>
            </a:extLst>
          </p:cNvPr>
          <p:cNvSpPr txBox="1"/>
          <p:nvPr/>
        </p:nvSpPr>
        <p:spPr>
          <a:xfrm>
            <a:off x="11368237" y="6579869"/>
            <a:ext cx="6166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7813" indent="-277813" latinLnBrk="1"/>
            <a:r>
              <a:rPr lang="en-US" altLang="ko-KR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33/42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F3E63FB8-F742-4C62-ABFD-DD4F466C2E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153" y="990402"/>
            <a:ext cx="2089130" cy="2851423"/>
          </a:xfrm>
          <a:prstGeom prst="rect">
            <a:avLst/>
          </a:prstGeom>
        </p:spPr>
      </p:pic>
      <p:pic>
        <p:nvPicPr>
          <p:cNvPr id="2050" name="Picture 2" descr="Tradiciones y costumbres de la Cultura Maya ▷➡️ Postposmo | Postposmo">
            <a:extLst>
              <a:ext uri="{FF2B5EF4-FFF2-40B4-BE49-F238E27FC236}">
                <a16:creationId xmlns:a16="http://schemas.microsoft.com/office/drawing/2014/main" id="{50CA13D1-99FC-46A4-8CD2-9D2E87C53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254" y="984325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BCEC9ED-A398-493B-9219-481B4AA26743}"/>
              </a:ext>
            </a:extLst>
          </p:cNvPr>
          <p:cNvSpPr txBox="1"/>
          <p:nvPr/>
        </p:nvSpPr>
        <p:spPr>
          <a:xfrm>
            <a:off x="2904876" y="6147012"/>
            <a:ext cx="752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solidFill>
                  <a:srgbClr val="FF00FF"/>
                </a:solidFill>
              </a:rPr>
              <a:t>오염</a:t>
            </a:r>
          </a:p>
        </p:txBody>
      </p:sp>
    </p:spTree>
    <p:extLst>
      <p:ext uri="{BB962C8B-B14F-4D97-AF65-F5344CB8AC3E}">
        <p14:creationId xmlns:p14="http://schemas.microsoft.com/office/powerpoint/2010/main" val="30482124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A05783C5-CAEE-4A1B-8217-6F34CFB01DA2}"/>
              </a:ext>
            </a:extLst>
          </p:cNvPr>
          <p:cNvSpPr txBox="1">
            <a:spLocks/>
          </p:cNvSpPr>
          <p:nvPr/>
        </p:nvSpPr>
        <p:spPr>
          <a:xfrm>
            <a:off x="870011" y="266115"/>
            <a:ext cx="8469298" cy="46166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defTabSz="508000">
              <a:buFontTx/>
              <a:buNone/>
            </a:pP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5. 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수질오염 </a:t>
            </a:r>
            <a:r>
              <a:rPr lang="ko-KR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출툰의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무용화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흉작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종교 득세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전쟁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제사 희생양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</a:t>
            </a:r>
            <a:endParaRPr lang="en-US" altLang="ko-K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D15E397-F61C-47F5-A816-D9B166337575}"/>
              </a:ext>
            </a:extLst>
          </p:cNvPr>
          <p:cNvSpPr txBox="1"/>
          <p:nvPr/>
        </p:nvSpPr>
        <p:spPr>
          <a:xfrm>
            <a:off x="11368237" y="6579869"/>
            <a:ext cx="6166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7813" indent="-277813" latinLnBrk="1"/>
            <a:r>
              <a:rPr lang="en-US" altLang="ko-KR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34/42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A38296-5A13-45D9-AA59-54B2B4748967}"/>
              </a:ext>
            </a:extLst>
          </p:cNvPr>
          <p:cNvSpPr txBox="1"/>
          <p:nvPr/>
        </p:nvSpPr>
        <p:spPr>
          <a:xfrm>
            <a:off x="6958926" y="5663768"/>
            <a:ext cx="48247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400" b="1" i="0" dirty="0" err="1">
                <a:solidFill>
                  <a:srgbClr val="000000"/>
                </a:solidFill>
                <a:effectLst/>
                <a:latin typeface="Lora"/>
              </a:rPr>
              <a:t>시아노박테리아</a:t>
            </a:r>
            <a:r>
              <a:rPr lang="ko-KR" altLang="en-US" sz="1400" b="1" i="0" dirty="0" err="1">
                <a:solidFill>
                  <a:srgbClr val="222222"/>
                </a:solidFill>
                <a:effectLst/>
                <a:latin typeface="-apple-system"/>
              </a:rPr>
              <a:t>플랑크</a:t>
            </a:r>
            <a:r>
              <a:rPr lang="ko-KR" altLang="en-US" sz="1400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ko-KR" altLang="en-US" sz="1400" b="1" i="0" dirty="0" err="1">
                <a:solidFill>
                  <a:srgbClr val="222222"/>
                </a:solidFill>
                <a:effectLst/>
                <a:latin typeface="-apple-system"/>
              </a:rPr>
              <a:t>토트릭스</a:t>
            </a:r>
            <a:r>
              <a:rPr lang="en-US" altLang="ko-KR" sz="1400" b="1" i="0" dirty="0">
                <a:solidFill>
                  <a:srgbClr val="222222"/>
                </a:solidFill>
                <a:effectLst/>
                <a:latin typeface="-apple-system"/>
              </a:rPr>
              <a:t>( </a:t>
            </a:r>
            <a:r>
              <a:rPr lang="en-US" altLang="ko-KR" sz="1400" b="1" i="1" dirty="0" err="1">
                <a:solidFill>
                  <a:srgbClr val="222222"/>
                </a:solidFill>
                <a:effectLst/>
                <a:latin typeface="-apple-system"/>
              </a:rPr>
              <a:t>Planktothrix</a:t>
            </a:r>
            <a:r>
              <a:rPr lang="ko-KR" altLang="en-US" sz="1400" b="1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en-US" altLang="ko-KR" sz="1400" b="1" i="0" dirty="0">
                <a:solidFill>
                  <a:srgbClr val="222222"/>
                </a:solidFill>
                <a:effectLst/>
                <a:latin typeface="-apple-system"/>
              </a:rPr>
              <a:t>) </a:t>
            </a:r>
            <a:r>
              <a:rPr lang="ko-KR" altLang="en-US" sz="1400" b="1" i="0" dirty="0">
                <a:solidFill>
                  <a:srgbClr val="222222"/>
                </a:solidFill>
                <a:effectLst/>
                <a:latin typeface="-apple-system"/>
              </a:rPr>
              <a:t>와 </a:t>
            </a:r>
            <a:r>
              <a:rPr lang="ko-KR" altLang="en-US" sz="1400" b="1" i="0" dirty="0" err="1">
                <a:solidFill>
                  <a:srgbClr val="222222"/>
                </a:solidFill>
                <a:effectLst/>
                <a:latin typeface="-apple-system"/>
              </a:rPr>
              <a:t>마이크로시스티스</a:t>
            </a:r>
            <a:r>
              <a:rPr lang="en-US" altLang="ko-KR" sz="1400" b="1" i="0" dirty="0">
                <a:solidFill>
                  <a:srgbClr val="222222"/>
                </a:solidFill>
                <a:effectLst/>
                <a:latin typeface="-apple-system"/>
              </a:rPr>
              <a:t>( </a:t>
            </a:r>
            <a:r>
              <a:rPr lang="en-US" altLang="ko-KR" sz="1400" b="1" i="1" dirty="0">
                <a:solidFill>
                  <a:srgbClr val="222222"/>
                </a:solidFill>
                <a:effectLst/>
                <a:latin typeface="-apple-system"/>
              </a:rPr>
              <a:t>Microcystis )</a:t>
            </a:r>
            <a:r>
              <a:rPr lang="ko-KR" altLang="en-US" sz="1400" b="1" i="1" dirty="0">
                <a:solidFill>
                  <a:srgbClr val="222222"/>
                </a:solidFill>
                <a:effectLst/>
                <a:latin typeface="-apple-system"/>
              </a:rPr>
              <a:t>는 치명적인 독소를 생성</a:t>
            </a:r>
            <a:r>
              <a:rPr lang="en-US" altLang="ko-KR" sz="1400" b="1" i="0" dirty="0">
                <a:solidFill>
                  <a:srgbClr val="000000"/>
                </a:solidFill>
                <a:effectLst/>
                <a:latin typeface="Lora"/>
              </a:rPr>
              <a:t> </a:t>
            </a:r>
            <a:endParaRPr lang="ko-KR" altLang="en-US" sz="1400" b="1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5DB285BD-DC31-493E-A842-14D28C308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3296" y="3688067"/>
            <a:ext cx="4015306" cy="131739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254D5D2-DDA6-46C1-8D5B-A8D6A6BC254D}"/>
              </a:ext>
            </a:extLst>
          </p:cNvPr>
          <p:cNvSpPr txBox="1"/>
          <p:nvPr/>
        </p:nvSpPr>
        <p:spPr>
          <a:xfrm>
            <a:off x="6905350" y="4987186"/>
            <a:ext cx="471762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600" b="1" i="0" dirty="0">
                <a:solidFill>
                  <a:srgbClr val="222222"/>
                </a:solidFill>
                <a:effectLst/>
                <a:latin typeface="-apple-system"/>
              </a:rPr>
              <a:t>안료 </a:t>
            </a:r>
            <a:r>
              <a:rPr lang="ko-KR" altLang="en-US" sz="1600" b="1" dirty="0">
                <a:solidFill>
                  <a:srgbClr val="222222"/>
                </a:solidFill>
                <a:latin typeface="-apple-system"/>
              </a:rPr>
              <a:t>원료 </a:t>
            </a:r>
            <a:r>
              <a:rPr lang="ko-KR" altLang="en-US" sz="1600" b="1" i="0" dirty="0">
                <a:solidFill>
                  <a:srgbClr val="222222"/>
                </a:solidFill>
                <a:effectLst/>
                <a:latin typeface="-apple-system"/>
              </a:rPr>
              <a:t>만성 수은 노출과 대사 증후군</a:t>
            </a:r>
            <a:r>
              <a:rPr lang="en-US" altLang="ko-KR" sz="1600" b="1" dirty="0">
                <a:solidFill>
                  <a:srgbClr val="222222"/>
                </a:solidFill>
                <a:latin typeface="-apple-system"/>
              </a:rPr>
              <a:t> </a:t>
            </a:r>
            <a:r>
              <a:rPr lang="ko-KR" altLang="en-US" sz="1600" b="1" i="0" dirty="0">
                <a:solidFill>
                  <a:srgbClr val="222222"/>
                </a:solidFill>
                <a:effectLst/>
                <a:latin typeface="-apple-system"/>
              </a:rPr>
              <a:t>특히 비만</a:t>
            </a:r>
            <a:endParaRPr lang="en-US" altLang="ko-KR" sz="1600" b="1" i="0" dirty="0">
              <a:solidFill>
                <a:srgbClr val="222222"/>
              </a:solidFill>
              <a:effectLst/>
              <a:latin typeface="-apple-system"/>
            </a:endParaRPr>
          </a:p>
          <a:p>
            <a:r>
              <a:rPr lang="ko-KR" altLang="en-US" sz="1600" b="1" dirty="0" err="1">
                <a:solidFill>
                  <a:srgbClr val="222222"/>
                </a:solidFill>
                <a:latin typeface="-apple-system"/>
              </a:rPr>
              <a:t>인산염</a:t>
            </a:r>
            <a:r>
              <a:rPr lang="en-US" altLang="ko-KR" sz="1600" b="1" dirty="0">
                <a:solidFill>
                  <a:srgbClr val="222222"/>
                </a:solidFill>
                <a:latin typeface="-apple-system"/>
              </a:rPr>
              <a:t>, </a:t>
            </a:r>
            <a:r>
              <a:rPr lang="ko-KR" altLang="en-US" sz="1600" b="1" dirty="0">
                <a:solidFill>
                  <a:srgbClr val="222222"/>
                </a:solidFill>
                <a:latin typeface="-apple-system"/>
              </a:rPr>
              <a:t>따라오는 </a:t>
            </a:r>
            <a:r>
              <a:rPr lang="ko-KR" altLang="en-US" sz="1600" b="1" dirty="0" err="1">
                <a:solidFill>
                  <a:srgbClr val="222222"/>
                </a:solidFill>
                <a:latin typeface="-apple-system"/>
              </a:rPr>
              <a:t>시아노박테리아</a:t>
            </a:r>
            <a:endParaRPr lang="en-US" altLang="ko-KR" sz="1600" b="1" i="0" dirty="0">
              <a:solidFill>
                <a:srgbClr val="222222"/>
              </a:solidFill>
              <a:effectLst/>
              <a:latin typeface="-apple-system"/>
            </a:endParaRPr>
          </a:p>
          <a:p>
            <a:endParaRPr lang="ko-KR" alt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B9886A-87FF-418B-BF62-845898E34D64}"/>
              </a:ext>
            </a:extLst>
          </p:cNvPr>
          <p:cNvSpPr txBox="1"/>
          <p:nvPr/>
        </p:nvSpPr>
        <p:spPr>
          <a:xfrm>
            <a:off x="6958926" y="6102921"/>
            <a:ext cx="47176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400" b="1" i="0" dirty="0" err="1">
                <a:solidFill>
                  <a:srgbClr val="222222"/>
                </a:solidFill>
                <a:effectLst/>
                <a:latin typeface="-apple-system"/>
              </a:rPr>
              <a:t>시아노박테리아의</a:t>
            </a:r>
            <a:r>
              <a:rPr lang="ko-KR" altLang="en-US" sz="1400" b="1" i="0" dirty="0">
                <a:solidFill>
                  <a:srgbClr val="222222"/>
                </a:solidFill>
                <a:effectLst/>
                <a:latin typeface="-apple-system"/>
              </a:rPr>
              <a:t> 세 번째 변종</a:t>
            </a:r>
            <a:r>
              <a:rPr lang="en-US" altLang="ko-KR" sz="1400" b="1" i="1" dirty="0" err="1">
                <a:solidFill>
                  <a:srgbClr val="222222"/>
                </a:solidFill>
                <a:effectLst/>
                <a:latin typeface="-apple-system"/>
              </a:rPr>
              <a:t>Cylindrospermum</a:t>
            </a:r>
            <a:r>
              <a:rPr lang="ko-KR" altLang="en-US" sz="1400" b="1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en-US" altLang="ko-KR" sz="1400" b="1" i="0" dirty="0">
                <a:solidFill>
                  <a:srgbClr val="222222"/>
                </a:solidFill>
                <a:effectLst/>
                <a:latin typeface="-apple-system"/>
              </a:rPr>
              <a:t>NQAIF308</a:t>
            </a:r>
            <a:endParaRPr lang="ko-KR" altLang="en-US" sz="1400" b="1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E3E0BD45-696E-4860-8C3E-8760799D0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667" y="1146167"/>
            <a:ext cx="4791284" cy="2419533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156BC02B-643A-4924-B1DC-BF7507DEC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66" y="1734287"/>
            <a:ext cx="5217697" cy="390756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A3B028D-D94F-4608-B44E-9BA841200E0E}"/>
              </a:ext>
            </a:extLst>
          </p:cNvPr>
          <p:cNvSpPr txBox="1"/>
          <p:nvPr/>
        </p:nvSpPr>
        <p:spPr>
          <a:xfrm>
            <a:off x="569030" y="5786878"/>
            <a:ext cx="55269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ko-KR" sz="1200" b="1" i="0" dirty="0">
                <a:solidFill>
                  <a:srgbClr val="222222"/>
                </a:solidFill>
                <a:effectLst/>
                <a:latin typeface="-apple-system"/>
              </a:rPr>
              <a:t>Environmental DNA reveals arboreal cityscapes at the Ancient Maya Center of Tikal</a:t>
            </a:r>
          </a:p>
        </p:txBody>
      </p:sp>
    </p:spTree>
    <p:extLst>
      <p:ext uri="{BB962C8B-B14F-4D97-AF65-F5344CB8AC3E}">
        <p14:creationId xmlns:p14="http://schemas.microsoft.com/office/powerpoint/2010/main" val="6564735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B648D305-CC0F-4617-9B2C-1306B0D50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44" y="2686806"/>
            <a:ext cx="5997749" cy="39751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05783C5-CAEE-4A1B-8217-6F34CFB01DA2}"/>
              </a:ext>
            </a:extLst>
          </p:cNvPr>
          <p:cNvSpPr txBox="1">
            <a:spLocks/>
          </p:cNvSpPr>
          <p:nvPr/>
        </p:nvSpPr>
        <p:spPr>
          <a:xfrm>
            <a:off x="870011" y="266115"/>
            <a:ext cx="8469298" cy="46166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defTabSz="508000">
              <a:buFontTx/>
              <a:buNone/>
            </a:pP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5. </a:t>
            </a:r>
            <a:r>
              <a:rPr lang="ko-KR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오염수를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정화하는 기법</a:t>
            </a:r>
            <a:endParaRPr lang="en-US" altLang="ko-K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D28867-7B0D-440B-A703-1D9D50559BF5}"/>
              </a:ext>
            </a:extLst>
          </p:cNvPr>
          <p:cNvSpPr txBox="1"/>
          <p:nvPr/>
        </p:nvSpPr>
        <p:spPr>
          <a:xfrm>
            <a:off x="11368237" y="6579869"/>
            <a:ext cx="6166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7813" indent="-277813" latinLnBrk="1"/>
            <a:r>
              <a:rPr lang="en-US" altLang="ko-KR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35/42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34E854-1AF3-4136-A0F7-80CF16CF9131}"/>
              </a:ext>
            </a:extLst>
          </p:cNvPr>
          <p:cNvSpPr txBox="1"/>
          <p:nvPr/>
        </p:nvSpPr>
        <p:spPr>
          <a:xfrm>
            <a:off x="540944" y="1978523"/>
            <a:ext cx="60975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600" b="1" i="0" dirty="0">
                <a:solidFill>
                  <a:srgbClr val="222222"/>
                </a:solidFill>
                <a:effectLst/>
                <a:latin typeface="-apple-system"/>
              </a:rPr>
              <a:t>고대 마야인들이 제방을 안정화하고 생태 서비스를 제공하며 기타 사회 문화적 필요를 충족시키기 위해 주요 저수지 주변의 </a:t>
            </a:r>
            <a:r>
              <a:rPr lang="ko-KR" altLang="en-US" sz="1600" b="1" i="0" dirty="0">
                <a:solidFill>
                  <a:srgbClr val="FF0000"/>
                </a:solidFill>
                <a:effectLst/>
                <a:latin typeface="-apple-system"/>
              </a:rPr>
              <a:t>식생을 관리했던 방법을 평가해 보았더니</a:t>
            </a:r>
            <a:r>
              <a:rPr lang="en-US" altLang="ko-KR" sz="1600" b="1" i="0" dirty="0">
                <a:solidFill>
                  <a:srgbClr val="FF0000"/>
                </a:solidFill>
                <a:effectLst/>
                <a:latin typeface="-apple-system"/>
              </a:rPr>
              <a:t>..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75E88529-7560-4180-B0AE-0EA474750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776" y="1055291"/>
            <a:ext cx="3035123" cy="923232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9DA4EB29-6FEE-4F19-AC73-22BE9A25F4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8182" y="2903757"/>
            <a:ext cx="4468364" cy="22118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9677D2-7F3A-477F-AE72-1AFF60DC72D0}"/>
              </a:ext>
            </a:extLst>
          </p:cNvPr>
          <p:cNvSpPr txBox="1"/>
          <p:nvPr/>
        </p:nvSpPr>
        <p:spPr>
          <a:xfrm>
            <a:off x="7274170" y="1978523"/>
            <a:ext cx="44683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600" b="1" dirty="0">
                <a:solidFill>
                  <a:srgbClr val="222222"/>
                </a:solidFill>
                <a:latin typeface="-apple-system"/>
              </a:rPr>
              <a:t>고대 마야인들은 현대에서  최근에 주목하는 </a:t>
            </a:r>
            <a:endParaRPr lang="en-US" altLang="ko-KR" sz="1600" b="1" dirty="0">
              <a:solidFill>
                <a:srgbClr val="222222"/>
              </a:solidFill>
              <a:latin typeface="-apple-system"/>
            </a:endParaRPr>
          </a:p>
          <a:p>
            <a:r>
              <a:rPr lang="ko-KR" altLang="en-US" sz="1600" b="1" dirty="0">
                <a:solidFill>
                  <a:srgbClr val="222222"/>
                </a:solidFill>
                <a:latin typeface="-apple-system"/>
              </a:rPr>
              <a:t>식물정화 시스템을 진작부터 사용하고 있었다</a:t>
            </a:r>
            <a:r>
              <a:rPr lang="en-US" altLang="ko-KR" sz="1600" b="1" dirty="0">
                <a:solidFill>
                  <a:srgbClr val="222222"/>
                </a:solidFill>
                <a:latin typeface="-apple-system"/>
              </a:rPr>
              <a:t>.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4003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A05783C5-CAEE-4A1B-8217-6F34CFB01DA2}"/>
              </a:ext>
            </a:extLst>
          </p:cNvPr>
          <p:cNvSpPr txBox="1">
            <a:spLocks/>
          </p:cNvSpPr>
          <p:nvPr/>
        </p:nvSpPr>
        <p:spPr>
          <a:xfrm>
            <a:off x="870011" y="266115"/>
            <a:ext cx="8469298" cy="46166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defTabSz="508000">
              <a:buFontTx/>
              <a:buNone/>
            </a:pP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5. 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오염 정화는 식물에게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(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식물정화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</a:t>
            </a:r>
            <a:endParaRPr lang="en-US" altLang="ko-K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39568E37-A26D-4BBC-A7E8-A9589A880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011" y="961330"/>
            <a:ext cx="3609846" cy="540396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776CFD27-0E52-4AD4-9AA9-B8EB30720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217" y="1067863"/>
            <a:ext cx="7055863" cy="52974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6D28867-7B0D-440B-A703-1D9D50559BF5}"/>
              </a:ext>
            </a:extLst>
          </p:cNvPr>
          <p:cNvSpPr txBox="1"/>
          <p:nvPr/>
        </p:nvSpPr>
        <p:spPr>
          <a:xfrm>
            <a:off x="11368237" y="6579869"/>
            <a:ext cx="6166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7813" indent="-277813" latinLnBrk="1"/>
            <a:r>
              <a:rPr lang="en-US" altLang="ko-KR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36/42</a:t>
            </a:r>
          </a:p>
        </p:txBody>
      </p:sp>
    </p:spTree>
    <p:extLst>
      <p:ext uri="{BB962C8B-B14F-4D97-AF65-F5344CB8AC3E}">
        <p14:creationId xmlns:p14="http://schemas.microsoft.com/office/powerpoint/2010/main" val="3156483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A05783C5-CAEE-4A1B-8217-6F34CFB01DA2}"/>
              </a:ext>
            </a:extLst>
          </p:cNvPr>
          <p:cNvSpPr txBox="1">
            <a:spLocks/>
          </p:cNvSpPr>
          <p:nvPr/>
        </p:nvSpPr>
        <p:spPr>
          <a:xfrm>
            <a:off x="870011" y="266115"/>
            <a:ext cx="8469298" cy="46166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defTabSz="508000">
              <a:buFontTx/>
              <a:buNone/>
            </a:pP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5. 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오염 정화 일꾼은 곰팡이 와 박테리아</a:t>
            </a:r>
            <a:endParaRPr lang="en-US" altLang="ko-K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D28867-7B0D-440B-A703-1D9D50559BF5}"/>
              </a:ext>
            </a:extLst>
          </p:cNvPr>
          <p:cNvSpPr txBox="1"/>
          <p:nvPr/>
        </p:nvSpPr>
        <p:spPr>
          <a:xfrm>
            <a:off x="11368237" y="6579869"/>
            <a:ext cx="6166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7813" indent="-277813" latinLnBrk="1"/>
            <a:r>
              <a:rPr lang="en-US" altLang="ko-KR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37/42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558C4D0-9985-4578-8CE3-D63505079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726" y="2782607"/>
            <a:ext cx="5481914" cy="30822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A5D9B1-E51B-4C77-A549-3B2ADB123A6F}"/>
              </a:ext>
            </a:extLst>
          </p:cNvPr>
          <p:cNvSpPr txBox="1"/>
          <p:nvPr/>
        </p:nvSpPr>
        <p:spPr>
          <a:xfrm>
            <a:off x="740779" y="1522570"/>
            <a:ext cx="59558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400" b="0" i="0" dirty="0">
                <a:effectLst/>
                <a:latin typeface="omnes-pro"/>
              </a:rPr>
              <a:t>폴리우레탄을 소화하는 수십 종 중 하나 </a:t>
            </a:r>
            <a:r>
              <a:rPr lang="en-US" altLang="ko-KR" sz="1400" b="0" i="1" dirty="0">
                <a:effectLst/>
                <a:latin typeface="omnes-pro"/>
              </a:rPr>
              <a:t>Cladosporium </a:t>
            </a:r>
            <a:r>
              <a:rPr lang="en-US" altLang="ko-KR" sz="1400" b="0" i="1" dirty="0" err="1">
                <a:effectLst/>
                <a:latin typeface="omnes-pro"/>
              </a:rPr>
              <a:t>cladosporioides</a:t>
            </a:r>
            <a:r>
              <a:rPr lang="ko-KR" altLang="en-US" sz="1400" b="0" i="0" dirty="0">
                <a:effectLst/>
                <a:latin typeface="omnes-pro"/>
              </a:rPr>
              <a:t> </a:t>
            </a:r>
            <a:endParaRPr lang="en-US" altLang="ko-KR" sz="1400" dirty="0">
              <a:latin typeface="omnes-pro"/>
            </a:endParaRPr>
          </a:p>
          <a:p>
            <a:r>
              <a:rPr lang="ko-KR" altLang="en-US" sz="1400" b="0" i="0" dirty="0">
                <a:effectLst/>
                <a:latin typeface="omnes-pro"/>
              </a:rPr>
              <a:t>이 흔한 곰팡이는 </a:t>
            </a:r>
            <a:r>
              <a:rPr lang="en-US" altLang="ko-KR" sz="1400" b="0" i="0" dirty="0">
                <a:effectLst/>
                <a:latin typeface="omnes-pro"/>
              </a:rPr>
              <a:t>2</a:t>
            </a:r>
            <a:r>
              <a:rPr lang="ko-KR" altLang="en-US" sz="1400" b="0" i="0" dirty="0">
                <a:effectLst/>
                <a:latin typeface="omnes-pro"/>
              </a:rPr>
              <a:t>주 안에 살아있는 플라스틱의 </a:t>
            </a:r>
            <a:r>
              <a:rPr lang="en-US" altLang="ko-KR" sz="1400" b="0" i="0" dirty="0">
                <a:effectLst/>
                <a:latin typeface="omnes-pro"/>
              </a:rPr>
              <a:t>87%</a:t>
            </a:r>
            <a:r>
              <a:rPr lang="ko-KR" altLang="en-US" sz="1400" b="0" i="0" dirty="0">
                <a:effectLst/>
                <a:latin typeface="omnes-pro"/>
              </a:rPr>
              <a:t>를 소화</a:t>
            </a:r>
            <a:r>
              <a:rPr lang="en-US" altLang="ko-KR" sz="1400" b="0" i="0" dirty="0">
                <a:effectLst/>
                <a:latin typeface="omnes-pro"/>
              </a:rPr>
              <a:t> </a:t>
            </a:r>
          </a:p>
          <a:p>
            <a:r>
              <a:rPr lang="ko-KR" altLang="en-US" sz="1400" b="0" i="0" dirty="0">
                <a:effectLst/>
                <a:latin typeface="omnes-pro"/>
              </a:rPr>
              <a:t>너무 느리기 때문에 분해 과정과 속도를 높이는 방법에 대한 연구 진행 중</a:t>
            </a:r>
            <a:r>
              <a:rPr lang="en-US" altLang="ko-KR" sz="1400" b="0" i="0" dirty="0">
                <a:effectLst/>
                <a:latin typeface="omnes-pro"/>
              </a:rPr>
              <a:t> </a:t>
            </a:r>
          </a:p>
          <a:p>
            <a:r>
              <a:rPr lang="ko-KR" altLang="en-US" sz="1400" dirty="0">
                <a:latin typeface="omnes-pro"/>
              </a:rPr>
              <a:t>미</a:t>
            </a:r>
            <a:r>
              <a:rPr lang="ko-KR" altLang="en-US" sz="1400" b="0" i="0" dirty="0">
                <a:effectLst/>
                <a:latin typeface="omnes-pro"/>
              </a:rPr>
              <a:t>래에 이 곰팡이를 사용하여 전 세계 플라스틱 오염에 대처 가능 </a:t>
            </a:r>
            <a:endParaRPr lang="ko-KR" altLang="en-US" sz="1400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511D2A51-FBF7-4417-B152-F3A442E74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7561" y="989187"/>
            <a:ext cx="4605613" cy="1041214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59687C9-B578-40FF-917E-DD8C7F4F3E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443" y="2168678"/>
            <a:ext cx="4587731" cy="416062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D0D4874-1342-4FDA-B797-E57272A20E14}"/>
              </a:ext>
            </a:extLst>
          </p:cNvPr>
          <p:cNvSpPr txBox="1"/>
          <p:nvPr/>
        </p:nvSpPr>
        <p:spPr>
          <a:xfrm>
            <a:off x="2603377" y="5899505"/>
            <a:ext cx="25012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dirty="0"/>
              <a:t>https://www.micropia.nl/en/</a:t>
            </a:r>
            <a:endParaRPr lang="ko-KR" altLang="en-US" sz="1400" dirty="0"/>
          </a:p>
        </p:txBody>
      </p:sp>
      <p:sp>
        <p:nvSpPr>
          <p:cNvPr id="14" name="화살표: 오른쪽 13">
            <a:extLst>
              <a:ext uri="{FF2B5EF4-FFF2-40B4-BE49-F238E27FC236}">
                <a16:creationId xmlns:a16="http://schemas.microsoft.com/office/drawing/2014/main" id="{C9CFF61F-05F0-4B31-A6F0-EA29AA18B62E}"/>
              </a:ext>
            </a:extLst>
          </p:cNvPr>
          <p:cNvSpPr/>
          <p:nvPr/>
        </p:nvSpPr>
        <p:spPr>
          <a:xfrm rot="10800000">
            <a:off x="5841507" y="4248988"/>
            <a:ext cx="1203936" cy="314133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903214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0AD3695-58EB-4716-AC1E-12122A3DDEF8}"/>
              </a:ext>
            </a:extLst>
          </p:cNvPr>
          <p:cNvSpPr txBox="1">
            <a:spLocks/>
          </p:cNvSpPr>
          <p:nvPr/>
        </p:nvSpPr>
        <p:spPr>
          <a:xfrm>
            <a:off x="832379" y="251138"/>
            <a:ext cx="10102789" cy="46166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defTabSz="508000">
              <a:buFontTx/>
              <a:buNone/>
            </a:pP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5. 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오염수의 인을 영양물질로 전환하는 식물과 토양 미생물의 </a:t>
            </a:r>
            <a:r>
              <a:rPr lang="ko-KR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콜라보</a:t>
            </a:r>
            <a:endParaRPr lang="en-US" altLang="ko-K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9D00A4-5197-467D-9425-BA6261A7AD12}"/>
              </a:ext>
            </a:extLst>
          </p:cNvPr>
          <p:cNvSpPr txBox="1"/>
          <p:nvPr/>
        </p:nvSpPr>
        <p:spPr>
          <a:xfrm>
            <a:off x="11368237" y="6579869"/>
            <a:ext cx="6166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7813" indent="-277813" latinLnBrk="1"/>
            <a:r>
              <a:rPr lang="en-US" altLang="ko-KR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38/42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CE51B1CE-4CC9-4288-AE3A-5440BE952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8123" y="793532"/>
            <a:ext cx="4483877" cy="5786337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50D8C830-95FE-4FD2-AF23-14DCF0509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29" y="1215819"/>
            <a:ext cx="7224294" cy="516021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E2A8FCA1-7AF9-429D-B627-765C9A80CD54}"/>
              </a:ext>
            </a:extLst>
          </p:cNvPr>
          <p:cNvSpPr/>
          <p:nvPr/>
        </p:nvSpPr>
        <p:spPr>
          <a:xfrm>
            <a:off x="7730320" y="4341181"/>
            <a:ext cx="4192391" cy="246221"/>
          </a:xfrm>
          <a:prstGeom prst="rect">
            <a:avLst/>
          </a:prstGeom>
          <a:noFill/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673F7F-E18F-48A3-8CC5-BD2D71D4F66C}"/>
              </a:ext>
            </a:extLst>
          </p:cNvPr>
          <p:cNvSpPr txBox="1"/>
          <p:nvPr/>
        </p:nvSpPr>
        <p:spPr>
          <a:xfrm>
            <a:off x="1324992" y="6314127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/>
              <a:t>https://www.sciencefacts.net/phosphorus-cycle.html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894531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A05783C5-CAEE-4A1B-8217-6F34CFB01DA2}"/>
              </a:ext>
            </a:extLst>
          </p:cNvPr>
          <p:cNvSpPr txBox="1">
            <a:spLocks/>
          </p:cNvSpPr>
          <p:nvPr/>
        </p:nvSpPr>
        <p:spPr>
          <a:xfrm>
            <a:off x="1048493" y="399254"/>
            <a:ext cx="10724226" cy="46166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defTabSz="508000">
              <a:buFontTx/>
              <a:buNone/>
            </a:pP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5. </a:t>
            </a:r>
            <a:r>
              <a:rPr lang="ko-KR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기근으로 인한 기우제 종교와 약탈의 노예가 되어 사원 건축과 전쟁으로 파괴는 가속화 된다</a:t>
            </a:r>
            <a:r>
              <a:rPr lang="en-US" altLang="ko-K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80F315B6-7236-49E7-A9EB-A3334A829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202" y="1273484"/>
            <a:ext cx="8450809" cy="47235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ECFE01-03B3-45E3-8C81-8D9ED10A1261}"/>
              </a:ext>
            </a:extLst>
          </p:cNvPr>
          <p:cNvSpPr txBox="1"/>
          <p:nvPr/>
        </p:nvSpPr>
        <p:spPr>
          <a:xfrm>
            <a:off x="11368237" y="6579869"/>
            <a:ext cx="6166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7813" indent="-277813" latinLnBrk="1"/>
            <a:r>
              <a:rPr lang="en-US" altLang="ko-KR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39/42</a:t>
            </a:r>
          </a:p>
        </p:txBody>
      </p:sp>
    </p:spTree>
    <p:extLst>
      <p:ext uri="{BB962C8B-B14F-4D97-AF65-F5344CB8AC3E}">
        <p14:creationId xmlns:p14="http://schemas.microsoft.com/office/powerpoint/2010/main" val="4005482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38B98EC-BBEC-4ED9-A3D3-201E79ED3354}"/>
              </a:ext>
            </a:extLst>
          </p:cNvPr>
          <p:cNvSpPr txBox="1"/>
          <p:nvPr/>
        </p:nvSpPr>
        <p:spPr>
          <a:xfrm>
            <a:off x="268713" y="767756"/>
            <a:ext cx="21660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1" i="0" dirty="0">
                <a:solidFill>
                  <a:srgbClr val="000000"/>
                </a:solidFill>
                <a:effectLst/>
                <a:latin typeface="Lato"/>
              </a:rPr>
              <a:t>El Pilar </a:t>
            </a:r>
            <a:endParaRPr lang="ko-KR" alt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3C9745-AA9A-4D9E-8C42-C47B547EC226}"/>
              </a:ext>
            </a:extLst>
          </p:cNvPr>
          <p:cNvSpPr txBox="1"/>
          <p:nvPr/>
        </p:nvSpPr>
        <p:spPr>
          <a:xfrm>
            <a:off x="221942" y="1129202"/>
            <a:ext cx="1197005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일년 내내 경작되는 </a:t>
            </a:r>
            <a:r>
              <a:rPr lang="ko-KR" altLang="en-US" b="1" i="0" dirty="0">
                <a:solidFill>
                  <a:srgbClr val="00B050"/>
                </a:solidFill>
                <a:effectLst/>
                <a:latin typeface="Georgia" panose="02040502050405020303" pitchFamily="18" charset="0"/>
              </a:rPr>
              <a:t>나무가 우세한 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경작되지 않은 농경지입니다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. </a:t>
            </a:r>
          </a:p>
          <a:p>
            <a:r>
              <a:rPr lang="ko-KR" alt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양육에는 기술과 지식이 필요하며 생물 다양성과 동물 서식지를 유지하는 동시에 음식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주거지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의약품과 같은 인간의 다양한 필요를 충족시키는 식물을 생산합니다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. </a:t>
            </a:r>
          </a:p>
          <a:p>
            <a:r>
              <a:rPr lang="ko-KR" alt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거의 전적으로 가정 쓰레기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(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퇴비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), 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유기 물질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(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죽은 잡초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), </a:t>
            </a:r>
            <a:r>
              <a:rPr lang="ko-KR" altLang="en-US" dirty="0">
                <a:solidFill>
                  <a:srgbClr val="000000"/>
                </a:solidFill>
                <a:latin typeface="Georgia" panose="02040502050405020303" pitchFamily="18" charset="0"/>
              </a:rPr>
              <a:t>조리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로 인한 재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거름과 같은 지역 자원으로 유지되며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이 모든 것은 화학적으로 제조된 첨가제를 사용하지 않고도 토양과 토지의 생산성을 비옥하게 합니다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.</a:t>
            </a:r>
            <a:endParaRPr lang="ko-KR" alt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E1D75B-D9C3-44F3-89DB-0B9CB3371D29}"/>
              </a:ext>
            </a:extLst>
          </p:cNvPr>
          <p:cNvSpPr txBox="1"/>
          <p:nvPr/>
        </p:nvSpPr>
        <p:spPr>
          <a:xfrm>
            <a:off x="1083764" y="804387"/>
            <a:ext cx="22475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물을 주는 분지</a:t>
            </a:r>
            <a:endParaRPr lang="ko-KR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A37734-E3D7-49A1-886F-F7D88058BCFA}"/>
              </a:ext>
            </a:extLst>
          </p:cNvPr>
          <p:cNvSpPr txBox="1">
            <a:spLocks/>
          </p:cNvSpPr>
          <p:nvPr/>
        </p:nvSpPr>
        <p:spPr>
          <a:xfrm>
            <a:off x="870012" y="245335"/>
            <a:ext cx="9729926" cy="46166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defTabSz="508000">
              <a:buFontTx/>
              <a:buNone/>
            </a:pP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1. 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마야 역사  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2600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년 저력 바탕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</a:t>
            </a:r>
            <a:r>
              <a:rPr lang="en-US" altLang="ko-K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(</a:t>
            </a:r>
            <a:r>
              <a:rPr lang="ko-KR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산업혁명 </a:t>
            </a:r>
            <a:r>
              <a:rPr lang="en-US" altLang="ko-K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1760</a:t>
            </a:r>
            <a:r>
              <a:rPr lang="ko-KR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년 현재 </a:t>
            </a:r>
            <a:r>
              <a:rPr lang="en-US" altLang="ko-K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2023</a:t>
            </a:r>
            <a:r>
              <a:rPr lang="ko-KR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년 겨우 </a:t>
            </a:r>
            <a:r>
              <a:rPr lang="en-US" altLang="ko-K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263</a:t>
            </a:r>
            <a:r>
              <a:rPr lang="ko-KR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년 경과 기후위기가 왔다</a:t>
            </a:r>
            <a:r>
              <a:rPr lang="en-US" altLang="ko-K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</a:t>
            </a:r>
            <a:r>
              <a:rPr lang="ko-KR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  </a:t>
            </a:r>
            <a:endParaRPr lang="en-US" altLang="ko-K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202227EF-4022-45E2-BA5D-2BC1F55CF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1827" y="4059617"/>
            <a:ext cx="3630390" cy="158640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493349E-BA89-42A6-A7F3-E4D904757B05}"/>
              </a:ext>
            </a:extLst>
          </p:cNvPr>
          <p:cNvSpPr txBox="1"/>
          <p:nvPr/>
        </p:nvSpPr>
        <p:spPr>
          <a:xfrm>
            <a:off x="4416979" y="3539969"/>
            <a:ext cx="46178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200" b="1" i="0" dirty="0">
                <a:solidFill>
                  <a:srgbClr val="333333"/>
                </a:solidFill>
                <a:effectLst/>
                <a:latin typeface="PT Sans"/>
              </a:rPr>
              <a:t>수천년에 걸친 </a:t>
            </a:r>
            <a:r>
              <a:rPr lang="en-US" altLang="ko-KR" sz="1200" b="1" i="0" dirty="0">
                <a:solidFill>
                  <a:srgbClr val="333333"/>
                </a:solidFill>
                <a:effectLst/>
                <a:latin typeface="PT Sans"/>
              </a:rPr>
              <a:t>"</a:t>
            </a:r>
            <a:r>
              <a:rPr lang="ko-KR" altLang="en-US" sz="1200" b="1" i="0" dirty="0">
                <a:solidFill>
                  <a:srgbClr val="333333"/>
                </a:solidFill>
                <a:effectLst/>
                <a:latin typeface="PT Sans"/>
              </a:rPr>
              <a:t>선택 및 재배</a:t>
            </a:r>
            <a:r>
              <a:rPr lang="en-US" altLang="ko-KR" sz="1200" b="1" i="0" dirty="0">
                <a:solidFill>
                  <a:srgbClr val="333333"/>
                </a:solidFill>
                <a:effectLst/>
                <a:latin typeface="PT Sans"/>
              </a:rPr>
              <a:t>" </a:t>
            </a:r>
            <a:r>
              <a:rPr lang="ko-KR" altLang="en-US" sz="1200" b="1" i="0" dirty="0">
                <a:solidFill>
                  <a:srgbClr val="333333"/>
                </a:solidFill>
                <a:effectLst/>
                <a:latin typeface="PT Sans"/>
              </a:rPr>
              <a:t>관리의 산물 </a:t>
            </a:r>
            <a:r>
              <a:rPr lang="en-US" altLang="ko-KR" sz="1200" b="1" i="0" dirty="0">
                <a:solidFill>
                  <a:srgbClr val="333333"/>
                </a:solidFill>
                <a:effectLst/>
                <a:latin typeface="PT Sans"/>
              </a:rPr>
              <a:t>Milpa Cycle</a:t>
            </a:r>
            <a:endParaRPr lang="ko-KR" altLang="en-US" sz="1200" b="1" dirty="0"/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ED262A1A-4179-4393-B026-3B3A6992A3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5047" y="4027469"/>
            <a:ext cx="3619872" cy="1586405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08D9BB9B-2FCF-4DB8-8512-9813E7F996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748" y="4025578"/>
            <a:ext cx="3630391" cy="1588296"/>
          </a:xfrm>
          <a:prstGeom prst="rect">
            <a:avLst/>
          </a:prstGeom>
        </p:spPr>
      </p:pic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B83D302B-5F7A-421F-834D-371066EFFFC6}"/>
              </a:ext>
            </a:extLst>
          </p:cNvPr>
          <p:cNvCxnSpPr>
            <a:cxnSpLocks/>
          </p:cNvCxnSpPr>
          <p:nvPr/>
        </p:nvCxnSpPr>
        <p:spPr>
          <a:xfrm>
            <a:off x="2778307" y="4391784"/>
            <a:ext cx="921061" cy="0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76CDD9E4-DB81-4E1D-8144-54FE16900933}"/>
              </a:ext>
            </a:extLst>
          </p:cNvPr>
          <p:cNvCxnSpPr>
            <a:cxnSpLocks/>
          </p:cNvCxnSpPr>
          <p:nvPr/>
        </p:nvCxnSpPr>
        <p:spPr>
          <a:xfrm>
            <a:off x="6526164" y="4391784"/>
            <a:ext cx="921061" cy="0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28B102D7-127F-4C4D-A985-A0D8DFD06BB0}"/>
              </a:ext>
            </a:extLst>
          </p:cNvPr>
          <p:cNvCxnSpPr>
            <a:cxnSpLocks/>
          </p:cNvCxnSpPr>
          <p:nvPr/>
        </p:nvCxnSpPr>
        <p:spPr>
          <a:xfrm>
            <a:off x="10387950" y="4384386"/>
            <a:ext cx="921061" cy="0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5BA64B0-9B2F-4EDC-B94B-FCBA97A32197}"/>
              </a:ext>
            </a:extLst>
          </p:cNvPr>
          <p:cNvSpPr txBox="1"/>
          <p:nvPr/>
        </p:nvSpPr>
        <p:spPr>
          <a:xfrm>
            <a:off x="6835806" y="1129202"/>
            <a:ext cx="16697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/>
              <a:t>Agroforestry</a:t>
            </a:r>
            <a:endParaRPr lang="ko-KR" alt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3D8DBF-2942-4A66-AF83-BB1E6F5444F2}"/>
              </a:ext>
            </a:extLst>
          </p:cNvPr>
          <p:cNvSpPr txBox="1"/>
          <p:nvPr/>
        </p:nvSpPr>
        <p:spPr>
          <a:xfrm>
            <a:off x="11368237" y="6579869"/>
            <a:ext cx="6166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7813" indent="-277813" latinLnBrk="1"/>
            <a:r>
              <a:rPr lang="en-US" altLang="ko-KR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4/42</a:t>
            </a:r>
          </a:p>
        </p:txBody>
      </p:sp>
    </p:spTree>
    <p:extLst>
      <p:ext uri="{BB962C8B-B14F-4D97-AF65-F5344CB8AC3E}">
        <p14:creationId xmlns:p14="http://schemas.microsoft.com/office/powerpoint/2010/main" val="622849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A05783C5-CAEE-4A1B-8217-6F34CFB01DA2}"/>
              </a:ext>
            </a:extLst>
          </p:cNvPr>
          <p:cNvSpPr txBox="1">
            <a:spLocks/>
          </p:cNvSpPr>
          <p:nvPr/>
        </p:nvSpPr>
        <p:spPr>
          <a:xfrm>
            <a:off x="603171" y="446976"/>
            <a:ext cx="11319029" cy="46166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defTabSz="508000">
              <a:buFontTx/>
              <a:buNone/>
            </a:pP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5. 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극단의 굶주림 선인장까지 먹다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밤에 기공을 여는 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C4 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식물 아침이슬도 사라졌다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</a:t>
            </a:r>
            <a:endParaRPr lang="en-US" altLang="ko-K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20FF078-41FE-4C2B-932D-EF3AB27FA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792" y="1125302"/>
            <a:ext cx="3043007" cy="22822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3AB967-E3EA-4CFD-8356-CFC1CEB8F365}"/>
              </a:ext>
            </a:extLst>
          </p:cNvPr>
          <p:cNvSpPr txBox="1"/>
          <p:nvPr/>
        </p:nvSpPr>
        <p:spPr>
          <a:xfrm>
            <a:off x="1651750" y="3414670"/>
            <a:ext cx="14004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b="0" i="0" dirty="0">
                <a:solidFill>
                  <a:srgbClr val="4D5156"/>
                </a:solidFill>
                <a:effectLst/>
                <a:latin typeface="Apple SD Gothic Neo"/>
              </a:rPr>
              <a:t>연지단선</a:t>
            </a:r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6AE9F2F7-E39E-4463-8898-5FC24FCA4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7218" y="1125302"/>
            <a:ext cx="3458347" cy="22893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1B33B6-B0F5-4A98-8C64-7B41B1E720C8}"/>
              </a:ext>
            </a:extLst>
          </p:cNvPr>
          <p:cNvSpPr txBox="1"/>
          <p:nvPr/>
        </p:nvSpPr>
        <p:spPr>
          <a:xfrm>
            <a:off x="741792" y="6044097"/>
            <a:ext cx="32154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0" i="1" dirty="0">
                <a:solidFill>
                  <a:srgbClr val="262626"/>
                </a:solidFill>
                <a:effectLst/>
                <a:latin typeface="Open Sans"/>
              </a:rPr>
              <a:t>Opuntia </a:t>
            </a:r>
            <a:r>
              <a:rPr lang="en-US" altLang="ko-KR" b="0" i="1" dirty="0" err="1">
                <a:solidFill>
                  <a:srgbClr val="262626"/>
                </a:solidFill>
                <a:effectLst/>
                <a:latin typeface="Open Sans"/>
              </a:rPr>
              <a:t>guatemalensis</a:t>
            </a:r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6A49F2-E915-40A7-ACA9-8FCC4E89C396}"/>
              </a:ext>
            </a:extLst>
          </p:cNvPr>
          <p:cNvSpPr txBox="1"/>
          <p:nvPr/>
        </p:nvSpPr>
        <p:spPr>
          <a:xfrm>
            <a:off x="4368305" y="3455159"/>
            <a:ext cx="24813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0" i="1" dirty="0">
                <a:solidFill>
                  <a:srgbClr val="262626"/>
                </a:solidFill>
                <a:effectLst/>
                <a:latin typeface="Open Sans"/>
              </a:rPr>
              <a:t>Opuntia </a:t>
            </a:r>
            <a:r>
              <a:rPr lang="en-US" altLang="ko-KR" b="0" i="1" dirty="0" err="1">
                <a:solidFill>
                  <a:srgbClr val="262626"/>
                </a:solidFill>
                <a:effectLst/>
                <a:latin typeface="Open Sans"/>
              </a:rPr>
              <a:t>dillenii</a:t>
            </a:r>
            <a:r>
              <a:rPr lang="en-US" altLang="ko-KR" b="0" i="0" dirty="0">
                <a:solidFill>
                  <a:srgbClr val="262626"/>
                </a:solidFill>
                <a:effectLst/>
                <a:latin typeface="Open Sans"/>
              </a:rPr>
              <a:t> </a:t>
            </a:r>
            <a:endParaRPr lang="ko-KR" altLang="en-US" dirty="0"/>
          </a:p>
        </p:txBody>
      </p:sp>
      <p:pic>
        <p:nvPicPr>
          <p:cNvPr id="9" name="Picture 2" descr="Opuntia - Wikipedia">
            <a:extLst>
              <a:ext uri="{FF2B5EF4-FFF2-40B4-BE49-F238E27FC236}">
                <a16:creationId xmlns:a16="http://schemas.microsoft.com/office/drawing/2014/main" id="{843CC7B2-91CD-441D-BB14-D2F468550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92" y="3824491"/>
            <a:ext cx="3043396" cy="2192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2B9390AF-9398-424E-83A5-92FAFEA2E5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7445" y="3805502"/>
            <a:ext cx="3052490" cy="22893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E5E3E16-E773-4164-96AC-C696FA9C5E84}"/>
              </a:ext>
            </a:extLst>
          </p:cNvPr>
          <p:cNvSpPr txBox="1"/>
          <p:nvPr/>
        </p:nvSpPr>
        <p:spPr>
          <a:xfrm>
            <a:off x="4614673" y="6163433"/>
            <a:ext cx="30430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0" i="1" dirty="0">
                <a:solidFill>
                  <a:srgbClr val="262626"/>
                </a:solidFill>
                <a:effectLst/>
                <a:latin typeface="Open Sans"/>
              </a:rPr>
              <a:t>Opuntia </a:t>
            </a:r>
            <a:r>
              <a:rPr lang="en-US" altLang="ko-KR" b="0" i="1" dirty="0" err="1">
                <a:solidFill>
                  <a:srgbClr val="262626"/>
                </a:solidFill>
                <a:effectLst/>
                <a:latin typeface="Open Sans"/>
              </a:rPr>
              <a:t>ficus-indica</a:t>
            </a:r>
            <a:r>
              <a:rPr lang="en-US" altLang="ko-KR" b="0" i="1" dirty="0">
                <a:solidFill>
                  <a:srgbClr val="262626"/>
                </a:solidFill>
                <a:effectLst/>
                <a:latin typeface="Open Sans"/>
              </a:rPr>
              <a:t> </a:t>
            </a:r>
            <a:endParaRPr lang="ko-KR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F3AB56-DC72-4304-9E7F-0C8BFC8DE313}"/>
              </a:ext>
            </a:extLst>
          </p:cNvPr>
          <p:cNvSpPr txBox="1"/>
          <p:nvPr/>
        </p:nvSpPr>
        <p:spPr>
          <a:xfrm>
            <a:off x="11368237" y="6579869"/>
            <a:ext cx="6166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7813" indent="-277813" latinLnBrk="1"/>
            <a:r>
              <a:rPr lang="en-US" altLang="ko-KR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40/42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7E113677-0146-440F-BB5A-62F120694F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2246" y="2329768"/>
            <a:ext cx="3887203" cy="259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7432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0AD3695-58EB-4716-AC1E-12122A3DDEF8}"/>
              </a:ext>
            </a:extLst>
          </p:cNvPr>
          <p:cNvSpPr txBox="1">
            <a:spLocks/>
          </p:cNvSpPr>
          <p:nvPr/>
        </p:nvSpPr>
        <p:spPr>
          <a:xfrm>
            <a:off x="690411" y="389632"/>
            <a:ext cx="11401050" cy="46166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defTabSz="508000">
              <a:buFontTx/>
              <a:buNone/>
            </a:pP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6. 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찬란한 문명을 뒤로하고 악한 종교와 메마르고 오염된 도시를 떠나기 시작했다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en-US" altLang="ko-K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EF990AE4-824B-4949-BDA4-778C084F6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3301" y="3987040"/>
            <a:ext cx="4539579" cy="28005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9D00A4-5197-467D-9425-BA6261A7AD12}"/>
              </a:ext>
            </a:extLst>
          </p:cNvPr>
          <p:cNvSpPr txBox="1"/>
          <p:nvPr/>
        </p:nvSpPr>
        <p:spPr>
          <a:xfrm>
            <a:off x="11368237" y="6579869"/>
            <a:ext cx="6166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7813" indent="-277813" latinLnBrk="1"/>
            <a:r>
              <a:rPr lang="en-US" altLang="ko-KR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41/42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02FE94F-C1F1-48E6-B544-62AA582F0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9092" y="1034930"/>
            <a:ext cx="4966699" cy="2800587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50469370-9DB6-4816-A9B2-4BC82C304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098" y="1024175"/>
            <a:ext cx="5182830" cy="28005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EF80B7E-6917-404B-B61C-77709A1B957A}"/>
              </a:ext>
            </a:extLst>
          </p:cNvPr>
          <p:cNvSpPr txBox="1">
            <a:spLocks/>
          </p:cNvSpPr>
          <p:nvPr/>
        </p:nvSpPr>
        <p:spPr>
          <a:xfrm>
            <a:off x="7387355" y="1652271"/>
            <a:ext cx="3980882" cy="954107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defTabSz="508000">
              <a:buFontTx/>
              <a:buNone/>
            </a:pPr>
            <a:r>
              <a:rPr lang="ko-KR" alt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고딕" panose="02000500000000000000" pitchFamily="2" charset="-127"/>
                <a:ea typeface="한컴 고딕" panose="02000500000000000000" pitchFamily="2" charset="-127"/>
                <a:cs typeface="함초롬바탕" panose="02030604000101010101" pitchFamily="18" charset="-127"/>
              </a:rPr>
              <a:t>마이크로시스틴</a:t>
            </a:r>
            <a:r>
              <a:rPr lang="ko-KR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고딕" panose="02000500000000000000" pitchFamily="2" charset="-127"/>
                <a:ea typeface="한컴 고딕" panose="02000500000000000000" pitchFamily="2" charset="-127"/>
                <a:cs typeface="함초롬바탕" panose="02030604000101010101" pitchFamily="18" charset="-127"/>
              </a:rPr>
              <a:t> 독성</a:t>
            </a:r>
            <a:endParaRPr lang="en-US" altLang="ko-K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컴 고딕" panose="02000500000000000000" pitchFamily="2" charset="-127"/>
              <a:ea typeface="한컴 고딕" panose="02000500000000000000" pitchFamily="2" charset="-127"/>
              <a:cs typeface="함초롬바탕" panose="02030604000101010101" pitchFamily="18" charset="-127"/>
            </a:endParaRPr>
          </a:p>
          <a:p>
            <a:pPr marL="0" indent="0" defTabSz="508000">
              <a:buFontTx/>
              <a:buNone/>
            </a:pPr>
            <a:r>
              <a:rPr lang="ko-KR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고딕" panose="02000500000000000000" pitchFamily="2" charset="-127"/>
                <a:ea typeface="한컴 고딕" panose="02000500000000000000" pitchFamily="2" charset="-127"/>
                <a:cs typeface="함초롬바탕" panose="02030604000101010101" pitchFamily="18" charset="-127"/>
              </a:rPr>
              <a:t>청산가리의 </a:t>
            </a:r>
            <a:r>
              <a:rPr lang="en-US" altLang="ko-K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고딕" panose="02000500000000000000" pitchFamily="2" charset="-127"/>
                <a:ea typeface="한컴 고딕" panose="02000500000000000000" pitchFamily="2" charset="-127"/>
                <a:cs typeface="함초롬바탕" panose="02030604000101010101" pitchFamily="18" charset="-127"/>
              </a:rPr>
              <a:t>100</a:t>
            </a:r>
            <a:r>
              <a:rPr lang="ko-KR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고딕" panose="02000500000000000000" pitchFamily="2" charset="-127"/>
                <a:ea typeface="한컴 고딕" panose="02000500000000000000" pitchFamily="2" charset="-127"/>
                <a:cs typeface="함초롬바탕" panose="02030604000101010101" pitchFamily="18" charset="-127"/>
              </a:rPr>
              <a:t>배</a:t>
            </a:r>
            <a:endParaRPr lang="en-US" altLang="ko-K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컴 고딕" panose="02000500000000000000" pitchFamily="2" charset="-127"/>
              <a:ea typeface="한컴 고딕" panose="02000500000000000000" pitchFamily="2" charset="-127"/>
              <a:cs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495044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0AD3695-58EB-4716-AC1E-12122A3DDEF8}"/>
              </a:ext>
            </a:extLst>
          </p:cNvPr>
          <p:cNvSpPr txBox="1">
            <a:spLocks/>
          </p:cNvSpPr>
          <p:nvPr/>
        </p:nvSpPr>
        <p:spPr>
          <a:xfrm>
            <a:off x="1340529" y="770748"/>
            <a:ext cx="9818703" cy="40011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defTabSz="508000">
              <a:buFontTx/>
              <a:buNone/>
            </a:pPr>
            <a:r>
              <a:rPr lang="ko-KR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마야인들은 도시를 떠나 해변과 남미대륙 전체로 흩어져 </a:t>
            </a:r>
            <a:r>
              <a:rPr lang="ko-KR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아즈텍</a:t>
            </a:r>
            <a:r>
              <a:rPr lang="en-US" altLang="ko-K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잉카를 다시 만들었다</a:t>
            </a:r>
            <a:r>
              <a:rPr lang="en-US" altLang="ko-K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77638B2-A87A-43ED-ACA6-6EC2142A2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033" y="1517775"/>
            <a:ext cx="6963019" cy="42285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116B98-5366-4F7B-A7D5-B60332967EB2}"/>
              </a:ext>
            </a:extLst>
          </p:cNvPr>
          <p:cNvSpPr txBox="1"/>
          <p:nvPr/>
        </p:nvSpPr>
        <p:spPr>
          <a:xfrm>
            <a:off x="11368237" y="6579869"/>
            <a:ext cx="6166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7813" indent="-277813" latinLnBrk="1"/>
            <a:r>
              <a:rPr lang="en-US" altLang="ko-KR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42/42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3E8F63C3-29FB-4059-A27A-93761AC44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6064" y="1517775"/>
            <a:ext cx="4228585" cy="422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092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54FC2FB-D6C0-4D8C-9D97-299D40707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8165" y="3594708"/>
            <a:ext cx="2881544" cy="2881544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15F11C9B-1F4B-454F-9301-072053C070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2290" y="3594708"/>
            <a:ext cx="2881545" cy="2881545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55361452-E488-4260-9CA4-20AA45B9A5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9069" y="3594706"/>
            <a:ext cx="2881544" cy="288154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CAB2985-091A-419E-AB34-C815F44F4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87" y="3594706"/>
            <a:ext cx="2881544" cy="288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FEB671B-097F-4B7E-A7DE-5F4D7493919D}"/>
              </a:ext>
            </a:extLst>
          </p:cNvPr>
          <p:cNvSpPr txBox="1"/>
          <p:nvPr/>
        </p:nvSpPr>
        <p:spPr>
          <a:xfrm>
            <a:off x="6336954" y="1421228"/>
            <a:ext cx="56478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400" b="0" i="0" dirty="0">
                <a:solidFill>
                  <a:srgbClr val="4D51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le SD Gothic Neo"/>
              </a:rPr>
              <a:t>Quo Vadis </a:t>
            </a:r>
            <a:r>
              <a:rPr lang="en-US" altLang="ko-KR" sz="2400" b="0" i="0" dirty="0" err="1">
                <a:solidFill>
                  <a:srgbClr val="4D51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le SD Gothic Neo"/>
              </a:rPr>
              <a:t>humano</a:t>
            </a:r>
            <a:r>
              <a:rPr lang="en-US" altLang="ko-KR" sz="2400" b="0" i="0" dirty="0">
                <a:solidFill>
                  <a:srgbClr val="4D51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le SD Gothic Neo"/>
              </a:rPr>
              <a:t> ?</a:t>
            </a:r>
          </a:p>
          <a:p>
            <a:r>
              <a:rPr lang="ko-KR" altLang="en-US" sz="2400" dirty="0">
                <a:solidFill>
                  <a:srgbClr val="4D51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le SD Gothic Neo"/>
              </a:rPr>
              <a:t>어마어마한 숫자의 우리는 </a:t>
            </a:r>
            <a:r>
              <a:rPr lang="en-US" altLang="ko-KR" sz="2400" dirty="0">
                <a:solidFill>
                  <a:srgbClr val="4D51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le SD Gothic Neo"/>
              </a:rPr>
              <a:t>…...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80D6B037-C403-4A17-889B-BA48D0DFD6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7072" y="140892"/>
            <a:ext cx="4522227" cy="33916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2C5878-6CA0-4F75-BE4D-7C5D4A7E0293}"/>
              </a:ext>
            </a:extLst>
          </p:cNvPr>
          <p:cNvSpPr txBox="1"/>
          <p:nvPr/>
        </p:nvSpPr>
        <p:spPr>
          <a:xfrm>
            <a:off x="474190" y="6476251"/>
            <a:ext cx="19849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dirty="0">
                <a:solidFill>
                  <a:srgbClr val="4D51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le SD Gothic Neo"/>
              </a:rPr>
              <a:t>2040 </a:t>
            </a:r>
            <a:r>
              <a:rPr lang="ko-KR" altLang="en-US" sz="1400" dirty="0">
                <a:solidFill>
                  <a:srgbClr val="4D51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le SD Gothic Neo"/>
              </a:rPr>
              <a:t>담수자원 고갈</a:t>
            </a:r>
            <a:endParaRPr lang="ko-KR" alt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2C72D6-0FD8-4997-9A0B-AB594890AEDA}"/>
              </a:ext>
            </a:extLst>
          </p:cNvPr>
          <p:cNvSpPr txBox="1"/>
          <p:nvPr/>
        </p:nvSpPr>
        <p:spPr>
          <a:xfrm>
            <a:off x="6535021" y="6465885"/>
            <a:ext cx="21678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dirty="0">
                <a:solidFill>
                  <a:srgbClr val="4D51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le SD Gothic Neo"/>
              </a:rPr>
              <a:t>2050 </a:t>
            </a:r>
            <a:r>
              <a:rPr lang="ko-KR" altLang="en-US" sz="1400" dirty="0">
                <a:solidFill>
                  <a:srgbClr val="4D51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le SD Gothic Neo"/>
              </a:rPr>
              <a:t>경작지 </a:t>
            </a:r>
            <a:r>
              <a:rPr lang="en-US" altLang="ko-KR" sz="1400" dirty="0">
                <a:solidFill>
                  <a:srgbClr val="4D51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le SD Gothic Neo"/>
              </a:rPr>
              <a:t>90% </a:t>
            </a:r>
            <a:r>
              <a:rPr lang="ko-KR" altLang="en-US" sz="1400" dirty="0">
                <a:solidFill>
                  <a:srgbClr val="4D51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le SD Gothic Neo"/>
              </a:rPr>
              <a:t>사막화</a:t>
            </a:r>
            <a:endParaRPr lang="ko-KR" alt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1E4726-925C-4086-9495-9774782FD958}"/>
              </a:ext>
            </a:extLst>
          </p:cNvPr>
          <p:cNvSpPr txBox="1"/>
          <p:nvPr/>
        </p:nvSpPr>
        <p:spPr>
          <a:xfrm>
            <a:off x="3152290" y="6480397"/>
            <a:ext cx="29165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dirty="0">
                <a:solidFill>
                  <a:srgbClr val="4D51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le SD Gothic Neo"/>
              </a:rPr>
              <a:t>2048 </a:t>
            </a:r>
            <a:r>
              <a:rPr lang="ko-KR" altLang="en-US" sz="1400" dirty="0" err="1">
                <a:solidFill>
                  <a:srgbClr val="4D51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le SD Gothic Neo"/>
              </a:rPr>
              <a:t>프라스틱</a:t>
            </a:r>
            <a:r>
              <a:rPr lang="ko-KR" altLang="en-US" sz="1400" dirty="0">
                <a:solidFill>
                  <a:srgbClr val="4D51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le SD Gothic Neo"/>
              </a:rPr>
              <a:t> 오염 물고기 사라짐</a:t>
            </a:r>
            <a:endParaRPr lang="ko-KR" alt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1ADB52-7DB6-471F-8178-7A5B41EAEA0F}"/>
              </a:ext>
            </a:extLst>
          </p:cNvPr>
          <p:cNvSpPr txBox="1"/>
          <p:nvPr/>
        </p:nvSpPr>
        <p:spPr>
          <a:xfrm>
            <a:off x="9687449" y="6475940"/>
            <a:ext cx="21678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dirty="0">
                <a:solidFill>
                  <a:srgbClr val="4D51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le SD Gothic Neo"/>
              </a:rPr>
              <a:t>2100 </a:t>
            </a:r>
            <a:r>
              <a:rPr lang="ko-KR" altLang="en-US" sz="1400" dirty="0">
                <a:solidFill>
                  <a:srgbClr val="4D51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le SD Gothic Neo"/>
              </a:rPr>
              <a:t>열대우림 사라짐</a:t>
            </a:r>
            <a:endParaRPr lang="ko-KR" alt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899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7A37734-E3D7-49A1-886F-F7D88058BCFA}"/>
              </a:ext>
            </a:extLst>
          </p:cNvPr>
          <p:cNvSpPr txBox="1">
            <a:spLocks/>
          </p:cNvSpPr>
          <p:nvPr/>
        </p:nvSpPr>
        <p:spPr>
          <a:xfrm>
            <a:off x="870011" y="245335"/>
            <a:ext cx="10768613" cy="46166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defTabSz="508000">
              <a:buFontTx/>
              <a:buNone/>
            </a:pP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1. 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마야 역사  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2600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년 저력 바탕 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(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기원전에 이미 나무의 수분재분배 </a:t>
            </a:r>
            <a:r>
              <a:rPr lang="ko-KR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기작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활용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</a:t>
            </a:r>
            <a:endParaRPr lang="en-US" altLang="ko-K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B83D302B-5F7A-421F-834D-371066EFFFC6}"/>
              </a:ext>
            </a:extLst>
          </p:cNvPr>
          <p:cNvCxnSpPr>
            <a:cxnSpLocks/>
          </p:cNvCxnSpPr>
          <p:nvPr/>
        </p:nvCxnSpPr>
        <p:spPr>
          <a:xfrm>
            <a:off x="2778307" y="4391784"/>
            <a:ext cx="921061" cy="0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76CDD9E4-DB81-4E1D-8144-54FE16900933}"/>
              </a:ext>
            </a:extLst>
          </p:cNvPr>
          <p:cNvCxnSpPr>
            <a:cxnSpLocks/>
          </p:cNvCxnSpPr>
          <p:nvPr/>
        </p:nvCxnSpPr>
        <p:spPr>
          <a:xfrm>
            <a:off x="6526164" y="4391784"/>
            <a:ext cx="921061" cy="0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28B102D7-127F-4C4D-A985-A0D8DFD06BB0}"/>
              </a:ext>
            </a:extLst>
          </p:cNvPr>
          <p:cNvCxnSpPr>
            <a:cxnSpLocks/>
          </p:cNvCxnSpPr>
          <p:nvPr/>
        </p:nvCxnSpPr>
        <p:spPr>
          <a:xfrm>
            <a:off x="10387950" y="4384386"/>
            <a:ext cx="921061" cy="0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그림 12">
            <a:extLst>
              <a:ext uri="{FF2B5EF4-FFF2-40B4-BE49-F238E27FC236}">
                <a16:creationId xmlns:a16="http://schemas.microsoft.com/office/drawing/2014/main" id="{356D8357-7D7E-46F4-9E65-6BF00AADA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9306" y="1221946"/>
            <a:ext cx="4313388" cy="4905749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3CAB6AEE-0109-4642-89D7-E3A5C8A503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9409" y="1221946"/>
            <a:ext cx="3397081" cy="4648283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A601D27A-FD66-4E8E-BA76-23C343B199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832" y="1221946"/>
            <a:ext cx="3495505" cy="4722935"/>
          </a:xfrm>
          <a:prstGeom prst="rect">
            <a:avLst/>
          </a:prstGeom>
        </p:spPr>
      </p:pic>
      <p:sp>
        <p:nvSpPr>
          <p:cNvPr id="24" name="Rectangle 1">
            <a:extLst>
              <a:ext uri="{FF2B5EF4-FFF2-40B4-BE49-F238E27FC236}">
                <a16:creationId xmlns:a16="http://schemas.microsoft.com/office/drawing/2014/main" id="{8210067F-55D9-4F4A-B857-2D225488A5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0866" y="6297118"/>
            <a:ext cx="7879390" cy="441066"/>
          </a:xfrm>
          <a:prstGeom prst="rect">
            <a:avLst/>
          </a:prstGeom>
          <a:solidFill>
            <a:srgbClr val="F7F7F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03136" rIns="0" bIns="50784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282828"/>
                </a:solidFill>
                <a:effectLst/>
                <a:latin typeface="Arial" panose="020B0604020202020204" pitchFamily="34" charset="0"/>
                <a:ea typeface="MuseoSans"/>
              </a:rPr>
              <a:t>Hydraulic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282828"/>
                </a:solidFill>
                <a:effectLst/>
                <a:latin typeface="Arial" panose="020B0604020202020204" pitchFamily="34" charset="0"/>
                <a:ea typeface="MuseoSans"/>
              </a:rPr>
              <a:t>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282828"/>
                </a:solidFill>
                <a:effectLst/>
                <a:latin typeface="Arial" panose="020B0604020202020204" pitchFamily="34" charset="0"/>
                <a:ea typeface="MuseoSans"/>
              </a:rPr>
              <a:t>Redistribution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282828"/>
                </a:solidFill>
                <a:effectLst/>
                <a:latin typeface="Arial" panose="020B0604020202020204" pitchFamily="34" charset="0"/>
                <a:ea typeface="MuseoSans"/>
              </a:rPr>
              <a:t>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282828"/>
                </a:solidFill>
                <a:effectLst/>
                <a:latin typeface="Arial" panose="020B0604020202020204" pitchFamily="34" charset="0"/>
                <a:ea typeface="MuseoSans"/>
              </a:rPr>
              <a:t>by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282828"/>
                </a:solidFill>
                <a:effectLst/>
                <a:latin typeface="Arial" panose="020B0604020202020204" pitchFamily="34" charset="0"/>
                <a:ea typeface="MuseoSans"/>
              </a:rPr>
              <a:t>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282828"/>
                </a:solidFill>
                <a:effectLst/>
                <a:latin typeface="Arial" panose="020B0604020202020204" pitchFamily="34" charset="0"/>
                <a:ea typeface="MuseoSans"/>
              </a:rPr>
              <a:t>Native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282828"/>
                </a:solidFill>
                <a:effectLst/>
                <a:latin typeface="Arial" panose="020B0604020202020204" pitchFamily="34" charset="0"/>
                <a:ea typeface="MuseoSans"/>
              </a:rPr>
              <a:t>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282828"/>
                </a:solidFill>
                <a:effectLst/>
                <a:latin typeface="Arial" panose="020B0604020202020204" pitchFamily="34" charset="0"/>
                <a:ea typeface="MuseoSans"/>
              </a:rPr>
              <a:t>Sahelian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282828"/>
                </a:solidFill>
                <a:effectLst/>
                <a:latin typeface="Arial" panose="020B0604020202020204" pitchFamily="34" charset="0"/>
                <a:ea typeface="MuseoSans"/>
              </a:rPr>
              <a:t>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282828"/>
                </a:solidFill>
                <a:effectLst/>
                <a:latin typeface="Arial" panose="020B0604020202020204" pitchFamily="34" charset="0"/>
                <a:ea typeface="MuseoSans"/>
              </a:rPr>
              <a:t>Shrubs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282828"/>
                </a:solidFill>
                <a:effectLst/>
                <a:latin typeface="Arial" panose="020B0604020202020204" pitchFamily="34" charset="0"/>
                <a:ea typeface="MuseoSans"/>
              </a:rPr>
              <a:t>: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282828"/>
                </a:solidFill>
                <a:effectLst/>
                <a:latin typeface="Arial" panose="020B0604020202020204" pitchFamily="34" charset="0"/>
                <a:ea typeface="MuseoSans"/>
              </a:rPr>
              <a:t>Bioirrigation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282828"/>
                </a:solidFill>
                <a:effectLst/>
                <a:latin typeface="Arial" panose="020B0604020202020204" pitchFamily="34" charset="0"/>
                <a:ea typeface="MuseoSans"/>
              </a:rPr>
              <a:t>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282828"/>
                </a:solidFill>
                <a:effectLst/>
                <a:latin typeface="Arial" panose="020B0604020202020204" pitchFamily="34" charset="0"/>
                <a:ea typeface="MuseoSans"/>
              </a:rPr>
              <a:t>to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282828"/>
                </a:solidFill>
                <a:effectLst/>
                <a:latin typeface="Arial" panose="020B0604020202020204" pitchFamily="34" charset="0"/>
                <a:ea typeface="MuseoSans"/>
              </a:rPr>
              <a:t>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282828"/>
                </a:solidFill>
                <a:effectLst/>
                <a:latin typeface="Arial" panose="020B0604020202020204" pitchFamily="34" charset="0"/>
                <a:ea typeface="MuseoSans"/>
              </a:rPr>
              <a:t>Resist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282828"/>
                </a:solidFill>
                <a:effectLst/>
                <a:latin typeface="Arial" panose="020B0604020202020204" pitchFamily="34" charset="0"/>
                <a:ea typeface="MuseoSans"/>
              </a:rPr>
              <a:t>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282828"/>
                </a:solidFill>
                <a:effectLst/>
                <a:latin typeface="Arial" panose="020B0604020202020204" pitchFamily="34" charset="0"/>
                <a:ea typeface="MuseoSans"/>
              </a:rPr>
              <a:t>In</a:t>
            </a:r>
            <a:r>
              <a:rPr kumimoji="0" lang="en-US" altLang="ko-KR" sz="1200" b="0" i="0" u="none" strike="noStrike" cap="none" normalizeH="0" baseline="0" dirty="0">
                <a:ln>
                  <a:noFill/>
                </a:ln>
                <a:solidFill>
                  <a:srgbClr val="282828"/>
                </a:solidFill>
                <a:effectLst/>
                <a:latin typeface="Arial" panose="020B0604020202020204" pitchFamily="34" charset="0"/>
                <a:ea typeface="MuseoSans"/>
              </a:rPr>
              <a:t>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MuseoSans"/>
              </a:rPr>
              <a:t>Season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MuseoSans"/>
              </a:rPr>
              <a:t>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MuseoSans"/>
              </a:rPr>
              <a:t>Drought</a:t>
            </a:r>
            <a:r>
              <a:rPr lang="en-US" altLang="ko-KR" sz="1200" dirty="0">
                <a:solidFill>
                  <a:srgbClr val="FF0000"/>
                </a:solidFill>
                <a:ea typeface="MuseoSans"/>
              </a:rPr>
              <a:t>  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282828"/>
                </a:solidFill>
                <a:effectLst/>
                <a:latin typeface="Arial" panose="020B0604020202020204" pitchFamily="34" charset="0"/>
                <a:ea typeface="MuseoSans"/>
                <a:hlinkClick r:id="rId6"/>
              </a:rPr>
              <a:t>Nathaniel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282828"/>
                </a:solidFill>
                <a:effectLst/>
                <a:latin typeface="Arial" panose="020B0604020202020204" pitchFamily="34" charset="0"/>
                <a:ea typeface="MuseoSans"/>
                <a:hlinkClick r:id="rId6"/>
              </a:rPr>
              <a:t>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282828"/>
                </a:solidFill>
                <a:effectLst/>
                <a:latin typeface="Arial" panose="020B0604020202020204" pitchFamily="34" charset="0"/>
                <a:ea typeface="MuseoSans"/>
                <a:hlinkClick r:id="rId6"/>
              </a:rPr>
              <a:t>A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282828"/>
                </a:solidFill>
                <a:effectLst/>
                <a:latin typeface="Arial" panose="020B0604020202020204" pitchFamily="34" charset="0"/>
                <a:ea typeface="MuseoSans"/>
                <a:hlinkClick r:id="rId6"/>
              </a:rPr>
              <a:t>.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282828"/>
                </a:solidFill>
                <a:effectLst/>
                <a:latin typeface="Arial" panose="020B0604020202020204" pitchFamily="34" charset="0"/>
                <a:ea typeface="MuseoSans"/>
                <a:hlinkClick r:id="rId6"/>
              </a:rPr>
              <a:t>Bogie</a:t>
            </a:r>
            <a:endParaRPr kumimoji="0" lang="ko-KR" altLang="ko-K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BE688C1-3922-4E23-A77A-C3B3212885AC}"/>
              </a:ext>
            </a:extLst>
          </p:cNvPr>
          <p:cNvSpPr txBox="1"/>
          <p:nvPr/>
        </p:nvSpPr>
        <p:spPr>
          <a:xfrm>
            <a:off x="11368237" y="6579869"/>
            <a:ext cx="6166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7813" indent="-277813" latinLnBrk="1"/>
            <a:r>
              <a:rPr lang="en-US" altLang="ko-KR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5/42</a:t>
            </a:r>
          </a:p>
        </p:txBody>
      </p:sp>
    </p:spTree>
    <p:extLst>
      <p:ext uri="{BB962C8B-B14F-4D97-AF65-F5344CB8AC3E}">
        <p14:creationId xmlns:p14="http://schemas.microsoft.com/office/powerpoint/2010/main" val="3660205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7A37734-E3D7-49A1-886F-F7D88058BCFA}"/>
              </a:ext>
            </a:extLst>
          </p:cNvPr>
          <p:cNvSpPr txBox="1">
            <a:spLocks/>
          </p:cNvSpPr>
          <p:nvPr/>
        </p:nvSpPr>
        <p:spPr>
          <a:xfrm>
            <a:off x="870011" y="245335"/>
            <a:ext cx="10768613" cy="46166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defTabSz="508000">
              <a:buFontTx/>
              <a:buNone/>
            </a:pP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1. 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마야 역사  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2600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년 저력 바탕 </a:t>
            </a:r>
            <a:endParaRPr lang="en-US" altLang="ko-K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B83D302B-5F7A-421F-834D-371066EFFFC6}"/>
              </a:ext>
            </a:extLst>
          </p:cNvPr>
          <p:cNvCxnSpPr>
            <a:cxnSpLocks/>
          </p:cNvCxnSpPr>
          <p:nvPr/>
        </p:nvCxnSpPr>
        <p:spPr>
          <a:xfrm>
            <a:off x="2778307" y="4391784"/>
            <a:ext cx="921061" cy="0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76CDD9E4-DB81-4E1D-8144-54FE16900933}"/>
              </a:ext>
            </a:extLst>
          </p:cNvPr>
          <p:cNvCxnSpPr>
            <a:cxnSpLocks/>
          </p:cNvCxnSpPr>
          <p:nvPr/>
        </p:nvCxnSpPr>
        <p:spPr>
          <a:xfrm>
            <a:off x="6526164" y="4391784"/>
            <a:ext cx="921061" cy="0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28B102D7-127F-4C4D-A985-A0D8DFD06BB0}"/>
              </a:ext>
            </a:extLst>
          </p:cNvPr>
          <p:cNvCxnSpPr>
            <a:cxnSpLocks/>
          </p:cNvCxnSpPr>
          <p:nvPr/>
        </p:nvCxnSpPr>
        <p:spPr>
          <a:xfrm>
            <a:off x="10387950" y="4384386"/>
            <a:ext cx="921061" cy="0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그림 9">
            <a:extLst>
              <a:ext uri="{FF2B5EF4-FFF2-40B4-BE49-F238E27FC236}">
                <a16:creationId xmlns:a16="http://schemas.microsoft.com/office/drawing/2014/main" id="{1971C5C5-C39A-4895-B8EC-50FB43542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830" y="1575004"/>
            <a:ext cx="5835175" cy="35473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85EB8D-BA12-47B9-94BB-149FDF8F7ADF}"/>
              </a:ext>
            </a:extLst>
          </p:cNvPr>
          <p:cNvSpPr txBox="1"/>
          <p:nvPr/>
        </p:nvSpPr>
        <p:spPr>
          <a:xfrm>
            <a:off x="181830" y="5240896"/>
            <a:ext cx="55854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b="0" i="0" u="sng" dirty="0">
                <a:effectLst/>
                <a:latin typeface="Arial" panose="020B0604020202020204" pitchFamily="34" charset="0"/>
              </a:rPr>
              <a:t>The Edge at </a:t>
            </a:r>
            <a:r>
              <a:rPr lang="en-US" altLang="ko-KR" sz="1400" i="0" u="sng" strike="noStrike" dirty="0">
                <a:effectLst/>
                <a:latin typeface="Arial" panose="020B0604020202020204" pitchFamily="34" charset="0"/>
                <a:hlinkClick r:id="rId4" tooltip="헤이우드 아래의 이튼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Eaton under Heywood</a:t>
            </a:r>
            <a:r>
              <a:rPr lang="en-US" altLang="ko-KR" sz="1400" i="0" u="sng" strike="noStrike" dirty="0">
                <a:effectLst/>
                <a:latin typeface="Arial" panose="020B0604020202020204" pitchFamily="34" charset="0"/>
              </a:rPr>
              <a:t> </a:t>
            </a:r>
            <a:r>
              <a:rPr lang="ko-KR" altLang="en-US" sz="1400" u="sng" dirty="0">
                <a:latin typeface="Arial" panose="020B0604020202020204" pitchFamily="34" charset="0"/>
              </a:rPr>
              <a:t>영국 석회암 지대 근대 </a:t>
            </a:r>
            <a:r>
              <a:rPr lang="ko-KR" altLang="en-US" sz="1400" u="sng" dirty="0" err="1">
                <a:latin typeface="Arial" panose="020B0604020202020204" pitchFamily="34" charset="0"/>
              </a:rPr>
              <a:t>혼농임업</a:t>
            </a:r>
            <a:endParaRPr lang="ko-KR" altLang="en-US" sz="1400" u="sng" dirty="0"/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59C72092-32E6-4220-B243-88C41891D4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4997" y="1834598"/>
            <a:ext cx="5613259" cy="340629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5924022-2239-4F29-8A44-241192F1F97E}"/>
              </a:ext>
            </a:extLst>
          </p:cNvPr>
          <p:cNvSpPr txBox="1"/>
          <p:nvPr/>
        </p:nvSpPr>
        <p:spPr>
          <a:xfrm>
            <a:off x="7447225" y="5314783"/>
            <a:ext cx="35855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400" b="0" i="0" u="sng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산림 정원 가꾸기의 선구자 로버트 하트</a:t>
            </a:r>
            <a:endParaRPr lang="ko-KR" altLang="en-US" sz="1400" u="sng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C8AD72-6906-4F56-A87D-76610C61FD6A}"/>
              </a:ext>
            </a:extLst>
          </p:cNvPr>
          <p:cNvSpPr txBox="1"/>
          <p:nvPr/>
        </p:nvSpPr>
        <p:spPr>
          <a:xfrm>
            <a:off x="11368237" y="6579869"/>
            <a:ext cx="6166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7813" indent="-277813" latinLnBrk="1"/>
            <a:r>
              <a:rPr lang="en-US" altLang="ko-KR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6/42</a:t>
            </a:r>
          </a:p>
        </p:txBody>
      </p:sp>
    </p:spTree>
    <p:extLst>
      <p:ext uri="{BB962C8B-B14F-4D97-AF65-F5344CB8AC3E}">
        <p14:creationId xmlns:p14="http://schemas.microsoft.com/office/powerpoint/2010/main" val="2036223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7A37734-E3D7-49A1-886F-F7D88058BCFA}"/>
              </a:ext>
            </a:extLst>
          </p:cNvPr>
          <p:cNvSpPr txBox="1">
            <a:spLocks/>
          </p:cNvSpPr>
          <p:nvPr/>
        </p:nvSpPr>
        <p:spPr>
          <a:xfrm>
            <a:off x="674703" y="369623"/>
            <a:ext cx="11390051" cy="46166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defTabSz="508000">
              <a:buFontTx/>
              <a:buNone/>
            </a:pP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1. 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마야 역사  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2600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년 저력 바탕 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(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우리는 이제서야 기후위기 대응 기술로 장려 시작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</a:t>
            </a:r>
            <a:endParaRPr lang="en-US" altLang="ko-K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B83D302B-5F7A-421F-834D-371066EFFFC6}"/>
              </a:ext>
            </a:extLst>
          </p:cNvPr>
          <p:cNvCxnSpPr>
            <a:cxnSpLocks/>
          </p:cNvCxnSpPr>
          <p:nvPr/>
        </p:nvCxnSpPr>
        <p:spPr>
          <a:xfrm>
            <a:off x="2778307" y="4391784"/>
            <a:ext cx="921061" cy="0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76CDD9E4-DB81-4E1D-8144-54FE16900933}"/>
              </a:ext>
            </a:extLst>
          </p:cNvPr>
          <p:cNvCxnSpPr>
            <a:cxnSpLocks/>
          </p:cNvCxnSpPr>
          <p:nvPr/>
        </p:nvCxnSpPr>
        <p:spPr>
          <a:xfrm>
            <a:off x="6526164" y="4391784"/>
            <a:ext cx="921061" cy="0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28B102D7-127F-4C4D-A985-A0D8DFD06BB0}"/>
              </a:ext>
            </a:extLst>
          </p:cNvPr>
          <p:cNvCxnSpPr>
            <a:cxnSpLocks/>
          </p:cNvCxnSpPr>
          <p:nvPr/>
        </p:nvCxnSpPr>
        <p:spPr>
          <a:xfrm>
            <a:off x="10387950" y="4384386"/>
            <a:ext cx="921061" cy="0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그림 1">
            <a:extLst>
              <a:ext uri="{FF2B5EF4-FFF2-40B4-BE49-F238E27FC236}">
                <a16:creationId xmlns:a16="http://schemas.microsoft.com/office/drawing/2014/main" id="{1DF0C2E5-D7F4-4970-AAF9-B7FB7665C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694" y="963740"/>
            <a:ext cx="3967306" cy="25390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7A5BBC2-348E-42B1-A7FF-EF0B2C7BBF3F}"/>
              </a:ext>
            </a:extLst>
          </p:cNvPr>
          <p:cNvSpPr txBox="1"/>
          <p:nvPr/>
        </p:nvSpPr>
        <p:spPr>
          <a:xfrm>
            <a:off x="11368237" y="6579869"/>
            <a:ext cx="6166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7813" indent="-277813" latinLnBrk="1"/>
            <a:r>
              <a:rPr lang="en-US" altLang="ko-KR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7/42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BA52DE7-16A0-457E-BAD8-220AA2C53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2116" y="3502816"/>
            <a:ext cx="9055223" cy="3323274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18837850-74DD-40AD-BCE3-37D268698E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0158" y="968650"/>
            <a:ext cx="3892403" cy="238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432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7A37734-E3D7-49A1-886F-F7D88058BCFA}"/>
              </a:ext>
            </a:extLst>
          </p:cNvPr>
          <p:cNvSpPr txBox="1">
            <a:spLocks/>
          </p:cNvSpPr>
          <p:nvPr/>
        </p:nvSpPr>
        <p:spPr>
          <a:xfrm>
            <a:off x="870012" y="245335"/>
            <a:ext cx="7945514" cy="46166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defTabSz="508000">
              <a:buFontTx/>
              <a:buNone/>
            </a:pP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2. 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마야 기반은 석회암 토양 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(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거대도시 및 농경 불가능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</a:t>
            </a:r>
            <a:endParaRPr lang="en-US" altLang="ko-K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B83D302B-5F7A-421F-834D-371066EFFFC6}"/>
              </a:ext>
            </a:extLst>
          </p:cNvPr>
          <p:cNvCxnSpPr>
            <a:cxnSpLocks/>
          </p:cNvCxnSpPr>
          <p:nvPr/>
        </p:nvCxnSpPr>
        <p:spPr>
          <a:xfrm>
            <a:off x="2778307" y="4391784"/>
            <a:ext cx="921061" cy="0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76CDD9E4-DB81-4E1D-8144-54FE16900933}"/>
              </a:ext>
            </a:extLst>
          </p:cNvPr>
          <p:cNvCxnSpPr>
            <a:cxnSpLocks/>
          </p:cNvCxnSpPr>
          <p:nvPr/>
        </p:nvCxnSpPr>
        <p:spPr>
          <a:xfrm>
            <a:off x="6037892" y="3789770"/>
            <a:ext cx="921061" cy="0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그림 9">
            <a:extLst>
              <a:ext uri="{FF2B5EF4-FFF2-40B4-BE49-F238E27FC236}">
                <a16:creationId xmlns:a16="http://schemas.microsoft.com/office/drawing/2014/main" id="{3F1EA199-4F77-4405-9AE4-C1DD2508E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37" y="1939619"/>
            <a:ext cx="4113819" cy="43922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A66CEA-5035-4F2C-A4E2-2FA585034D8F}"/>
              </a:ext>
            </a:extLst>
          </p:cNvPr>
          <p:cNvSpPr txBox="1"/>
          <p:nvPr/>
        </p:nvSpPr>
        <p:spPr>
          <a:xfrm>
            <a:off x="1268366" y="697403"/>
            <a:ext cx="1004064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400" b="1" i="0" dirty="0">
                <a:solidFill>
                  <a:srgbClr val="626262"/>
                </a:solidFill>
                <a:effectLst/>
                <a:latin typeface="Arial" panose="020B0604020202020204" pitchFamily="34" charset="0"/>
              </a:rPr>
              <a:t>석회암 은 주로 </a:t>
            </a:r>
            <a:r>
              <a:rPr lang="ko-KR" altLang="en-US" sz="1400" b="0" i="0" dirty="0" err="1">
                <a:solidFill>
                  <a:srgbClr val="626262"/>
                </a:solidFill>
                <a:effectLst/>
                <a:latin typeface="Arial" panose="020B0604020202020204" pitchFamily="34" charset="0"/>
              </a:rPr>
              <a:t>방해석</a:t>
            </a:r>
            <a:r>
              <a:rPr lang="ko-KR" altLang="en-US" sz="1400" b="0" i="0" dirty="0">
                <a:solidFill>
                  <a:srgbClr val="626262"/>
                </a:solidFill>
                <a:effectLst/>
                <a:latin typeface="Arial" panose="020B0604020202020204" pitchFamily="34" charset="0"/>
              </a:rPr>
              <a:t> 광물 형태의 탄산칼슘으로 구성된 퇴적암입니다</a:t>
            </a:r>
            <a:r>
              <a:rPr lang="en-US" altLang="ko-KR" sz="1400" b="0" i="0" dirty="0">
                <a:solidFill>
                  <a:srgbClr val="626262"/>
                </a:solidFill>
                <a:effectLst/>
                <a:latin typeface="Arial" panose="020B0604020202020204" pitchFamily="34" charset="0"/>
              </a:rPr>
              <a:t>. </a:t>
            </a:r>
          </a:p>
          <a:p>
            <a:r>
              <a:rPr lang="ko-KR" altLang="en-US" sz="1400" b="0" i="0" dirty="0">
                <a:solidFill>
                  <a:srgbClr val="626262"/>
                </a:solidFill>
                <a:effectLst/>
                <a:latin typeface="Arial" panose="020B0604020202020204" pitchFamily="34" charset="0"/>
              </a:rPr>
              <a:t>주로 맑고 따뜻하며 얕은 해수에서 형성되며 산호</a:t>
            </a:r>
            <a:r>
              <a:rPr lang="en-US" altLang="ko-KR" sz="1400" b="0" i="0" dirty="0">
                <a:solidFill>
                  <a:srgbClr val="62626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ko-KR" altLang="en-US" sz="1400" b="0" i="0" dirty="0">
                <a:solidFill>
                  <a:srgbClr val="626262"/>
                </a:solidFill>
                <a:effectLst/>
                <a:latin typeface="Arial" panose="020B0604020202020204" pitchFamily="34" charset="0"/>
              </a:rPr>
              <a:t>조개</a:t>
            </a:r>
            <a:r>
              <a:rPr lang="en-US" altLang="ko-KR" sz="1400" b="0" i="0" dirty="0">
                <a:solidFill>
                  <a:srgbClr val="62626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ko-KR" altLang="en-US" sz="1400" b="0" i="0" dirty="0">
                <a:solidFill>
                  <a:srgbClr val="626262"/>
                </a:solidFill>
                <a:effectLst/>
                <a:latin typeface="Arial" panose="020B0604020202020204" pitchFamily="34" charset="0"/>
              </a:rPr>
              <a:t>조류 또는 배설물 퇴적물과 같은 유기 잔해의 형태로 축적됩니다</a:t>
            </a:r>
            <a:r>
              <a:rPr lang="en-US" altLang="ko-KR" sz="1400" b="0" i="0" dirty="0">
                <a:solidFill>
                  <a:srgbClr val="626262"/>
                </a:solidFill>
                <a:effectLst/>
                <a:latin typeface="Arial" panose="020B0604020202020204" pitchFamily="34" charset="0"/>
              </a:rPr>
              <a:t>. </a:t>
            </a:r>
          </a:p>
          <a:p>
            <a:r>
              <a:rPr lang="ko-KR" altLang="en-US" sz="1400" b="0" i="0" dirty="0">
                <a:solidFill>
                  <a:srgbClr val="626262"/>
                </a:solidFill>
                <a:effectLst/>
                <a:latin typeface="Arial" panose="020B0604020202020204" pitchFamily="34" charset="0"/>
              </a:rPr>
              <a:t>또한 지하수에 흐르는 물에 용해된 탄산칼슘의 침전에 의해 형성될 수도 있습니다</a:t>
            </a:r>
            <a:r>
              <a:rPr lang="en-US" altLang="ko-KR" sz="1400" b="0" i="0" dirty="0">
                <a:solidFill>
                  <a:srgbClr val="626262"/>
                </a:solidFill>
                <a:effectLst/>
                <a:latin typeface="Arial" panose="020B0604020202020204" pitchFamily="34" charset="0"/>
              </a:rPr>
              <a:t>. </a:t>
            </a:r>
            <a:endParaRPr lang="ko-KR" altLang="en-US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17FA6F-9F7D-44B3-AF44-2018AC26AAE1}"/>
              </a:ext>
            </a:extLst>
          </p:cNvPr>
          <p:cNvSpPr txBox="1"/>
          <p:nvPr/>
        </p:nvSpPr>
        <p:spPr>
          <a:xfrm>
            <a:off x="1747357" y="6331848"/>
            <a:ext cx="257566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900" dirty="0"/>
              <a:t>https://sites.northwestern.edu/monroyrios</a:t>
            </a:r>
            <a:endParaRPr lang="ko-KR" altLang="en-US" sz="900" dirty="0"/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7E79C496-F003-42EA-972B-5C615E25A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1022" y="2188610"/>
            <a:ext cx="3423912" cy="267248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6428AC9-D9E0-4B6D-A871-7BF21D1B662E}"/>
              </a:ext>
            </a:extLst>
          </p:cNvPr>
          <p:cNvSpPr txBox="1"/>
          <p:nvPr/>
        </p:nvSpPr>
        <p:spPr>
          <a:xfrm>
            <a:off x="5332494" y="3396505"/>
            <a:ext cx="8742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공기 </a:t>
            </a:r>
            <a:endParaRPr lang="ko-KR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288F435-FEE2-4131-8C1A-C69557433AC6}"/>
              </a:ext>
            </a:extLst>
          </p:cNvPr>
          <p:cNvSpPr txBox="1"/>
          <p:nvPr/>
        </p:nvSpPr>
        <p:spPr>
          <a:xfrm>
            <a:off x="6742586" y="2808307"/>
            <a:ext cx="960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dirty="0">
                <a:latin typeface="Arial" panose="020B0604020202020204" pitchFamily="34" charset="0"/>
              </a:rPr>
              <a:t>석회질토양</a:t>
            </a:r>
            <a:endParaRPr lang="ko-KR" alt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4231D20-F906-4234-BBEB-1664BDF53902}"/>
              </a:ext>
            </a:extLst>
          </p:cNvPr>
          <p:cNvSpPr txBox="1"/>
          <p:nvPr/>
        </p:nvSpPr>
        <p:spPr>
          <a:xfrm>
            <a:off x="5302127" y="1954627"/>
            <a:ext cx="18091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b="1" i="1" dirty="0">
                <a:solidFill>
                  <a:srgbClr val="00FFCC"/>
                </a:solidFill>
                <a:latin typeface="Arial" panose="020B0604020202020204" pitchFamily="34" charset="0"/>
              </a:rPr>
              <a:t>수분 신속 배제</a:t>
            </a:r>
            <a:endParaRPr lang="ko-KR" altLang="en-US" b="1" i="1" dirty="0">
              <a:solidFill>
                <a:srgbClr val="00FFCC"/>
              </a:solidFill>
            </a:endParaRPr>
          </a:p>
        </p:txBody>
      </p:sp>
      <p:pic>
        <p:nvPicPr>
          <p:cNvPr id="28" name="그림 27">
            <a:extLst>
              <a:ext uri="{FF2B5EF4-FFF2-40B4-BE49-F238E27FC236}">
                <a16:creationId xmlns:a16="http://schemas.microsoft.com/office/drawing/2014/main" id="{0D3CA5DC-E1BB-4F84-87DB-DF071EC56B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4934" y="2222054"/>
            <a:ext cx="3644186" cy="260559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0768345-DA1D-43B4-B67C-AE7D23E551EC}"/>
              </a:ext>
            </a:extLst>
          </p:cNvPr>
          <p:cNvSpPr txBox="1"/>
          <p:nvPr/>
        </p:nvSpPr>
        <p:spPr>
          <a:xfrm>
            <a:off x="11368237" y="6579869"/>
            <a:ext cx="6166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7813" indent="-277813" latinLnBrk="1"/>
            <a:r>
              <a:rPr lang="en-US" altLang="ko-KR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8/42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9EFBAE2E-E83B-4C87-A30F-25749DBAD0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1000"/>
                    </a14:imgEffect>
                    <a14:imgEffect>
                      <a14:brightnessContrast bright="27000" contras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91873" y="4990733"/>
            <a:ext cx="3213061" cy="171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386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7A37734-E3D7-49A1-886F-F7D88058BCFA}"/>
              </a:ext>
            </a:extLst>
          </p:cNvPr>
          <p:cNvSpPr txBox="1">
            <a:spLocks/>
          </p:cNvSpPr>
          <p:nvPr/>
        </p:nvSpPr>
        <p:spPr>
          <a:xfrm>
            <a:off x="870012" y="245335"/>
            <a:ext cx="7945514" cy="46166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defTabSz="508000">
              <a:buFontTx/>
              <a:buNone/>
            </a:pP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2. 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마야 기반은 석회암 토양 아래 저수지 </a:t>
            </a:r>
            <a:r>
              <a:rPr lang="ko-KR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세노테</a:t>
            </a:r>
            <a:endParaRPr lang="en-US" altLang="ko-K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B83D302B-5F7A-421F-834D-371066EFFFC6}"/>
              </a:ext>
            </a:extLst>
          </p:cNvPr>
          <p:cNvCxnSpPr>
            <a:cxnSpLocks/>
          </p:cNvCxnSpPr>
          <p:nvPr/>
        </p:nvCxnSpPr>
        <p:spPr>
          <a:xfrm>
            <a:off x="2778307" y="4391784"/>
            <a:ext cx="921061" cy="0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그림 21">
            <a:extLst>
              <a:ext uri="{FF2B5EF4-FFF2-40B4-BE49-F238E27FC236}">
                <a16:creationId xmlns:a16="http://schemas.microsoft.com/office/drawing/2014/main" id="{D9224562-904D-4B0A-A613-2CEE09D48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5659" y="2760574"/>
            <a:ext cx="7100681" cy="3994133"/>
          </a:xfrm>
          <a:prstGeom prst="rect">
            <a:avLst/>
          </a:prstGeom>
        </p:spPr>
      </p:pic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id="{A2522257-1DAD-4EA1-BEFF-98998BBE530F}"/>
              </a:ext>
            </a:extLst>
          </p:cNvPr>
          <p:cNvCxnSpPr>
            <a:cxnSpLocks/>
          </p:cNvCxnSpPr>
          <p:nvPr/>
        </p:nvCxnSpPr>
        <p:spPr>
          <a:xfrm>
            <a:off x="10387950" y="4384386"/>
            <a:ext cx="921061" cy="0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그림 23">
            <a:extLst>
              <a:ext uri="{FF2B5EF4-FFF2-40B4-BE49-F238E27FC236}">
                <a16:creationId xmlns:a16="http://schemas.microsoft.com/office/drawing/2014/main" id="{8428950B-BBA4-4280-BAA5-67DA9099F5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1140" y="1149328"/>
            <a:ext cx="2256505" cy="1479348"/>
          </a:xfrm>
          <a:prstGeom prst="rect">
            <a:avLst/>
          </a:prstGeom>
        </p:spPr>
      </p:pic>
      <p:sp>
        <p:nvSpPr>
          <p:cNvPr id="2" name="화살표: 아래쪽 1">
            <a:extLst>
              <a:ext uri="{FF2B5EF4-FFF2-40B4-BE49-F238E27FC236}">
                <a16:creationId xmlns:a16="http://schemas.microsoft.com/office/drawing/2014/main" id="{717C898C-8FAA-459A-BDB3-A0F0A69A4278}"/>
              </a:ext>
            </a:extLst>
          </p:cNvPr>
          <p:cNvSpPr/>
          <p:nvPr/>
        </p:nvSpPr>
        <p:spPr>
          <a:xfrm>
            <a:off x="4942056" y="902483"/>
            <a:ext cx="921061" cy="3533308"/>
          </a:xfrm>
          <a:prstGeom prst="downArrow">
            <a:avLst/>
          </a:prstGeom>
          <a:solidFill>
            <a:srgbClr val="00FFCC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B251334-8947-43AE-B2DA-0C81509DED4A}"/>
              </a:ext>
            </a:extLst>
          </p:cNvPr>
          <p:cNvSpPr txBox="1"/>
          <p:nvPr/>
        </p:nvSpPr>
        <p:spPr>
          <a:xfrm>
            <a:off x="6604727" y="1847618"/>
            <a:ext cx="26383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5</a:t>
            </a:r>
            <a:r>
              <a:rPr lang="ko-KR" altLang="en-US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억 </a:t>
            </a:r>
            <a:r>
              <a:rPr lang="en-US" altLang="ko-KR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4,200</a:t>
            </a:r>
            <a:r>
              <a:rPr lang="ko-KR" altLang="en-US" sz="14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만살</a:t>
            </a:r>
            <a:r>
              <a:rPr lang="ko-KR" altLang="en-US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먹은 마야 토양</a:t>
            </a:r>
            <a:endParaRPr lang="ko-KR" altLang="en-US" sz="14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EB0840C-FFFA-4966-A6A7-BAB56B2238C4}"/>
              </a:ext>
            </a:extLst>
          </p:cNvPr>
          <p:cNvSpPr txBox="1"/>
          <p:nvPr/>
        </p:nvSpPr>
        <p:spPr>
          <a:xfrm>
            <a:off x="9720790" y="4774456"/>
            <a:ext cx="15882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400" dirty="0">
                <a:solidFill>
                  <a:srgbClr val="202122"/>
                </a:solidFill>
                <a:latin typeface="Arial" panose="020B0604020202020204" pitchFamily="34" charset="0"/>
              </a:rPr>
              <a:t>건기 농업</a:t>
            </a:r>
            <a:r>
              <a:rPr lang="en-US" altLang="ko-KR" sz="1400" dirty="0">
                <a:solidFill>
                  <a:srgbClr val="202122"/>
                </a:solidFill>
                <a:latin typeface="Arial" panose="020B0604020202020204" pitchFamily="34" charset="0"/>
              </a:rPr>
              <a:t>, </a:t>
            </a:r>
            <a:r>
              <a:rPr lang="ko-KR" altLang="en-US" sz="1400" dirty="0">
                <a:solidFill>
                  <a:srgbClr val="202122"/>
                </a:solidFill>
                <a:latin typeface="Arial" panose="020B0604020202020204" pitchFamily="34" charset="0"/>
              </a:rPr>
              <a:t>식수용</a:t>
            </a:r>
            <a:endParaRPr lang="en-US" altLang="ko-KR" sz="140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algn="ctr"/>
            <a:r>
              <a:rPr lang="ko-KR" altLang="en-US" sz="1400" dirty="0">
                <a:solidFill>
                  <a:srgbClr val="202122"/>
                </a:solidFill>
                <a:latin typeface="Arial" panose="020B0604020202020204" pitchFamily="34" charset="0"/>
              </a:rPr>
              <a:t>저수지 </a:t>
            </a:r>
            <a:r>
              <a:rPr lang="ko-KR" altLang="en-US" sz="1400" dirty="0" err="1">
                <a:solidFill>
                  <a:srgbClr val="202122"/>
                </a:solidFill>
                <a:latin typeface="Arial" panose="020B0604020202020204" pitchFamily="34" charset="0"/>
              </a:rPr>
              <a:t>세노테</a:t>
            </a:r>
            <a:endParaRPr lang="ko-KR" altLang="en-US" sz="1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99A6791-0E19-47BD-8965-F888DB9A2403}"/>
              </a:ext>
            </a:extLst>
          </p:cNvPr>
          <p:cNvSpPr txBox="1"/>
          <p:nvPr/>
        </p:nvSpPr>
        <p:spPr>
          <a:xfrm>
            <a:off x="11368237" y="6579869"/>
            <a:ext cx="6166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7813" indent="-277813" latinLnBrk="1"/>
            <a:r>
              <a:rPr lang="en-US" altLang="ko-KR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9/42</a:t>
            </a:r>
          </a:p>
        </p:txBody>
      </p:sp>
    </p:spTree>
    <p:extLst>
      <p:ext uri="{BB962C8B-B14F-4D97-AF65-F5344CB8AC3E}">
        <p14:creationId xmlns:p14="http://schemas.microsoft.com/office/powerpoint/2010/main" val="13493729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4653</TotalTime>
  <Pages>28</Pages>
  <Words>1587</Words>
  <Characters>0</Characters>
  <Application>Microsoft Office PowerPoint</Application>
  <DocSecurity>0</DocSecurity>
  <PresentationFormat>와이드스크린</PresentationFormat>
  <Lines>0</Lines>
  <Paragraphs>260</Paragraphs>
  <Slides>43</Slides>
  <Notes>18</Notes>
  <HiddenSlides>0</HiddenSlides>
  <MMClips>0</MMClips>
  <ScaleCrop>false</ScaleCrop>
  <HeadingPairs>
    <vt:vector size="6" baseType="variant">
      <vt:variant>
        <vt:lpstr>사용한 글꼴</vt:lpstr>
      </vt:variant>
      <vt:variant>
        <vt:i4>18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43</vt:i4>
      </vt:variant>
    </vt:vector>
  </HeadingPairs>
  <TitlesOfParts>
    <vt:vector size="62" baseType="lpstr">
      <vt:lpstr>Apple SD Gothic Neo</vt:lpstr>
      <vt:lpstr>-apple-system</vt:lpstr>
      <vt:lpstr>GeographEditWeb</vt:lpstr>
      <vt:lpstr>HY수평선M</vt:lpstr>
      <vt:lpstr>Lato</vt:lpstr>
      <vt:lpstr>Lora</vt:lpstr>
      <vt:lpstr>omnes-pro</vt:lpstr>
      <vt:lpstr>Open Sans</vt:lpstr>
      <vt:lpstr>PT Sans</vt:lpstr>
      <vt:lpstr>PT Serif</vt:lpstr>
      <vt:lpstr>Raleway</vt:lpstr>
      <vt:lpstr>tenor sans</vt:lpstr>
      <vt:lpstr>맑은 고딕</vt:lpstr>
      <vt:lpstr>한컴 고딕</vt:lpstr>
      <vt:lpstr>함초롬바탕</vt:lpstr>
      <vt:lpstr>Arial</vt:lpstr>
      <vt:lpstr>Georgia</vt:lpstr>
      <vt:lpstr>Palatino Linotype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KJH23</cp:lastModifiedBy>
  <cp:revision>58</cp:revision>
  <dcterms:modified xsi:type="dcterms:W3CDTF">2023-02-08T00:43:01Z</dcterms:modified>
  <cp:version>9.101.23.39576</cp:version>
</cp:coreProperties>
</file>