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1"/>
  </p:notesMasterIdLst>
  <p:sldIdLst>
    <p:sldId id="257" r:id="rId2"/>
    <p:sldId id="316" r:id="rId3"/>
    <p:sldId id="317" r:id="rId4"/>
    <p:sldId id="318" r:id="rId5"/>
    <p:sldId id="258" r:id="rId6"/>
    <p:sldId id="259" r:id="rId7"/>
    <p:sldId id="264" r:id="rId8"/>
    <p:sldId id="263" r:id="rId9"/>
    <p:sldId id="266" r:id="rId10"/>
    <p:sldId id="265" r:id="rId11"/>
    <p:sldId id="323" r:id="rId12"/>
    <p:sldId id="321" r:id="rId13"/>
    <p:sldId id="270" r:id="rId14"/>
    <p:sldId id="319" r:id="rId15"/>
    <p:sldId id="274" r:id="rId16"/>
    <p:sldId id="273" r:id="rId17"/>
    <p:sldId id="275" r:id="rId18"/>
    <p:sldId id="276" r:id="rId19"/>
    <p:sldId id="267" r:id="rId20"/>
    <p:sldId id="277" r:id="rId21"/>
    <p:sldId id="279" r:id="rId22"/>
    <p:sldId id="278" r:id="rId23"/>
    <p:sldId id="280" r:id="rId24"/>
    <p:sldId id="281" r:id="rId25"/>
    <p:sldId id="322" r:id="rId26"/>
    <p:sldId id="282" r:id="rId27"/>
    <p:sldId id="325" r:id="rId28"/>
    <p:sldId id="324" r:id="rId29"/>
    <p:sldId id="287" r:id="rId30"/>
    <p:sldId id="290" r:id="rId31"/>
    <p:sldId id="283" r:id="rId32"/>
    <p:sldId id="291" r:id="rId33"/>
    <p:sldId id="326" r:id="rId34"/>
    <p:sldId id="327" r:id="rId35"/>
    <p:sldId id="292" r:id="rId36"/>
    <p:sldId id="490" r:id="rId37"/>
    <p:sldId id="293" r:id="rId38"/>
    <p:sldId id="328" r:id="rId39"/>
    <p:sldId id="329" r:id="rId40"/>
    <p:sldId id="330" r:id="rId41"/>
    <p:sldId id="294" r:id="rId42"/>
    <p:sldId id="331" r:id="rId43"/>
    <p:sldId id="492" r:id="rId44"/>
    <p:sldId id="295" r:id="rId45"/>
    <p:sldId id="334" r:id="rId46"/>
    <p:sldId id="491" r:id="rId47"/>
    <p:sldId id="296" r:id="rId48"/>
    <p:sldId id="338" r:id="rId49"/>
    <p:sldId id="340" r:id="rId50"/>
    <p:sldId id="341" r:id="rId51"/>
    <p:sldId id="343" r:id="rId52"/>
    <p:sldId id="347" r:id="rId53"/>
    <p:sldId id="353" r:id="rId54"/>
    <p:sldId id="355" r:id="rId55"/>
    <p:sldId id="356" r:id="rId56"/>
    <p:sldId id="357" r:id="rId57"/>
    <p:sldId id="358" r:id="rId58"/>
    <p:sldId id="363" r:id="rId59"/>
    <p:sldId id="365" r:id="rId60"/>
    <p:sldId id="368" r:id="rId61"/>
    <p:sldId id="332" r:id="rId62"/>
    <p:sldId id="371" r:id="rId63"/>
    <p:sldId id="297" r:id="rId64"/>
    <p:sldId id="298" r:id="rId65"/>
    <p:sldId id="299" r:id="rId66"/>
    <p:sldId id="395" r:id="rId67"/>
    <p:sldId id="396" r:id="rId68"/>
    <p:sldId id="397" r:id="rId69"/>
    <p:sldId id="402" r:id="rId70"/>
    <p:sldId id="403" r:id="rId71"/>
    <p:sldId id="412" r:id="rId72"/>
    <p:sldId id="410" r:id="rId73"/>
    <p:sldId id="406" r:id="rId74"/>
    <p:sldId id="413" r:id="rId75"/>
    <p:sldId id="407" r:id="rId76"/>
    <p:sldId id="408" r:id="rId77"/>
    <p:sldId id="405" r:id="rId78"/>
    <p:sldId id="399" r:id="rId79"/>
    <p:sldId id="419" r:id="rId80"/>
    <p:sldId id="400" r:id="rId81"/>
    <p:sldId id="401" r:id="rId82"/>
    <p:sldId id="414" r:id="rId83"/>
    <p:sldId id="416" r:id="rId84"/>
    <p:sldId id="376" r:id="rId85"/>
    <p:sldId id="420" r:id="rId86"/>
    <p:sldId id="421" r:id="rId87"/>
    <p:sldId id="422" r:id="rId88"/>
    <p:sldId id="424" r:id="rId89"/>
    <p:sldId id="430" r:id="rId90"/>
    <p:sldId id="432" r:id="rId91"/>
    <p:sldId id="433" r:id="rId92"/>
    <p:sldId id="434" r:id="rId93"/>
    <p:sldId id="425" r:id="rId94"/>
    <p:sldId id="427" r:id="rId95"/>
    <p:sldId id="426" r:id="rId96"/>
    <p:sldId id="436" r:id="rId97"/>
    <p:sldId id="437" r:id="rId98"/>
    <p:sldId id="438" r:id="rId99"/>
    <p:sldId id="439" r:id="rId100"/>
    <p:sldId id="440" r:id="rId101"/>
    <p:sldId id="441" r:id="rId102"/>
    <p:sldId id="445" r:id="rId103"/>
    <p:sldId id="442" r:id="rId104"/>
    <p:sldId id="515" r:id="rId105"/>
    <p:sldId id="514" r:id="rId106"/>
    <p:sldId id="516" r:id="rId107"/>
    <p:sldId id="443" r:id="rId108"/>
    <p:sldId id="444" r:id="rId109"/>
    <p:sldId id="378" r:id="rId110"/>
    <p:sldId id="446" r:id="rId111"/>
    <p:sldId id="377" r:id="rId112"/>
    <p:sldId id="493" r:id="rId113"/>
    <p:sldId id="447" r:id="rId114"/>
    <p:sldId id="448" r:id="rId115"/>
    <p:sldId id="449" r:id="rId116"/>
    <p:sldId id="467" r:id="rId117"/>
    <p:sldId id="450" r:id="rId118"/>
    <p:sldId id="475" r:id="rId119"/>
    <p:sldId id="451" r:id="rId120"/>
    <p:sldId id="454" r:id="rId121"/>
    <p:sldId id="455" r:id="rId122"/>
    <p:sldId id="453" r:id="rId123"/>
    <p:sldId id="456" r:id="rId124"/>
    <p:sldId id="458" r:id="rId125"/>
    <p:sldId id="494" r:id="rId126"/>
    <p:sldId id="495" r:id="rId127"/>
    <p:sldId id="379" r:id="rId128"/>
    <p:sldId id="460" r:id="rId129"/>
    <p:sldId id="461" r:id="rId130"/>
    <p:sldId id="476" r:id="rId131"/>
    <p:sldId id="496" r:id="rId132"/>
    <p:sldId id="462" r:id="rId133"/>
    <p:sldId id="463" r:id="rId134"/>
    <p:sldId id="464" r:id="rId135"/>
    <p:sldId id="465" r:id="rId136"/>
    <p:sldId id="429" r:id="rId137"/>
    <p:sldId id="469" r:id="rId138"/>
    <p:sldId id="472" r:id="rId139"/>
    <p:sldId id="471" r:id="rId140"/>
    <p:sldId id="517" r:id="rId141"/>
    <p:sldId id="473" r:id="rId142"/>
    <p:sldId id="470" r:id="rId143"/>
    <p:sldId id="499" r:id="rId144"/>
    <p:sldId id="500" r:id="rId145"/>
    <p:sldId id="503" r:id="rId146"/>
    <p:sldId id="501" r:id="rId147"/>
    <p:sldId id="505" r:id="rId148"/>
    <p:sldId id="502" r:id="rId149"/>
    <p:sldId id="506" r:id="rId150"/>
    <p:sldId id="474" r:id="rId151"/>
    <p:sldId id="477" r:id="rId152"/>
    <p:sldId id="478" r:id="rId153"/>
    <p:sldId id="508" r:id="rId154"/>
    <p:sldId id="509" r:id="rId155"/>
    <p:sldId id="511" r:id="rId156"/>
    <p:sldId id="479" r:id="rId157"/>
    <p:sldId id="512" r:id="rId158"/>
    <p:sldId id="513" r:id="rId159"/>
    <p:sldId id="392" r:id="rId160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-816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307C7-97A7-4800-BF94-E0EFAAEE61E8}" type="datetimeFigureOut">
              <a:rPr lang="ko-KR" altLang="en-US" smtClean="0"/>
              <a:t>2021-11-15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75A11-9EEB-462B-BAA7-816B7EBF7F4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3954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75A11-9EEB-462B-BAA7-816B7EBF7F43}" type="slidenum">
              <a:rPr lang="ko-KR" altLang="en-US" smtClean="0"/>
              <a:t>149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5195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2275-148C-4450-A8B7-247BCF32C46C}" type="datetimeFigureOut">
              <a:rPr lang="ko-KR" altLang="en-US" smtClean="0"/>
              <a:t>2021-11-15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7AC3D-F57D-4531-A0E9-78F5CA9F2E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3669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2275-148C-4450-A8B7-247BCF32C46C}" type="datetimeFigureOut">
              <a:rPr lang="ko-KR" altLang="en-US" smtClean="0"/>
              <a:t>2021-11-15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7AC3D-F57D-4531-A0E9-78F5CA9F2E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1395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2275-148C-4450-A8B7-247BCF32C46C}" type="datetimeFigureOut">
              <a:rPr lang="ko-KR" altLang="en-US" smtClean="0"/>
              <a:t>2021-11-15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7AC3D-F57D-4531-A0E9-78F5CA9F2E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6511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2275-148C-4450-A8B7-247BCF32C46C}" type="datetimeFigureOut">
              <a:rPr lang="ko-KR" altLang="en-US" smtClean="0"/>
              <a:t>2021-11-15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7AC3D-F57D-4531-A0E9-78F5CA9F2E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9069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2275-148C-4450-A8B7-247BCF32C46C}" type="datetimeFigureOut">
              <a:rPr lang="ko-KR" altLang="en-US" smtClean="0"/>
              <a:t>2021-11-15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7AC3D-F57D-4531-A0E9-78F5CA9F2E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7873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2275-148C-4450-A8B7-247BCF32C46C}" type="datetimeFigureOut">
              <a:rPr lang="ko-KR" altLang="en-US" smtClean="0"/>
              <a:t>2021-11-15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7AC3D-F57D-4531-A0E9-78F5CA9F2E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8329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2275-148C-4450-A8B7-247BCF32C46C}" type="datetimeFigureOut">
              <a:rPr lang="ko-KR" altLang="en-US" smtClean="0"/>
              <a:t>2021-11-15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7AC3D-F57D-4531-A0E9-78F5CA9F2E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822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2275-148C-4450-A8B7-247BCF32C46C}" type="datetimeFigureOut">
              <a:rPr lang="ko-KR" altLang="en-US" smtClean="0"/>
              <a:t>2021-11-15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7AC3D-F57D-4531-A0E9-78F5CA9F2E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3223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2275-148C-4450-A8B7-247BCF32C46C}" type="datetimeFigureOut">
              <a:rPr lang="ko-KR" altLang="en-US" smtClean="0"/>
              <a:t>2021-11-15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7AC3D-F57D-4531-A0E9-78F5CA9F2E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4044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2275-148C-4450-A8B7-247BCF32C46C}" type="datetimeFigureOut">
              <a:rPr lang="ko-KR" altLang="en-US" smtClean="0"/>
              <a:t>2021-11-15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7AC3D-F57D-4531-A0E9-78F5CA9F2E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9310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22275-148C-4450-A8B7-247BCF32C46C}" type="datetimeFigureOut">
              <a:rPr lang="ko-KR" altLang="en-US" smtClean="0"/>
              <a:t>2021-11-15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7AC3D-F57D-4531-A0E9-78F5CA9F2E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5721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22275-148C-4450-A8B7-247BCF32C46C}" type="datetimeFigureOut">
              <a:rPr lang="ko-KR" altLang="en-US" smtClean="0"/>
              <a:t>2021-11-15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7AC3D-F57D-4531-A0E9-78F5CA9F2E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1831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8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7"/>
            <a:ext cx="9144000" cy="2677925"/>
          </a:xfrm>
        </p:spPr>
      </p:pic>
      <p:sp>
        <p:nvSpPr>
          <p:cNvPr id="5" name="직사각형 4"/>
          <p:cNvSpPr/>
          <p:nvPr/>
        </p:nvSpPr>
        <p:spPr>
          <a:xfrm>
            <a:off x="0" y="2679762"/>
            <a:ext cx="9144000" cy="24637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b="1" dirty="0" smtClean="0">
                <a:solidFill>
                  <a:srgbClr val="FFFF00"/>
                </a:solidFill>
                <a:latin typeface="HY궁서" pitchFamily="18" charset="-127"/>
                <a:ea typeface="HY궁서" pitchFamily="18" charset="-127"/>
              </a:rPr>
              <a:t>고양시</a:t>
            </a:r>
            <a:r>
              <a:rPr lang="ko-KR" altLang="en-US" sz="3200" b="1" dirty="0" smtClean="0">
                <a:latin typeface="HY궁서" pitchFamily="18" charset="-127"/>
                <a:ea typeface="HY궁서" pitchFamily="18" charset="-127"/>
              </a:rPr>
              <a:t> 중심으로 살펴본</a:t>
            </a:r>
            <a:endParaRPr lang="en-US" altLang="ko-KR" sz="3200" b="1" dirty="0" smtClean="0">
              <a:latin typeface="HY궁서" pitchFamily="18" charset="-127"/>
              <a:ea typeface="HY궁서" pitchFamily="18" charset="-127"/>
            </a:endParaRPr>
          </a:p>
          <a:p>
            <a:pPr algn="ctr"/>
            <a:r>
              <a:rPr lang="ko-KR" altLang="en-US" sz="4000" b="1" dirty="0" smtClean="0">
                <a:solidFill>
                  <a:srgbClr val="00B050"/>
                </a:solidFill>
                <a:latin typeface="HY강M" pitchFamily="18" charset="-127"/>
                <a:ea typeface="HY강M" pitchFamily="18" charset="-127"/>
              </a:rPr>
              <a:t>탄소중립</a:t>
            </a:r>
            <a:r>
              <a:rPr lang="ko-KR" altLang="en-US" sz="4000" b="1" dirty="0" smtClean="0">
                <a:latin typeface="HY강M" pitchFamily="18" charset="-127"/>
                <a:ea typeface="HY강M" pitchFamily="18" charset="-127"/>
              </a:rPr>
              <a:t>을 위한 </a:t>
            </a:r>
            <a:endParaRPr lang="en-US" altLang="ko-KR" sz="4000" b="1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4000" b="1" dirty="0" smtClean="0">
                <a:latin typeface="HY강M" pitchFamily="18" charset="-127"/>
                <a:ea typeface="HY강M" pitchFamily="18" charset="-127"/>
              </a:rPr>
              <a:t>도심 숲 관리의 문제점과 개선 방안 </a:t>
            </a:r>
            <a:endParaRPr lang="en-US" altLang="ko-KR" sz="4000" b="1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2400" b="1" dirty="0" smtClean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초록별생명평화연구소</a:t>
            </a:r>
            <a:r>
              <a:rPr lang="en-US" altLang="ko-KR" sz="2400" b="1" dirty="0" smtClean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.</a:t>
            </a:r>
            <a:r>
              <a:rPr lang="ko-KR" altLang="en-US" sz="2400" b="1" dirty="0" smtClean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 최병성</a:t>
            </a:r>
            <a:endParaRPr lang="ko-KR" altLang="en-US" sz="2400" b="1" dirty="0">
              <a:solidFill>
                <a:srgbClr val="FFFF00"/>
              </a:solidFill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28122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4"/>
            <a:ext cx="9144000" cy="4026289"/>
          </a:xfrm>
        </p:spPr>
      </p:pic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latin typeface="HY강M" pitchFamily="18" charset="-127"/>
                <a:ea typeface="HY강M" pitchFamily="18" charset="-127"/>
              </a:rPr>
              <a:t>5, </a:t>
            </a:r>
            <a:r>
              <a:rPr lang="ko-KR" altLang="en-US" sz="3600" dirty="0" smtClean="0">
                <a:latin typeface="HY강M" pitchFamily="18" charset="-127"/>
                <a:ea typeface="HY강M" pitchFamily="18" charset="-127"/>
              </a:rPr>
              <a:t>밤가시 어린이공원 주차장 건설</a:t>
            </a:r>
            <a:endParaRPr lang="ko-KR" altLang="en-US" sz="36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9727894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029912"/>
          </a:xfrm>
        </p:spPr>
      </p:pic>
      <p:sp>
        <p:nvSpPr>
          <p:cNvPr id="4" name="직사각형 3"/>
          <p:cNvSpPr/>
          <p:nvPr/>
        </p:nvSpPr>
        <p:spPr>
          <a:xfrm>
            <a:off x="0" y="3579862"/>
            <a:ext cx="9144000" cy="15636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싱가폴의 가로수들이 울창한 이유는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?</a:t>
            </a:r>
          </a:p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나무가 잘 자랄 수 있는 </a:t>
            </a:r>
            <a:r>
              <a:rPr lang="ko-KR" altLang="en-US" sz="2400" dirty="0" smtClean="0">
                <a:solidFill>
                  <a:srgbClr val="FF0000"/>
                </a:solidFill>
                <a:latin typeface="HY강M" pitchFamily="18" charset="-127"/>
                <a:ea typeface="HY강M" pitchFamily="18" charset="-127"/>
              </a:rPr>
              <a:t>기후</a:t>
            </a:r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 때문만이 </a:t>
            </a:r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아니다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.</a:t>
            </a:r>
            <a:endParaRPr lang="en-US" altLang="ko-KR" sz="24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en-US" altLang="ko-KR" sz="2800" b="1" dirty="0" smtClean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1. </a:t>
            </a:r>
            <a:r>
              <a:rPr lang="ko-KR" altLang="en-US" sz="2800" b="1" dirty="0" smtClean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과도한 가지치기가 없다</a:t>
            </a:r>
            <a:r>
              <a:rPr lang="en-US" altLang="ko-KR" sz="2800" b="1" dirty="0" smtClean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. </a:t>
            </a:r>
            <a:endParaRPr lang="ko-KR" altLang="en-US" sz="2800" b="1" dirty="0">
              <a:solidFill>
                <a:srgbClr val="FFFF00"/>
              </a:solidFill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451799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5975" cy="4029912"/>
          </a:xfrm>
        </p:spPr>
      </p:pic>
      <p:sp>
        <p:nvSpPr>
          <p:cNvPr id="4" name="직사각형 3"/>
          <p:cNvSpPr/>
          <p:nvPr/>
        </p:nvSpPr>
        <p:spPr>
          <a:xfrm>
            <a:off x="2376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>
                <a:solidFill>
                  <a:srgbClr val="FFFF00"/>
                </a:solidFill>
              </a:rPr>
              <a:t>2. </a:t>
            </a:r>
            <a:r>
              <a:rPr lang="ko-KR" altLang="en-US" sz="2800" dirty="0" smtClean="0">
                <a:solidFill>
                  <a:srgbClr val="FFFF00"/>
                </a:solidFill>
              </a:rPr>
              <a:t>나무에 대한 세심한 배려가 있다</a:t>
            </a:r>
            <a:r>
              <a:rPr lang="en-US" altLang="ko-KR" sz="2800" dirty="0" smtClean="0">
                <a:solidFill>
                  <a:srgbClr val="FFFF00"/>
                </a:solidFill>
              </a:rPr>
              <a:t>. </a:t>
            </a:r>
          </a:p>
          <a:p>
            <a:pPr algn="ctr"/>
            <a:r>
              <a:rPr lang="ko-KR" altLang="en-US" dirty="0" smtClean="0"/>
              <a:t>나무 뿌리가 자랄 것을 고려하여 콘크리트를 미리 잘라 놓았다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0771"/>
            <a:ext cx="4716016" cy="402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1799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029912"/>
          </a:xfrm>
        </p:spPr>
      </p:pic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보호틀이 나무 목을 조르고 있었지만 아무도 관심이 없었다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.</a:t>
            </a:r>
          </a:p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오마이뉴스에 보도한 후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,</a:t>
            </a:r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 바로 다음날 돌 틀이 제거되었다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.  </a:t>
            </a:r>
            <a:endParaRPr lang="ko-KR" altLang="en-US" sz="24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0"/>
            <a:ext cx="4572000" cy="402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5225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47863" cy="3651870"/>
          </a:xfrm>
        </p:spPr>
      </p:pic>
      <p:sp>
        <p:nvSpPr>
          <p:cNvPr id="4" name="직사각형 3"/>
          <p:cNvSpPr/>
          <p:nvPr/>
        </p:nvSpPr>
        <p:spPr>
          <a:xfrm>
            <a:off x="0" y="3651871"/>
            <a:ext cx="9144000" cy="149162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대한민국은 도심 숲의 중요성을 강조하며 가로수 예산은 펑펑 쓰고 있지만</a:t>
            </a:r>
            <a:r>
              <a:rPr lang="en-US" altLang="ko-KR" dirty="0" smtClean="0"/>
              <a:t>, </a:t>
            </a:r>
          </a:p>
          <a:p>
            <a:pPr algn="ctr"/>
            <a:r>
              <a:rPr lang="ko-KR" altLang="en-US" dirty="0" smtClean="0"/>
              <a:t>나무의 고통에 무관심하며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나무들이 왜 죽어가는지 관심도 없고</a:t>
            </a:r>
            <a:r>
              <a:rPr lang="en-US" altLang="ko-KR" dirty="0" smtClean="0"/>
              <a:t>,</a:t>
            </a:r>
          </a:p>
          <a:p>
            <a:pPr algn="ctr"/>
            <a:r>
              <a:rPr lang="ko-KR" altLang="en-US" sz="2400" dirty="0" smtClean="0">
                <a:solidFill>
                  <a:srgbClr val="FFFF00"/>
                </a:solidFill>
              </a:rPr>
              <a:t>지자체와 산림청에 가로수 관리 </a:t>
            </a:r>
            <a:r>
              <a:rPr lang="ko-KR" altLang="en-US" sz="2400" dirty="0" smtClean="0">
                <a:solidFill>
                  <a:srgbClr val="FFFF00"/>
                </a:solidFill>
              </a:rPr>
              <a:t>매뉴얼 조차 없다</a:t>
            </a:r>
            <a:r>
              <a:rPr lang="en-US" altLang="ko-KR" sz="2400" dirty="0" smtClean="0">
                <a:solidFill>
                  <a:srgbClr val="FFFF00"/>
                </a:solidFill>
              </a:rPr>
              <a:t>.</a:t>
            </a:r>
          </a:p>
          <a:p>
            <a:pPr algn="ctr"/>
            <a:r>
              <a:rPr lang="ko-KR" altLang="en-US" dirty="0" smtClean="0"/>
              <a:t>정부 각 부처와 지자체마다 사업 벌이기 통해 예산 빼먹기만 있을 뿐이다</a:t>
            </a:r>
            <a:r>
              <a:rPr lang="en-US" altLang="ko-KR" dirty="0" smtClean="0"/>
              <a:t>.  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-5161"/>
            <a:ext cx="5724128" cy="36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1799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155926"/>
          </a:xfrm>
        </p:spPr>
      </p:pic>
      <p:sp>
        <p:nvSpPr>
          <p:cNvPr id="4" name="직사각형 3"/>
          <p:cNvSpPr/>
          <p:nvPr/>
        </p:nvSpPr>
        <p:spPr>
          <a:xfrm>
            <a:off x="0" y="4155926"/>
            <a:ext cx="9144000" cy="987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싱가폴의 수영장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.</a:t>
            </a:r>
          </a:p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빈 공간 없이 나무를 심고 관리한다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. </a:t>
            </a:r>
            <a:endParaRPr lang="ko-KR" altLang="en-US" sz="24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47063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371950"/>
          </a:xfrm>
        </p:spPr>
      </p:pic>
      <p:sp>
        <p:nvSpPr>
          <p:cNvPr id="5" name="직사각형 4"/>
          <p:cNvSpPr/>
          <p:nvPr/>
        </p:nvSpPr>
        <p:spPr>
          <a:xfrm>
            <a:off x="0" y="4155926"/>
            <a:ext cx="9144000" cy="987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나무를 심을 수 있는 곳은 모두 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….. </a:t>
            </a:r>
          </a:p>
          <a:p>
            <a:pPr algn="ctr"/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이 정도는 해야 탄소 흡수 이야기 할 자격이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…</a:t>
            </a:r>
            <a:endParaRPr lang="ko-KR" altLang="en-US" sz="20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083825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0" y="4155926"/>
            <a:ext cx="9144000" cy="987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사람이 다니기 어려울</a:t>
            </a:r>
            <a:r>
              <a:rPr lang="en-US" altLang="ko-KR" sz="2800" dirty="0" smtClean="0">
                <a:latin typeface="HY강M" pitchFamily="18" charset="-127"/>
                <a:ea typeface="HY강M" pitchFamily="18" charset="-127"/>
              </a:rPr>
              <a:t>?</a:t>
            </a:r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만큼 나무로 가득하다</a:t>
            </a:r>
            <a:r>
              <a:rPr lang="en-US" altLang="ko-KR" sz="2800" dirty="0" smtClean="0">
                <a:latin typeface="HY강M" pitchFamily="18" charset="-127"/>
                <a:ea typeface="HY강M" pitchFamily="18" charset="-127"/>
              </a:rPr>
              <a:t>.</a:t>
            </a:r>
          </a:p>
          <a:p>
            <a:pPr algn="ctr"/>
            <a:r>
              <a:rPr lang="ko-KR" altLang="en-US" sz="2800" dirty="0" err="1" smtClean="0">
                <a:latin typeface="HY강M" pitchFamily="18" charset="-127"/>
                <a:ea typeface="HY강M" pitchFamily="18" charset="-127"/>
              </a:rPr>
              <a:t>싱가폴에</a:t>
            </a:r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 비교하면 대한민국 현실이 비참하다</a:t>
            </a:r>
            <a:r>
              <a:rPr lang="en-US" altLang="ko-KR" sz="2800" dirty="0" smtClean="0">
                <a:latin typeface="HY강M" pitchFamily="18" charset="-127"/>
                <a:ea typeface="HY강M" pitchFamily="18" charset="-127"/>
              </a:rPr>
              <a:t>.  </a:t>
            </a:r>
            <a:endParaRPr lang="ko-KR" altLang="en-US" sz="28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6" name="내용 개체 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155926"/>
          </a:xfrm>
        </p:spPr>
      </p:pic>
    </p:spTree>
    <p:extLst>
      <p:ext uri="{BB962C8B-B14F-4D97-AF65-F5344CB8AC3E}">
        <p14:creationId xmlns:p14="http://schemas.microsoft.com/office/powerpoint/2010/main" val="114246439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27984" cy="3651870"/>
          </a:xfrm>
        </p:spPr>
      </p:pic>
      <p:sp>
        <p:nvSpPr>
          <p:cNvPr id="4" name="직사각형 3"/>
          <p:cNvSpPr/>
          <p:nvPr/>
        </p:nvSpPr>
        <p:spPr>
          <a:xfrm>
            <a:off x="-14595" y="3590666"/>
            <a:ext cx="9144000" cy="155283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대한민국은 가로수들이 죽어가고 있는데 </a:t>
            </a:r>
            <a:endParaRPr lang="en-US" altLang="ko-KR" sz="28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싱가폴엔 </a:t>
            </a:r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바다 위 </a:t>
            </a:r>
            <a:r>
              <a:rPr lang="ko-KR" altLang="en-US" sz="3200" dirty="0" smtClean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다리 위에도 나무가 무성하다</a:t>
            </a:r>
            <a:r>
              <a:rPr lang="en-US" altLang="ko-KR" sz="3200" dirty="0" smtClean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.</a:t>
            </a:r>
          </a:p>
          <a:p>
            <a:pPr algn="ctr"/>
            <a:r>
              <a:rPr lang="ko-KR" altLang="en-US" sz="3200" dirty="0" smtClean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왜</a:t>
            </a:r>
            <a:r>
              <a:rPr lang="en-US" altLang="ko-KR" sz="3200" dirty="0" smtClean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?  </a:t>
            </a:r>
            <a:endParaRPr lang="ko-KR" altLang="en-US" sz="2800" dirty="0">
              <a:solidFill>
                <a:srgbClr val="FFFF00"/>
              </a:solidFill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644008" cy="357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1799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029912"/>
          </a:xfrm>
        </p:spPr>
      </p:pic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싱가폴엔 과도한 가지치기가 없을 뿐만 아니라</a:t>
            </a:r>
            <a:r>
              <a:rPr lang="en-US" altLang="ko-KR" sz="2800" dirty="0" smtClean="0">
                <a:latin typeface="HY강M" pitchFamily="18" charset="-127"/>
                <a:ea typeface="HY강M" pitchFamily="18" charset="-127"/>
              </a:rPr>
              <a:t>,</a:t>
            </a:r>
          </a:p>
          <a:p>
            <a:pPr algn="ctr"/>
            <a:r>
              <a:rPr lang="en-US" altLang="ko-KR" sz="3200" dirty="0" smtClean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4, </a:t>
            </a:r>
            <a:r>
              <a:rPr lang="ko-KR" altLang="en-US" sz="3200" dirty="0" smtClean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나무에게 필요한 물을 준</a:t>
            </a:r>
            <a:r>
              <a:rPr lang="ko-KR" altLang="en-US" sz="3200" dirty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다</a:t>
            </a:r>
            <a:r>
              <a:rPr lang="en-US" altLang="ko-KR" sz="3200" dirty="0" smtClean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. </a:t>
            </a:r>
          </a:p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9451799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3939902"/>
            <a:ext cx="9144000" cy="120359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>
                <a:latin typeface="HY강M" pitchFamily="18" charset="-127"/>
                <a:ea typeface="HY강M" pitchFamily="18" charset="-127"/>
              </a:rPr>
              <a:t>대한민국</a:t>
            </a:r>
            <a:r>
              <a:rPr lang="en-US" altLang="ko-KR" sz="2800" dirty="0">
                <a:latin typeface="HY강M" pitchFamily="18" charset="-127"/>
                <a:ea typeface="HY강M" pitchFamily="18" charset="-127"/>
              </a:rPr>
              <a:t> </a:t>
            </a:r>
            <a:r>
              <a:rPr lang="ko-KR" altLang="en-US" sz="2800" dirty="0">
                <a:latin typeface="HY강M" pitchFamily="18" charset="-127"/>
                <a:ea typeface="HY강M" pitchFamily="18" charset="-127"/>
              </a:rPr>
              <a:t>가로수들이 죽어가는 이유는 </a:t>
            </a:r>
            <a:endParaRPr lang="en-US" altLang="ko-KR" sz="2800" dirty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en-US" altLang="ko-KR" sz="2800" dirty="0">
                <a:latin typeface="HY강M" pitchFamily="18" charset="-127"/>
                <a:ea typeface="HY강M" pitchFamily="18" charset="-127"/>
              </a:rPr>
              <a:t>1,</a:t>
            </a:r>
            <a:r>
              <a:rPr lang="ko-KR" altLang="en-US" sz="2800" dirty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토양</a:t>
            </a:r>
            <a:r>
              <a:rPr lang="ko-KR" altLang="en-US" sz="2800" dirty="0">
                <a:latin typeface="HY강M" pitchFamily="18" charset="-127"/>
                <a:ea typeface="HY강M" pitchFamily="18" charset="-127"/>
              </a:rPr>
              <a:t> 문제와 </a:t>
            </a:r>
            <a:r>
              <a:rPr lang="en-US" altLang="ko-KR" sz="2800" dirty="0">
                <a:latin typeface="HY강M" pitchFamily="18" charset="-127"/>
                <a:ea typeface="HY강M" pitchFamily="18" charset="-127"/>
              </a:rPr>
              <a:t>2, </a:t>
            </a:r>
            <a:r>
              <a:rPr lang="ko-KR" altLang="en-US" sz="2800" dirty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물</a:t>
            </a:r>
            <a:r>
              <a:rPr lang="ko-KR" altLang="en-US" sz="2800" dirty="0">
                <a:latin typeface="HY강M" pitchFamily="18" charset="-127"/>
                <a:ea typeface="HY강M" pitchFamily="18" charset="-127"/>
              </a:rPr>
              <a:t> </a:t>
            </a:r>
            <a:r>
              <a:rPr lang="ko-KR" altLang="en-US" sz="2800" b="1" dirty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부족</a:t>
            </a:r>
            <a:r>
              <a:rPr lang="ko-KR" altLang="en-US" sz="2800" dirty="0">
                <a:latin typeface="HY강M" pitchFamily="18" charset="-127"/>
                <a:ea typeface="HY강M" pitchFamily="18" charset="-127"/>
              </a:rPr>
              <a:t>이 </a:t>
            </a:r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주요 </a:t>
            </a:r>
            <a:r>
              <a:rPr lang="ko-KR" altLang="en-US" sz="2800" dirty="0">
                <a:latin typeface="HY강M" pitchFamily="18" charset="-127"/>
                <a:ea typeface="HY강M" pitchFamily="18" charset="-127"/>
              </a:rPr>
              <a:t>원인이라 할 수 있다</a:t>
            </a:r>
            <a:r>
              <a:rPr lang="en-US" altLang="ko-KR" sz="2800" dirty="0">
                <a:latin typeface="HY강M" pitchFamily="18" charset="-127"/>
                <a:ea typeface="HY강M" pitchFamily="18" charset="-127"/>
              </a:rPr>
              <a:t>.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" y="0"/>
            <a:ext cx="4440761" cy="393990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814" y="0"/>
            <a:ext cx="4690186" cy="393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37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029912"/>
          </a:xfrm>
        </p:spPr>
      </p:pic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solidFill>
                  <a:prstClr val="white"/>
                </a:solidFill>
                <a:latin typeface="HY강M" pitchFamily="18" charset="-127"/>
                <a:ea typeface="HY강M" pitchFamily="18" charset="-127"/>
              </a:rPr>
              <a:t>6, </a:t>
            </a:r>
            <a:r>
              <a:rPr lang="ko-KR" altLang="en-US" sz="3600" dirty="0" smtClean="0">
                <a:solidFill>
                  <a:prstClr val="white"/>
                </a:solidFill>
                <a:latin typeface="HY강M" pitchFamily="18" charset="-127"/>
                <a:ea typeface="HY강M" pitchFamily="18" charset="-127"/>
              </a:rPr>
              <a:t>가로수 가지치기</a:t>
            </a:r>
            <a:endParaRPr lang="ko-KR" altLang="en-US" sz="3600" dirty="0">
              <a:solidFill>
                <a:prstClr val="white"/>
              </a:solidFill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749039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3075806"/>
            <a:ext cx="9144000" cy="20676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solidFill>
                  <a:srgbClr val="FFFF00"/>
                </a:solidFill>
              </a:rPr>
              <a:t>도심 토양이 메말라 나무가 마실 물이 없다</a:t>
            </a:r>
            <a:r>
              <a:rPr lang="en-US" altLang="ko-KR" sz="2800" dirty="0" smtClean="0">
                <a:solidFill>
                  <a:srgbClr val="FFFF00"/>
                </a:solidFill>
              </a:rPr>
              <a:t>.. </a:t>
            </a:r>
          </a:p>
          <a:p>
            <a:pPr algn="ctr"/>
            <a:r>
              <a:rPr lang="ko-KR" altLang="en-US" dirty="0" smtClean="0"/>
              <a:t>도심 포장으로 인해 빗물이 지하로 스며들지 못하고</a:t>
            </a:r>
            <a:r>
              <a:rPr lang="en-US" altLang="ko-KR" dirty="0" smtClean="0"/>
              <a:t>, </a:t>
            </a:r>
          </a:p>
          <a:p>
            <a:pPr algn="ctr"/>
            <a:r>
              <a:rPr lang="ko-KR" altLang="en-US" dirty="0" smtClean="0"/>
              <a:t>도심 고층빌딩들이 지하층을 깊이 파 들어 가며 지하수를 퍼낸다</a:t>
            </a:r>
            <a:r>
              <a:rPr lang="en-US" altLang="ko-KR" dirty="0" smtClean="0"/>
              <a:t>. (</a:t>
            </a:r>
            <a:r>
              <a:rPr lang="ko-KR" altLang="en-US" dirty="0" smtClean="0"/>
              <a:t>예</a:t>
            </a:r>
            <a:r>
              <a:rPr lang="en-US" altLang="ko-KR" dirty="0" smtClean="0"/>
              <a:t>, </a:t>
            </a:r>
            <a:r>
              <a:rPr lang="ko-KR" altLang="en-US" dirty="0" smtClean="0"/>
              <a:t>지하철 지하수</a:t>
            </a:r>
            <a:r>
              <a:rPr lang="en-US" altLang="ko-KR" dirty="0" smtClean="0"/>
              <a:t>)</a:t>
            </a:r>
          </a:p>
          <a:p>
            <a:pPr algn="ctr"/>
            <a:r>
              <a:rPr lang="ko-KR" altLang="en-US" dirty="0" smtClean="0"/>
              <a:t>지하수의 과도한 사용뿐 아니라 고층빌딩 지하층의 지하수 배수로 인해 </a:t>
            </a:r>
            <a:r>
              <a:rPr lang="ko-KR" altLang="en-US" b="1" dirty="0" smtClean="0">
                <a:solidFill>
                  <a:srgbClr val="FF0000"/>
                </a:solidFill>
              </a:rPr>
              <a:t>토양 건조화</a:t>
            </a:r>
            <a:r>
              <a:rPr lang="en-US" altLang="ko-KR" dirty="0" smtClean="0"/>
              <a:t>!</a:t>
            </a:r>
          </a:p>
          <a:p>
            <a:pPr algn="ctr"/>
            <a:r>
              <a:rPr lang="ko-KR" altLang="en-US" dirty="0" smtClean="0">
                <a:solidFill>
                  <a:srgbClr val="FFFF00"/>
                </a:solidFill>
              </a:rPr>
              <a:t>도심 하천이 건천화 되가고</a:t>
            </a:r>
            <a:r>
              <a:rPr lang="en-US" altLang="ko-KR" dirty="0" smtClean="0">
                <a:solidFill>
                  <a:srgbClr val="FFFF00"/>
                </a:solidFill>
              </a:rPr>
              <a:t>, </a:t>
            </a:r>
            <a:r>
              <a:rPr lang="ko-KR" altLang="en-US" dirty="0" smtClean="0">
                <a:solidFill>
                  <a:srgbClr val="FFFF00"/>
                </a:solidFill>
              </a:rPr>
              <a:t>나무들이 목말라 죽어가는 주요 원인이 된다</a:t>
            </a:r>
            <a:r>
              <a:rPr lang="en-US" altLang="ko-KR" dirty="0" smtClean="0">
                <a:solidFill>
                  <a:srgbClr val="FFFF00"/>
                </a:solidFill>
              </a:rPr>
              <a:t>. </a:t>
            </a:r>
          </a:p>
          <a:p>
            <a:pPr algn="ctr"/>
            <a:r>
              <a:rPr lang="ko-KR" altLang="en-US" sz="2000" b="1" dirty="0" smtClean="0">
                <a:solidFill>
                  <a:srgbClr val="FF0000"/>
                </a:solidFill>
              </a:rPr>
              <a:t>나무는 목이 마른 데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나무에 물을 주지 않는다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. </a:t>
            </a:r>
          </a:p>
          <a:p>
            <a:pPr algn="ctr"/>
            <a:r>
              <a:rPr lang="ko-KR" altLang="en-US" dirty="0" smtClean="0"/>
              <a:t> </a:t>
            </a:r>
            <a:endParaRPr lang="ko-KR" altLang="en-US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5" y="0"/>
            <a:ext cx="4014267" cy="307580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0072" cy="30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5595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499742"/>
          </a:xfrm>
        </p:spPr>
      </p:pic>
      <p:sp>
        <p:nvSpPr>
          <p:cNvPr id="5" name="직사각형 4"/>
          <p:cNvSpPr/>
          <p:nvPr/>
        </p:nvSpPr>
        <p:spPr>
          <a:xfrm>
            <a:off x="0" y="2499742"/>
            <a:ext cx="9144000" cy="264375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rgbClr val="FF0000"/>
                </a:solidFill>
                <a:latin typeface="HY강M" pitchFamily="18" charset="-127"/>
                <a:ea typeface="HY강M" pitchFamily="18" charset="-127"/>
              </a:rPr>
              <a:t>건설폐기물</a:t>
            </a:r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 바닥에 깔고 흙을 얇게 덮었다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. </a:t>
            </a:r>
          </a:p>
          <a:p>
            <a:pPr algn="ctr"/>
            <a:r>
              <a:rPr lang="ko-KR" altLang="en-US" sz="2400" dirty="0" smtClean="0">
                <a:solidFill>
                  <a:srgbClr val="FF0000"/>
                </a:solidFill>
                <a:latin typeface="HY강M" pitchFamily="18" charset="-127"/>
                <a:ea typeface="HY강M" pitchFamily="18" charset="-127"/>
              </a:rPr>
              <a:t>마운딩</a:t>
            </a:r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으로 빗물이 스며들지 못하고 흘러내려버린다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. </a:t>
            </a:r>
          </a:p>
          <a:p>
            <a:pPr algn="ctr"/>
            <a:r>
              <a:rPr lang="ko-KR" altLang="en-US" sz="3200" dirty="0" smtClean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나무가 마실 물이 없다</a:t>
            </a:r>
            <a:r>
              <a:rPr lang="en-US" altLang="ko-KR" sz="3200" dirty="0" smtClean="0">
                <a:latin typeface="HY강M" pitchFamily="18" charset="-127"/>
                <a:ea typeface="HY강M" pitchFamily="18" charset="-127"/>
              </a:rPr>
              <a:t>. </a:t>
            </a:r>
          </a:p>
          <a:p>
            <a:pPr algn="ctr"/>
            <a:r>
              <a:rPr lang="ko-KR" altLang="en-US" sz="2400" dirty="0" smtClean="0">
                <a:solidFill>
                  <a:srgbClr val="00B050"/>
                </a:solidFill>
                <a:latin typeface="HY강M" pitchFamily="18" charset="-127"/>
                <a:ea typeface="HY강M" pitchFamily="18" charset="-127"/>
              </a:rPr>
              <a:t>나무가 살 수 있는 환경은 만들어주지 않고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, </a:t>
            </a:r>
          </a:p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도심 숲 중요성만 강조하며 나무만 심고 있다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.</a:t>
            </a:r>
          </a:p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결국 </a:t>
            </a:r>
            <a:r>
              <a:rPr lang="ko-KR" altLang="en-US" sz="2400" dirty="0" smtClean="0">
                <a:solidFill>
                  <a:srgbClr val="FF0000"/>
                </a:solidFill>
                <a:latin typeface="HY강M" pitchFamily="18" charset="-127"/>
                <a:ea typeface="HY강M" pitchFamily="18" charset="-127"/>
              </a:rPr>
              <a:t>심은 나무만 죽이는 예산 낭비에 불과하다</a:t>
            </a:r>
            <a:r>
              <a:rPr lang="en-US" altLang="ko-KR" sz="2400" dirty="0" smtClean="0">
                <a:solidFill>
                  <a:srgbClr val="FF0000"/>
                </a:solidFill>
                <a:latin typeface="HY강M" pitchFamily="18" charset="-127"/>
                <a:ea typeface="HY강M" pitchFamily="18" charset="-127"/>
              </a:rPr>
              <a:t>.  </a:t>
            </a:r>
            <a:endParaRPr lang="ko-KR" altLang="en-US" sz="2400" dirty="0">
              <a:solidFill>
                <a:srgbClr val="FF0000"/>
              </a:solidFill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5105496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3939902"/>
            <a:ext cx="9144000" cy="120359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산림청의 바람길 숲 조성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 </a:t>
            </a:r>
          </a:p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가로 심는 것은 좋은데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, </a:t>
            </a:r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관리는 제대로 되고 있는 것일까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? </a:t>
            </a:r>
            <a:endParaRPr lang="ko-KR" altLang="en-US" sz="24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" y="0"/>
            <a:ext cx="9142972" cy="408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5127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3939902"/>
            <a:ext cx="9144000" cy="120359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산림청의 바람길 숲 조성 현장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. </a:t>
            </a:r>
          </a:p>
          <a:p>
            <a:pPr algn="ctr"/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역</a:t>
            </a:r>
            <a:r>
              <a:rPr lang="ko-KR" altLang="en-US" sz="2000" dirty="0">
                <a:latin typeface="HY강M" pitchFamily="18" charset="-127"/>
                <a:ea typeface="HY강M" pitchFamily="18" charset="-127"/>
              </a:rPr>
              <a:t>시</a:t>
            </a:r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 건설폐기물 바닥 위에 흙 조금 넣고 심었다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. </a:t>
            </a:r>
            <a:endParaRPr lang="en-US" altLang="ko-KR" sz="2000" dirty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물이 부족한 현실인데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, </a:t>
            </a:r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유공관을 박아 토양 속 수분을 말려 나무를 죽이고 있다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. </a:t>
            </a:r>
            <a:endParaRPr lang="ko-KR" altLang="en-US" sz="20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64925" cy="393990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924" y="0"/>
            <a:ext cx="4879075" cy="393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5595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3939902"/>
            <a:ext cx="9144000" cy="120359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나무가 </a:t>
            </a:r>
            <a:r>
              <a:rPr lang="ko-KR" altLang="en-US" sz="2800" dirty="0">
                <a:latin typeface="HY강M" pitchFamily="18" charset="-127"/>
                <a:ea typeface="HY강M" pitchFamily="18" charset="-127"/>
              </a:rPr>
              <a:t>심</a:t>
            </a:r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겨진 토양이 </a:t>
            </a:r>
            <a:r>
              <a:rPr lang="ko-KR" altLang="en-US" sz="2800" dirty="0" smtClean="0">
                <a:solidFill>
                  <a:srgbClr val="FF0000"/>
                </a:solidFill>
                <a:latin typeface="HY강M" pitchFamily="18" charset="-127"/>
                <a:ea typeface="HY강M" pitchFamily="18" charset="-127"/>
              </a:rPr>
              <a:t>건설폐기물</a:t>
            </a:r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이다</a:t>
            </a:r>
            <a:r>
              <a:rPr lang="en-US" altLang="ko-KR" sz="2800" dirty="0" smtClean="0">
                <a:latin typeface="HY강M" pitchFamily="18" charset="-127"/>
                <a:ea typeface="HY강M" pitchFamily="18" charset="-127"/>
              </a:rPr>
              <a:t>.</a:t>
            </a:r>
          </a:p>
          <a:p>
            <a:pPr algn="ctr"/>
            <a:r>
              <a:rPr lang="ko-KR" altLang="en-US" sz="2800" spc="-300" dirty="0" smtClean="0">
                <a:solidFill>
                  <a:srgbClr val="FF0000"/>
                </a:solidFill>
                <a:latin typeface="HY강M" pitchFamily="18" charset="-127"/>
                <a:ea typeface="HY강M" pitchFamily="18" charset="-127"/>
              </a:rPr>
              <a:t>유공관</a:t>
            </a:r>
            <a:r>
              <a:rPr lang="ko-KR" altLang="en-US" sz="2800" spc="-300" dirty="0" smtClean="0">
                <a:latin typeface="HY강M" pitchFamily="18" charset="-127"/>
                <a:ea typeface="HY강M" pitchFamily="18" charset="-127"/>
              </a:rPr>
              <a:t>으로 </a:t>
            </a:r>
            <a:r>
              <a:rPr lang="ko-KR" altLang="en-US" sz="2800" spc="-300" dirty="0" smtClean="0">
                <a:latin typeface="HY강M" pitchFamily="18" charset="-127"/>
                <a:ea typeface="HY강M" pitchFamily="18" charset="-127"/>
              </a:rPr>
              <a:t>토양 </a:t>
            </a:r>
            <a:r>
              <a:rPr lang="ko-KR" altLang="en-US" sz="2800" spc="-300" dirty="0" smtClean="0">
                <a:latin typeface="HY강M" pitchFamily="18" charset="-127"/>
                <a:ea typeface="HY강M" pitchFamily="18" charset="-127"/>
              </a:rPr>
              <a:t>수분을 증발시켜 나무 목 말려 죽이고 있다</a:t>
            </a:r>
            <a:r>
              <a:rPr lang="en-US" altLang="ko-KR" sz="2800" spc="-300" dirty="0" smtClean="0">
                <a:latin typeface="HY강M" pitchFamily="18" charset="-127"/>
                <a:ea typeface="HY강M" pitchFamily="18" charset="-127"/>
              </a:rPr>
              <a:t>.  </a:t>
            </a:r>
            <a:r>
              <a:rPr lang="ko-KR" altLang="en-US" sz="2800" spc="-300" dirty="0" smtClean="0">
                <a:latin typeface="HY강M" pitchFamily="18" charset="-127"/>
                <a:ea typeface="HY강M" pitchFamily="18" charset="-127"/>
              </a:rPr>
              <a:t> </a:t>
            </a:r>
            <a:endParaRPr lang="ko-KR" altLang="en-US" sz="2800" spc="-3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15"/>
            <a:ext cx="4211959" cy="394123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59" y="-12915"/>
            <a:ext cx="4965769" cy="394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5595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3939902"/>
            <a:ext cx="9144000" cy="120359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산림청 바람길 숲 현장</a:t>
            </a:r>
            <a:endParaRPr lang="en-US" altLang="ko-KR" sz="20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2021</a:t>
            </a:r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년 심고 준공된 느티나무에 영양주사들을 놓았다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.</a:t>
            </a:r>
          </a:p>
          <a:p>
            <a:pPr algn="ctr"/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향나무들은 모두 고사되어 베어냈다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.  </a:t>
            </a:r>
            <a:endParaRPr lang="ko-KR" altLang="en-US" sz="20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491879" cy="393990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0"/>
            <a:ext cx="3138081" cy="393990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-92546"/>
            <a:ext cx="2915816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5595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35896" cy="4029912"/>
          </a:xfrm>
        </p:spPr>
      </p:pic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공원에 잘 살던 나무에 </a:t>
            </a:r>
            <a:r>
              <a:rPr lang="ko-KR" altLang="en-US" sz="2800" dirty="0" smtClean="0">
                <a:solidFill>
                  <a:srgbClr val="FF0000"/>
                </a:solidFill>
                <a:latin typeface="HY강M" pitchFamily="18" charset="-127"/>
                <a:ea typeface="HY강M" pitchFamily="18" charset="-127"/>
              </a:rPr>
              <a:t>유공관</a:t>
            </a:r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을 박았다</a:t>
            </a:r>
            <a:r>
              <a:rPr lang="en-US" altLang="ko-KR" sz="2800" dirty="0" smtClean="0">
                <a:latin typeface="HY강M" pitchFamily="18" charset="-127"/>
                <a:ea typeface="HY강M" pitchFamily="18" charset="-127"/>
              </a:rPr>
              <a:t>.</a:t>
            </a:r>
          </a:p>
          <a:p>
            <a:pPr algn="ctr"/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토양의 수분이 증발되니 나무들이 말라 죽어가고 있다</a:t>
            </a:r>
            <a:r>
              <a:rPr lang="en-US" altLang="ko-KR" sz="2800" dirty="0" smtClean="0">
                <a:latin typeface="HY강M" pitchFamily="18" charset="-127"/>
                <a:ea typeface="HY강M" pitchFamily="18" charset="-127"/>
              </a:rPr>
              <a:t>.</a:t>
            </a:r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 </a:t>
            </a:r>
            <a:endParaRPr lang="ko-KR" altLang="en-US" sz="28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588" y="0"/>
            <a:ext cx="3168352" cy="402991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940" y="0"/>
            <a:ext cx="2779060" cy="403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1355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3939902"/>
            <a:ext cx="9144000" cy="120359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solidFill>
                  <a:srgbClr val="FF0000"/>
                </a:solidFill>
                <a:latin typeface="HY강M" pitchFamily="18" charset="-127"/>
                <a:ea typeface="HY강M" pitchFamily="18" charset="-127"/>
              </a:rPr>
              <a:t>환경부</a:t>
            </a:r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가 </a:t>
            </a:r>
            <a:r>
              <a:rPr lang="ko-KR" altLang="en-US" sz="2000" dirty="0" smtClean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빗물 저감</a:t>
            </a:r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시설을 만들었다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. </a:t>
            </a:r>
          </a:p>
          <a:p>
            <a:pPr algn="ctr"/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빗물이 잘 빠지라고 </a:t>
            </a:r>
            <a:r>
              <a:rPr lang="ko-KR" altLang="en-US" sz="2000" dirty="0" smtClean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자갈</a:t>
            </a:r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 위에 나무를 심었다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. </a:t>
            </a:r>
          </a:p>
          <a:p>
            <a:pPr algn="ctr"/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빗물은 빠져나갔지만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, </a:t>
            </a:r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그 후 자갈 위에 심겨진 나무들은 목이 말라 죽었다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. </a:t>
            </a:r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 </a:t>
            </a:r>
            <a:endParaRPr lang="ko-KR" altLang="en-US" sz="20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1" y="-7122"/>
            <a:ext cx="4357368" cy="394702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0"/>
            <a:ext cx="4788023" cy="393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5595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24638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환경부 빗물저감시설에 심겨진 나무들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.</a:t>
            </a:r>
          </a:p>
          <a:p>
            <a:pPr algn="ctr"/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모</a:t>
            </a:r>
            <a:r>
              <a:rPr lang="ko-KR" altLang="en-US" sz="2000" dirty="0">
                <a:latin typeface="HY강M" pitchFamily="18" charset="-127"/>
                <a:ea typeface="HY강M" pitchFamily="18" charset="-127"/>
              </a:rPr>
              <a:t>두</a:t>
            </a:r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 </a:t>
            </a:r>
            <a:r>
              <a:rPr lang="ko-KR" altLang="en-US" sz="2000" dirty="0">
                <a:latin typeface="HY강M" pitchFamily="18" charset="-127"/>
                <a:ea typeface="HY강M" pitchFamily="18" charset="-127"/>
              </a:rPr>
              <a:t>전</a:t>
            </a:r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봇대가 되었다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.</a:t>
            </a:r>
          </a:p>
          <a:p>
            <a:pPr algn="ctr"/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빗물 잘 빠지라고 자갈 위에 심겨진 나무들이 살 수 없다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.  </a:t>
            </a:r>
            <a:endParaRPr lang="ko-KR" altLang="en-US" sz="20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61"/>
            <a:ext cx="4499992" cy="4053973"/>
          </a:xfr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4832899" cy="402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07970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3939902"/>
            <a:ext cx="9144000" cy="120359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spc="-300" dirty="0" smtClean="0">
                <a:latin typeface="HY강M" pitchFamily="18" charset="-127"/>
                <a:ea typeface="HY강M" pitchFamily="18" charset="-127"/>
              </a:rPr>
              <a:t>환경부의 비점오염저감시설</a:t>
            </a:r>
            <a:r>
              <a:rPr lang="en-US" altLang="ko-KR" sz="2400" spc="-300" dirty="0" smtClean="0">
                <a:latin typeface="HY강M" pitchFamily="18" charset="-127"/>
                <a:ea typeface="HY강M" pitchFamily="18" charset="-127"/>
              </a:rPr>
              <a:t>.</a:t>
            </a:r>
          </a:p>
          <a:p>
            <a:pPr algn="ctr"/>
            <a:r>
              <a:rPr lang="ko-KR" altLang="en-US" sz="2400" spc="-300" dirty="0" smtClean="0">
                <a:latin typeface="HY강M" pitchFamily="18" charset="-127"/>
                <a:ea typeface="HY강M" pitchFamily="18" charset="-127"/>
              </a:rPr>
              <a:t>로프를 풀었더니</a:t>
            </a:r>
            <a:r>
              <a:rPr lang="en-US" altLang="ko-KR" sz="2400" spc="-300" dirty="0" smtClean="0">
                <a:latin typeface="HY강M" pitchFamily="18" charset="-127"/>
                <a:ea typeface="HY강M" pitchFamily="18" charset="-127"/>
              </a:rPr>
              <a:t>,</a:t>
            </a:r>
            <a:r>
              <a:rPr lang="ko-KR" altLang="en-US" sz="2400" spc="-300" dirty="0" smtClean="0">
                <a:latin typeface="HY강M" pitchFamily="18" charset="-127"/>
                <a:ea typeface="HY강M" pitchFamily="18" charset="-127"/>
              </a:rPr>
              <a:t> 나무를 목을 조르고 있던 처참한 현장이다</a:t>
            </a:r>
            <a:r>
              <a:rPr lang="en-US" altLang="ko-KR" sz="2400" spc="-300" dirty="0" smtClean="0">
                <a:latin typeface="HY강M" pitchFamily="18" charset="-127"/>
                <a:ea typeface="HY강M" pitchFamily="18" charset="-127"/>
              </a:rPr>
              <a:t>. </a:t>
            </a:r>
          </a:p>
          <a:p>
            <a:pPr algn="ctr"/>
            <a:endParaRPr lang="ko-KR" altLang="en-US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227"/>
            <a:ext cx="4788024" cy="397312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-33227"/>
            <a:ext cx="5146158" cy="397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55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62" y="0"/>
            <a:ext cx="9164162" cy="4029912"/>
          </a:xfrm>
        </p:spPr>
      </p:pic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>
                <a:latin typeface="HY강M" pitchFamily="18" charset="-127"/>
                <a:ea typeface="HY강M" pitchFamily="18" charset="-127"/>
              </a:rPr>
              <a:t>7</a:t>
            </a:r>
            <a:r>
              <a:rPr lang="en-US" altLang="ko-KR" sz="3600" dirty="0" smtClean="0">
                <a:latin typeface="HY강M" pitchFamily="18" charset="-127"/>
                <a:ea typeface="HY강M" pitchFamily="18" charset="-127"/>
              </a:rPr>
              <a:t>, </a:t>
            </a:r>
            <a:r>
              <a:rPr lang="ko-KR" altLang="en-US" sz="3600" dirty="0" smtClean="0">
                <a:latin typeface="HY강M" pitchFamily="18" charset="-127"/>
                <a:ea typeface="HY강M" pitchFamily="18" charset="-127"/>
              </a:rPr>
              <a:t>병들어 신음하는 가로수</a:t>
            </a:r>
            <a:endParaRPr lang="ko-KR" altLang="en-US" sz="36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2622761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3939902"/>
            <a:ext cx="9144000" cy="120359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환경부가 비점오염저감시설로 도로 가에 만든 식물재배화분</a:t>
            </a:r>
            <a:endParaRPr lang="en-US" altLang="ko-KR" dirty="0" smtClean="0"/>
          </a:p>
          <a:p>
            <a:pPr algn="ctr"/>
            <a:r>
              <a:rPr lang="ko-KR" altLang="en-US" dirty="0" smtClean="0"/>
              <a:t>삼색버드나무를 심었는데</a:t>
            </a:r>
            <a:r>
              <a:rPr lang="en-US" altLang="ko-KR" dirty="0" smtClean="0"/>
              <a:t>, </a:t>
            </a:r>
            <a:r>
              <a:rPr lang="ko-KR" altLang="en-US" dirty="0" smtClean="0"/>
              <a:t>모두 죽었다</a:t>
            </a:r>
            <a:r>
              <a:rPr lang="en-US" altLang="ko-KR" dirty="0" smtClean="0"/>
              <a:t>. </a:t>
            </a:r>
            <a:endParaRPr lang="ko-KR" altLang="en-US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854"/>
            <a:ext cx="6588224" cy="396975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-29854"/>
            <a:ext cx="2627784" cy="396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5595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371950"/>
            <a:ext cx="9144000" cy="7715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HY강M" pitchFamily="18" charset="-127"/>
                <a:ea typeface="HY강M" pitchFamily="18" charset="-127"/>
              </a:rPr>
              <a:t>환경부가 식물재배화분에 심은 나무들이 죽자</a:t>
            </a:r>
            <a:r>
              <a:rPr lang="en-US" altLang="ko-KR" dirty="0" smtClean="0">
                <a:latin typeface="HY강M" pitchFamily="18" charset="-127"/>
                <a:ea typeface="HY강M" pitchFamily="18" charset="-127"/>
              </a:rPr>
              <a:t>, </a:t>
            </a:r>
            <a:r>
              <a:rPr lang="ko-KR" altLang="en-US" dirty="0" smtClean="0">
                <a:latin typeface="HY강M" pitchFamily="18" charset="-127"/>
                <a:ea typeface="HY강M" pitchFamily="18" charset="-127"/>
              </a:rPr>
              <a:t>콘크리트로 메워버렸다</a:t>
            </a:r>
            <a:r>
              <a:rPr lang="en-US" altLang="ko-KR" dirty="0" smtClean="0">
                <a:latin typeface="HY강M" pitchFamily="18" charset="-127"/>
                <a:ea typeface="HY강M" pitchFamily="18" charset="-127"/>
              </a:rPr>
              <a:t>. </a:t>
            </a:r>
          </a:p>
          <a:p>
            <a:pPr algn="ctr"/>
            <a:r>
              <a:rPr lang="ko-KR" altLang="en-US" dirty="0" smtClean="0">
                <a:latin typeface="HY강M" pitchFamily="18" charset="-127"/>
                <a:ea typeface="HY강M" pitchFamily="18" charset="-127"/>
              </a:rPr>
              <a:t>얼마나 많은 예산을 퍼부은 것일까</a:t>
            </a:r>
            <a:r>
              <a:rPr lang="en-US" altLang="ko-KR" dirty="0" smtClean="0">
                <a:latin typeface="HY강M" pitchFamily="18" charset="-127"/>
                <a:ea typeface="HY강M" pitchFamily="18" charset="-127"/>
              </a:rPr>
              <a:t>? </a:t>
            </a:r>
            <a:r>
              <a:rPr lang="ko-KR" altLang="en-US" dirty="0" smtClean="0">
                <a:latin typeface="HY강M" pitchFamily="18" charset="-127"/>
                <a:ea typeface="HY강M" pitchFamily="18" charset="-127"/>
              </a:rPr>
              <a:t> </a:t>
            </a:r>
            <a:endParaRPr lang="ko-KR" altLang="en-US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9" y="0"/>
            <a:ext cx="4588940" cy="437195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191" y="-25014"/>
            <a:ext cx="4722325" cy="439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5595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011910"/>
            <a:ext cx="9144000" cy="113158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HY강M" pitchFamily="18" charset="-127"/>
                <a:ea typeface="HY강M" pitchFamily="18" charset="-127"/>
              </a:rPr>
              <a:t>도로 곳곳에 식물재배화분이라는 팻말은 그대로 있는데</a:t>
            </a:r>
            <a:r>
              <a:rPr lang="en-US" altLang="ko-KR" dirty="0" smtClean="0">
                <a:latin typeface="HY강M" pitchFamily="18" charset="-127"/>
                <a:ea typeface="HY강M" pitchFamily="18" charset="-127"/>
              </a:rPr>
              <a:t>, </a:t>
            </a:r>
            <a:r>
              <a:rPr lang="ko-KR" altLang="en-US" dirty="0" smtClean="0">
                <a:latin typeface="HY강M" pitchFamily="18" charset="-127"/>
                <a:ea typeface="HY강M" pitchFamily="18" charset="-127"/>
              </a:rPr>
              <a:t>모두 메워져 있다</a:t>
            </a:r>
            <a:r>
              <a:rPr lang="en-US" altLang="ko-KR" dirty="0" smtClean="0">
                <a:latin typeface="HY강M" pitchFamily="18" charset="-127"/>
                <a:ea typeface="HY강M" pitchFamily="18" charset="-127"/>
              </a:rPr>
              <a:t>.</a:t>
            </a:r>
          </a:p>
          <a:p>
            <a:pPr algn="ctr"/>
            <a:r>
              <a:rPr lang="ko-KR" altLang="en-US" sz="2400" b="1" spc="-300" dirty="0" smtClean="0">
                <a:solidFill>
                  <a:srgbClr val="FF0000"/>
                </a:solidFill>
                <a:latin typeface="HY강M" pitchFamily="18" charset="-127"/>
                <a:ea typeface="HY강M" pitchFamily="18" charset="-127"/>
              </a:rPr>
              <a:t>지자체와 산림청과 환경부가 혈세 펑펑 쓰며 나무 죽이기 경쟁을 하고 있다</a:t>
            </a:r>
            <a:r>
              <a:rPr lang="en-US" altLang="ko-KR" sz="2400" b="1" spc="-300" dirty="0" smtClean="0">
                <a:solidFill>
                  <a:srgbClr val="FF0000"/>
                </a:solidFill>
                <a:latin typeface="HY강M" pitchFamily="18" charset="-127"/>
                <a:ea typeface="HY강M" pitchFamily="18" charset="-127"/>
              </a:rPr>
              <a:t>.  </a:t>
            </a:r>
            <a:endParaRPr lang="ko-KR" altLang="en-US" sz="2400" b="1" spc="-300" dirty="0">
              <a:solidFill>
                <a:srgbClr val="FF0000"/>
              </a:solidFill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46" y="1"/>
            <a:ext cx="4434730" cy="401190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4381"/>
            <a:ext cx="4591284" cy="402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5595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4716016" cy="5143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dirty="0" smtClean="0">
                <a:solidFill>
                  <a:srgbClr val="FFFF00"/>
                </a:solidFill>
              </a:rPr>
              <a:t>탄소중립을 위해 </a:t>
            </a:r>
            <a:endParaRPr lang="en-US" altLang="ko-KR" sz="4000" dirty="0" smtClean="0">
              <a:solidFill>
                <a:srgbClr val="FFFF00"/>
              </a:solidFill>
            </a:endParaRPr>
          </a:p>
          <a:p>
            <a:pPr algn="ctr"/>
            <a:r>
              <a:rPr lang="ko-KR" altLang="en-US" sz="4000" dirty="0" smtClean="0">
                <a:solidFill>
                  <a:srgbClr val="FFFF00"/>
                </a:solidFill>
              </a:rPr>
              <a:t>도심 가로수를 </a:t>
            </a:r>
            <a:endParaRPr lang="en-US" altLang="ko-KR" sz="4000" dirty="0" smtClean="0">
              <a:solidFill>
                <a:srgbClr val="FFFF00"/>
              </a:solidFill>
            </a:endParaRPr>
          </a:p>
          <a:p>
            <a:pPr algn="ctr"/>
            <a:r>
              <a:rPr lang="ko-KR" altLang="en-US" sz="4000" dirty="0" smtClean="0">
                <a:solidFill>
                  <a:srgbClr val="FFFF00"/>
                </a:solidFill>
              </a:rPr>
              <a:t>건강하게 살리는 </a:t>
            </a:r>
            <a:endParaRPr lang="en-US" altLang="ko-KR" sz="4000" dirty="0" smtClean="0">
              <a:solidFill>
                <a:srgbClr val="FFFF00"/>
              </a:solidFill>
            </a:endParaRPr>
          </a:p>
          <a:p>
            <a:pPr algn="ctr"/>
            <a:r>
              <a:rPr lang="ko-KR" altLang="en-US" sz="4000" dirty="0" smtClean="0">
                <a:solidFill>
                  <a:srgbClr val="FFFF00"/>
                </a:solidFill>
              </a:rPr>
              <a:t>대안과 </a:t>
            </a:r>
            <a:endParaRPr lang="en-US" altLang="ko-KR" sz="4000" dirty="0" smtClean="0">
              <a:solidFill>
                <a:srgbClr val="FFFF00"/>
              </a:solidFill>
            </a:endParaRPr>
          </a:p>
          <a:p>
            <a:pPr algn="ctr"/>
            <a:r>
              <a:rPr lang="ko-KR" altLang="en-US" sz="4000" dirty="0" smtClean="0">
                <a:solidFill>
                  <a:srgbClr val="FFFF00"/>
                </a:solidFill>
              </a:rPr>
              <a:t>개선방안</a:t>
            </a:r>
            <a:r>
              <a:rPr lang="en-US" altLang="ko-KR" sz="4000" dirty="0" smtClean="0">
                <a:solidFill>
                  <a:srgbClr val="FFFF00"/>
                </a:solidFill>
              </a:rPr>
              <a:t>?</a:t>
            </a:r>
            <a:endParaRPr lang="ko-KR" altLang="en-US" sz="4000" dirty="0">
              <a:solidFill>
                <a:srgbClr val="FFFF00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5595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9680" y="3939902"/>
            <a:ext cx="9144000" cy="120359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나무가 탄소흡수를 하기 위해서는 잎사귀가 있어야 한다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.</a:t>
            </a:r>
          </a:p>
          <a:p>
            <a:pPr algn="ctr"/>
            <a:r>
              <a:rPr lang="en-US" altLang="ko-KR" sz="2400" spc="-300" dirty="0" smtClean="0">
                <a:latin typeface="HY강M" pitchFamily="18" charset="-127"/>
                <a:ea typeface="HY강M" pitchFamily="18" charset="-127"/>
              </a:rPr>
              <a:t>1. </a:t>
            </a:r>
            <a:r>
              <a:rPr lang="ko-KR" altLang="en-US" sz="2400" spc="-300" dirty="0" smtClean="0">
                <a:latin typeface="HY강M" pitchFamily="18" charset="-127"/>
                <a:ea typeface="HY강M" pitchFamily="18" charset="-127"/>
              </a:rPr>
              <a:t>과도한 </a:t>
            </a:r>
            <a:r>
              <a:rPr lang="ko-KR" altLang="en-US" sz="2400" spc="-300" dirty="0" smtClean="0">
                <a:solidFill>
                  <a:srgbClr val="FF0000"/>
                </a:solidFill>
                <a:latin typeface="HY강M" pitchFamily="18" charset="-127"/>
                <a:ea typeface="HY강M" pitchFamily="18" charset="-127"/>
              </a:rPr>
              <a:t>가지치기</a:t>
            </a:r>
            <a:r>
              <a:rPr lang="ko-KR" altLang="en-US" sz="2400" spc="-300" dirty="0" smtClean="0">
                <a:latin typeface="HY강M" pitchFamily="18" charset="-127"/>
                <a:ea typeface="HY강M" pitchFamily="18" charset="-127"/>
              </a:rPr>
              <a:t>를 금지하는 </a:t>
            </a:r>
            <a:r>
              <a:rPr lang="ko-KR" altLang="en-US" sz="2400" spc="-300" dirty="0" smtClean="0">
                <a:latin typeface="HY강M" pitchFamily="18" charset="-127"/>
                <a:ea typeface="HY강M" pitchFamily="18" charset="-127"/>
              </a:rPr>
              <a:t>가로수 관리 </a:t>
            </a:r>
            <a:r>
              <a:rPr lang="ko-KR" altLang="en-US" sz="2400" spc="-300" dirty="0" err="1" smtClean="0">
                <a:latin typeface="HY강M" pitchFamily="18" charset="-127"/>
                <a:ea typeface="HY강M" pitchFamily="18" charset="-127"/>
              </a:rPr>
              <a:t>메뉴얼</a:t>
            </a:r>
            <a:r>
              <a:rPr lang="ko-KR" altLang="en-US" sz="2400" spc="-300" dirty="0" err="1" smtClean="0">
                <a:latin typeface="HY강M" pitchFamily="18" charset="-127"/>
                <a:ea typeface="HY강M" pitchFamily="18" charset="-127"/>
              </a:rPr>
              <a:t>을</a:t>
            </a:r>
            <a:r>
              <a:rPr lang="ko-KR" altLang="en-US" sz="2400" spc="-300" dirty="0" smtClean="0">
                <a:latin typeface="HY강M" pitchFamily="18" charset="-127"/>
                <a:ea typeface="HY강M" pitchFamily="18" charset="-127"/>
              </a:rPr>
              <a:t> </a:t>
            </a:r>
            <a:r>
              <a:rPr lang="ko-KR" altLang="en-US" sz="2400" spc="-300" dirty="0" smtClean="0">
                <a:latin typeface="HY강M" pitchFamily="18" charset="-127"/>
                <a:ea typeface="HY강M" pitchFamily="18" charset="-127"/>
              </a:rPr>
              <a:t>만들어야 한다</a:t>
            </a:r>
            <a:r>
              <a:rPr lang="en-US" altLang="ko-KR" sz="2400" spc="-300" dirty="0" smtClean="0">
                <a:latin typeface="HY강M" pitchFamily="18" charset="-127"/>
                <a:ea typeface="HY강M" pitchFamily="18" charset="-127"/>
              </a:rPr>
              <a:t>.  </a:t>
            </a:r>
            <a:endParaRPr lang="ko-KR" altLang="en-US" sz="2400" spc="-3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099" y="0"/>
            <a:ext cx="5910901" cy="409149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49883" cy="409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5595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155926"/>
            <a:ext cx="9144000" cy="987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같은 종류의 은행나무이지만</a:t>
            </a:r>
            <a:r>
              <a:rPr lang="en-US" altLang="ko-KR" dirty="0" smtClean="0"/>
              <a:t>, </a:t>
            </a:r>
            <a:r>
              <a:rPr lang="ko-KR" altLang="en-US" dirty="0" smtClean="0"/>
              <a:t>가지치기를 통해 도심 경관도 살리고 있다</a:t>
            </a:r>
            <a:r>
              <a:rPr lang="en-US" altLang="ko-KR" dirty="0" smtClean="0"/>
              <a:t>. </a:t>
            </a:r>
          </a:p>
          <a:p>
            <a:pPr algn="ctr"/>
            <a:r>
              <a:rPr lang="ko-KR" altLang="en-US" dirty="0" smtClean="0"/>
              <a:t>가로수 관리 부처인 산림청 가지치기 매뉴얼을 만들어야 한다</a:t>
            </a:r>
            <a:r>
              <a:rPr lang="en-US" altLang="ko-KR" dirty="0" smtClean="0"/>
              <a:t>. </a:t>
            </a:r>
            <a:endParaRPr lang="ko-KR" altLang="en-US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42773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9702"/>
            <a:ext cx="9137618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6993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" y="1530"/>
            <a:ext cx="6262130" cy="4298412"/>
          </a:xfr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0"/>
            <a:ext cx="3131840" cy="4299942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0" y="4300807"/>
            <a:ext cx="9144000" cy="84355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은행 열매 때문에</a:t>
            </a:r>
            <a:r>
              <a:rPr lang="en-US" altLang="ko-KR" dirty="0" smtClean="0"/>
              <a:t>? </a:t>
            </a:r>
            <a:r>
              <a:rPr lang="ko-KR" altLang="en-US" dirty="0" smtClean="0"/>
              <a:t>이 방법 밖에 없을까</a:t>
            </a:r>
            <a:r>
              <a:rPr lang="en-US" altLang="ko-KR" dirty="0" smtClean="0"/>
              <a:t>? </a:t>
            </a:r>
          </a:p>
          <a:p>
            <a:pPr algn="ctr"/>
            <a:r>
              <a:rPr lang="ko-KR" altLang="en-US" dirty="0" smtClean="0"/>
              <a:t>바람길 숲 등의 나무 심기 이전에 올바른 대책 마련이 우선이다</a:t>
            </a:r>
            <a:r>
              <a:rPr lang="en-US" altLang="ko-KR" dirty="0" smtClean="0"/>
              <a:t>. 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470488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" y="0"/>
            <a:ext cx="4998180" cy="4299942"/>
          </a:xfrm>
        </p:spPr>
      </p:pic>
      <p:sp>
        <p:nvSpPr>
          <p:cNvPr id="4" name="직사각형 3"/>
          <p:cNvSpPr/>
          <p:nvPr/>
        </p:nvSpPr>
        <p:spPr>
          <a:xfrm>
            <a:off x="0" y="4299942"/>
            <a:ext cx="9144000" cy="84355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수원시</a:t>
            </a:r>
            <a:r>
              <a:rPr lang="en-US" altLang="ko-KR" dirty="0" smtClean="0"/>
              <a:t>(</a:t>
            </a:r>
            <a:r>
              <a:rPr lang="ko-KR" altLang="en-US" dirty="0" smtClean="0"/>
              <a:t>좌측</a:t>
            </a:r>
            <a:r>
              <a:rPr lang="en-US" altLang="ko-KR" dirty="0" smtClean="0"/>
              <a:t>)</a:t>
            </a:r>
            <a:r>
              <a:rPr lang="ko-KR" altLang="en-US" dirty="0" smtClean="0"/>
              <a:t>와 안양시</a:t>
            </a:r>
            <a:r>
              <a:rPr lang="en-US" altLang="ko-KR" dirty="0" smtClean="0"/>
              <a:t>(</a:t>
            </a:r>
            <a:r>
              <a:rPr lang="ko-KR" altLang="en-US" dirty="0" smtClean="0"/>
              <a:t>우측</a:t>
            </a:r>
            <a:r>
              <a:rPr lang="en-US" altLang="ko-KR" dirty="0" smtClean="0"/>
              <a:t>) </a:t>
            </a:r>
            <a:r>
              <a:rPr lang="ko-KR" altLang="en-US" dirty="0" smtClean="0"/>
              <a:t>은행나무 </a:t>
            </a:r>
            <a:endParaRPr lang="en-US" altLang="ko-KR" dirty="0" smtClean="0"/>
          </a:p>
          <a:p>
            <a:pPr algn="ctr"/>
            <a:r>
              <a:rPr lang="ko-KR" altLang="en-US" dirty="0" smtClean="0"/>
              <a:t>가지치기로 도심의 경관을 살려주고 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 </a:t>
            </a:r>
            <a:endParaRPr lang="en-US" altLang="ko-KR" dirty="0" smtClean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-27948"/>
            <a:ext cx="4942530" cy="432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5556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4299942"/>
            <a:ext cx="9144000" cy="84355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양재대로의 양버즘나무 </a:t>
            </a:r>
            <a:endParaRPr lang="ko-KR" altLang="en-US" dirty="0"/>
          </a:p>
        </p:txBody>
      </p:sp>
      <p:pic>
        <p:nvPicPr>
          <p:cNvPr id="7" name="내용 개체 틀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8" y="0"/>
            <a:ext cx="9129042" cy="4299942"/>
          </a:xfrm>
        </p:spPr>
      </p:pic>
    </p:spTree>
    <p:extLst>
      <p:ext uri="{BB962C8B-B14F-4D97-AF65-F5344CB8AC3E}">
        <p14:creationId xmlns:p14="http://schemas.microsoft.com/office/powerpoint/2010/main" val="138479786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68"/>
            <a:ext cx="4572000" cy="4318210"/>
          </a:xfrm>
        </p:spPr>
      </p:pic>
      <p:sp>
        <p:nvSpPr>
          <p:cNvPr id="4" name="직사각형 3"/>
          <p:cNvSpPr/>
          <p:nvPr/>
        </p:nvSpPr>
        <p:spPr>
          <a:xfrm>
            <a:off x="0" y="4299942"/>
            <a:ext cx="9144000" cy="84355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spc="-300" dirty="0" smtClean="0">
                <a:latin typeface="HY강M" pitchFamily="18" charset="-127"/>
                <a:ea typeface="HY강M" pitchFamily="18" charset="-127"/>
              </a:rPr>
              <a:t>수원시</a:t>
            </a:r>
            <a:r>
              <a:rPr lang="en-US" altLang="ko-KR" sz="2800" spc="-300" dirty="0" smtClean="0">
                <a:latin typeface="HY강M" pitchFamily="18" charset="-127"/>
                <a:ea typeface="HY강M" pitchFamily="18" charset="-127"/>
              </a:rPr>
              <a:t>(</a:t>
            </a:r>
            <a:r>
              <a:rPr lang="ko-KR" altLang="en-US" sz="2800" spc="-300" dirty="0" smtClean="0">
                <a:latin typeface="HY강M" pitchFamily="18" charset="-127"/>
                <a:ea typeface="HY강M" pitchFamily="18" charset="-127"/>
              </a:rPr>
              <a:t>좌</a:t>
            </a:r>
            <a:r>
              <a:rPr lang="en-US" altLang="ko-KR" sz="2800" spc="-300" dirty="0">
                <a:latin typeface="HY강M" pitchFamily="18" charset="-127"/>
                <a:ea typeface="HY강M" pitchFamily="18" charset="-127"/>
              </a:rPr>
              <a:t>)</a:t>
            </a:r>
            <a:r>
              <a:rPr lang="ko-KR" altLang="en-US" sz="2800" spc="-300" dirty="0" smtClean="0">
                <a:latin typeface="HY강M" pitchFamily="18" charset="-127"/>
                <a:ea typeface="HY강M" pitchFamily="18" charset="-127"/>
              </a:rPr>
              <a:t>와 서울</a:t>
            </a:r>
            <a:r>
              <a:rPr lang="en-US" altLang="ko-KR" sz="2800" spc="-300" dirty="0" smtClean="0">
                <a:latin typeface="HY강M" pitchFamily="18" charset="-127"/>
                <a:ea typeface="HY강M" pitchFamily="18" charset="-127"/>
              </a:rPr>
              <a:t>(</a:t>
            </a:r>
            <a:r>
              <a:rPr lang="ko-KR" altLang="en-US" sz="2800" spc="-300" dirty="0" smtClean="0">
                <a:latin typeface="HY강M" pitchFamily="18" charset="-127"/>
                <a:ea typeface="HY강M" pitchFamily="18" charset="-127"/>
              </a:rPr>
              <a:t>우</a:t>
            </a:r>
            <a:r>
              <a:rPr lang="en-US" altLang="ko-KR" sz="2800" spc="-300" dirty="0" smtClean="0">
                <a:latin typeface="HY강M" pitchFamily="18" charset="-127"/>
                <a:ea typeface="HY강M" pitchFamily="18" charset="-127"/>
              </a:rPr>
              <a:t>) </a:t>
            </a:r>
            <a:r>
              <a:rPr lang="ko-KR" altLang="en-US" sz="2800" spc="-300" dirty="0" smtClean="0">
                <a:latin typeface="HY강M" pitchFamily="18" charset="-127"/>
                <a:ea typeface="HY강M" pitchFamily="18" charset="-127"/>
              </a:rPr>
              <a:t>강남역과 교대역 사이의  양버즘 나무</a:t>
            </a:r>
            <a:endParaRPr lang="ko-KR" altLang="en-US" sz="2800" spc="-3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6" name="내용 개체 틀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0"/>
            <a:ext cx="4565329" cy="429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97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029912"/>
          </a:xfrm>
        </p:spPr>
      </p:pic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latin typeface="HY강M" pitchFamily="18" charset="-127"/>
                <a:ea typeface="HY강M" pitchFamily="18" charset="-127"/>
              </a:rPr>
              <a:t>8. </a:t>
            </a:r>
            <a:r>
              <a:rPr lang="ko-KR" altLang="en-US" sz="3600" dirty="0" smtClean="0">
                <a:latin typeface="HY강M" pitchFamily="18" charset="-127"/>
                <a:ea typeface="HY강M" pitchFamily="18" charset="-127"/>
              </a:rPr>
              <a:t>싹쓸이 벌목과 수종 갱신</a:t>
            </a:r>
            <a:endParaRPr lang="ko-KR" altLang="en-US" sz="36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9727894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19" y="-376"/>
            <a:ext cx="5374207" cy="4300318"/>
          </a:xfrm>
        </p:spPr>
      </p:pic>
      <p:sp>
        <p:nvSpPr>
          <p:cNvPr id="4" name="직사각형 3"/>
          <p:cNvSpPr/>
          <p:nvPr/>
        </p:nvSpPr>
        <p:spPr>
          <a:xfrm>
            <a:off x="0" y="4299942"/>
            <a:ext cx="9144000" cy="84355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전신주로 인해 무참히 자르기 보다 이런 변화를 통해 도심 경관을 살릴 수 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644008" cy="429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2892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99941"/>
          </a:xfrm>
        </p:spPr>
      </p:pic>
      <p:sp>
        <p:nvSpPr>
          <p:cNvPr id="5" name="직사각형 4"/>
          <p:cNvSpPr/>
          <p:nvPr/>
        </p:nvSpPr>
        <p:spPr>
          <a:xfrm>
            <a:off x="0" y="4299942"/>
            <a:ext cx="9144000" cy="84355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spc="-300" dirty="0" smtClean="0">
                <a:latin typeface="HY강M" pitchFamily="18" charset="-127"/>
                <a:ea typeface="HY강M" pitchFamily="18" charset="-127"/>
              </a:rPr>
              <a:t>잘 관리한 나무 한 그루가 사람들에게 주는 행복 효과는 얼마나 될까</a:t>
            </a:r>
            <a:r>
              <a:rPr lang="en-US" altLang="ko-KR" sz="2400" spc="-300" dirty="0" smtClean="0">
                <a:latin typeface="HY강M" pitchFamily="18" charset="-127"/>
                <a:ea typeface="HY강M" pitchFamily="18" charset="-127"/>
              </a:rPr>
              <a:t>?  </a:t>
            </a:r>
            <a:endParaRPr lang="ko-KR" altLang="en-US" sz="2400" spc="-3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5964310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" y="-13429"/>
            <a:ext cx="9142533" cy="4313371"/>
          </a:xfrm>
        </p:spPr>
      </p:pic>
      <p:sp>
        <p:nvSpPr>
          <p:cNvPr id="4" name="직사각형 3"/>
          <p:cNvSpPr/>
          <p:nvPr/>
        </p:nvSpPr>
        <p:spPr>
          <a:xfrm>
            <a:off x="0" y="4299942"/>
            <a:ext cx="9144000" cy="84355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대전시 도로 중앙</a:t>
            </a:r>
            <a:r>
              <a:rPr lang="en-US" altLang="ko-KR" dirty="0" smtClean="0"/>
              <a:t>. </a:t>
            </a:r>
            <a:r>
              <a:rPr lang="ko-KR" altLang="en-US" dirty="0" smtClean="0"/>
              <a:t>나무가 자랄 수 있는 환경만 만들어주면</a:t>
            </a:r>
            <a:endParaRPr lang="en-US" altLang="ko-KR" dirty="0" smtClean="0"/>
          </a:p>
          <a:p>
            <a:pPr algn="ctr"/>
            <a:r>
              <a:rPr lang="ko-KR" altLang="en-US" sz="2400" dirty="0" smtClean="0"/>
              <a:t>이렇게 제대로 자랄 수 있다</a:t>
            </a:r>
            <a:r>
              <a:rPr lang="en-US" altLang="ko-KR" sz="2400" dirty="0" smtClean="0"/>
              <a:t>. </a:t>
            </a:r>
            <a:r>
              <a:rPr lang="ko-KR" altLang="en-US" sz="2400" dirty="0" smtClean="0"/>
              <a:t>   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8479786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99942"/>
          </a:xfrm>
        </p:spPr>
      </p:pic>
      <p:sp>
        <p:nvSpPr>
          <p:cNvPr id="4" name="직사각형 3"/>
          <p:cNvSpPr/>
          <p:nvPr/>
        </p:nvSpPr>
        <p:spPr>
          <a:xfrm>
            <a:off x="0" y="4299942"/>
            <a:ext cx="9144000" cy="84355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강원도 강릉시</a:t>
            </a:r>
            <a:r>
              <a:rPr lang="en-US" altLang="ko-KR" dirty="0" smtClean="0"/>
              <a:t>, </a:t>
            </a:r>
            <a:r>
              <a:rPr lang="ko-KR" altLang="en-US" dirty="0" smtClean="0"/>
              <a:t>도심 경관의 격을 높여준다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8479786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99942"/>
          </a:xfrm>
        </p:spPr>
      </p:pic>
      <p:sp>
        <p:nvSpPr>
          <p:cNvPr id="4" name="직사각형 3"/>
          <p:cNvSpPr/>
          <p:nvPr/>
        </p:nvSpPr>
        <p:spPr>
          <a:xfrm>
            <a:off x="0" y="4299942"/>
            <a:ext cx="9144000" cy="84355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spc="-300" dirty="0" smtClean="0">
                <a:latin typeface="HY강M" pitchFamily="18" charset="-127"/>
                <a:ea typeface="HY강M" pitchFamily="18" charset="-127"/>
              </a:rPr>
              <a:t>전주시</a:t>
            </a:r>
            <a:r>
              <a:rPr lang="en-US" altLang="ko-KR" sz="2400" spc="-300" dirty="0" smtClean="0">
                <a:latin typeface="HY강M" pitchFamily="18" charset="-127"/>
                <a:ea typeface="HY강M" pitchFamily="18" charset="-127"/>
              </a:rPr>
              <a:t>, </a:t>
            </a:r>
            <a:r>
              <a:rPr lang="ko-KR" altLang="en-US" sz="2400" spc="-300" dirty="0" smtClean="0">
                <a:latin typeface="HY강M" pitchFamily="18" charset="-127"/>
                <a:ea typeface="HY강M" pitchFamily="18" charset="-127"/>
              </a:rPr>
              <a:t> </a:t>
            </a:r>
            <a:r>
              <a:rPr lang="ko-KR" altLang="en-US" sz="2400" spc="-300" dirty="0" smtClean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버드나무</a:t>
            </a:r>
            <a:r>
              <a:rPr lang="ko-KR" altLang="en-US" sz="2400" spc="-300" dirty="0" smtClean="0">
                <a:latin typeface="HY강M" pitchFamily="18" charset="-127"/>
                <a:ea typeface="HY강M" pitchFamily="18" charset="-127"/>
              </a:rPr>
              <a:t>가 도심 경관을 특색 있고 건강하게 만들고 있다</a:t>
            </a:r>
            <a:r>
              <a:rPr lang="en-US" altLang="ko-KR" sz="2400" spc="-300" dirty="0" smtClean="0">
                <a:latin typeface="HY강M" pitchFamily="18" charset="-127"/>
                <a:ea typeface="HY강M" pitchFamily="18" charset="-127"/>
              </a:rPr>
              <a:t>. </a:t>
            </a:r>
            <a:endParaRPr lang="ko-KR" altLang="en-US" sz="2400" spc="-3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8479786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795886"/>
          </a:xfrm>
        </p:spPr>
      </p:pic>
      <p:sp>
        <p:nvSpPr>
          <p:cNvPr id="4" name="직사각형 3"/>
          <p:cNvSpPr/>
          <p:nvPr/>
        </p:nvSpPr>
        <p:spPr>
          <a:xfrm>
            <a:off x="0" y="3795886"/>
            <a:ext cx="9144000" cy="134761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버드나무와 좌측 </a:t>
            </a:r>
            <a:r>
              <a:rPr lang="ko-KR" altLang="en-US" dirty="0" err="1" smtClean="0"/>
              <a:t>은행와</a:t>
            </a:r>
            <a:r>
              <a:rPr lang="ko-KR" altLang="en-US" dirty="0" smtClean="0"/>
              <a:t> 대비되고 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가로수의 수종의 변화가 필요하다</a:t>
            </a:r>
            <a:r>
              <a:rPr lang="en-US" altLang="ko-KR" dirty="0" smtClean="0"/>
              <a:t>.</a:t>
            </a:r>
          </a:p>
          <a:p>
            <a:pPr algn="ctr"/>
            <a:r>
              <a:rPr lang="ko-KR" altLang="en-US" dirty="0" smtClean="0"/>
              <a:t>전국 도심의 가로수들이 병들고 잘 자라지 못하고 있다면</a:t>
            </a:r>
            <a:r>
              <a:rPr lang="en-US" altLang="ko-KR" dirty="0" smtClean="0"/>
              <a:t>, </a:t>
            </a:r>
          </a:p>
          <a:p>
            <a:pPr algn="ctr"/>
            <a:r>
              <a:rPr lang="ko-KR" altLang="en-US" dirty="0" smtClean="0"/>
              <a:t>탄소 흡수능력이 뛰어나고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병들지 않고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도심 경관을 살려주는 수종 고민 필요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8479786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3939902"/>
            <a:ext cx="9144000" cy="120359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2021</a:t>
            </a:r>
            <a:r>
              <a:rPr lang="ko-KR" altLang="en-US" dirty="0" smtClean="0"/>
              <a:t>년</a:t>
            </a:r>
            <a:r>
              <a:rPr lang="en-US" altLang="ko-KR" dirty="0" smtClean="0"/>
              <a:t>11</a:t>
            </a:r>
            <a:r>
              <a:rPr lang="ko-KR" altLang="en-US" dirty="0" smtClean="0"/>
              <a:t>월 현재</a:t>
            </a:r>
            <a:r>
              <a:rPr lang="en-US" altLang="ko-KR" dirty="0" smtClean="0"/>
              <a:t>, </a:t>
            </a:r>
            <a:r>
              <a:rPr lang="ko-KR" altLang="en-US" dirty="0" smtClean="0"/>
              <a:t>한강변 미루나무 </a:t>
            </a:r>
            <a:endParaRPr lang="en-US" altLang="ko-KR" dirty="0" smtClean="0"/>
          </a:p>
          <a:p>
            <a:pPr algn="ctr"/>
            <a:r>
              <a:rPr lang="ko-KR" altLang="en-US" dirty="0" smtClean="0"/>
              <a:t>느티나무와 </a:t>
            </a:r>
            <a:r>
              <a:rPr lang="ko-KR" altLang="en-US" dirty="0" err="1" smtClean="0"/>
              <a:t>칠엽수</a:t>
            </a:r>
            <a:r>
              <a:rPr lang="ko-KR" altLang="en-US" dirty="0" smtClean="0"/>
              <a:t> 등 다른 나무들은 병들어 신음하고 있는데</a:t>
            </a:r>
            <a:endParaRPr lang="en-US" altLang="ko-KR" dirty="0" smtClean="0"/>
          </a:p>
          <a:p>
            <a:pPr algn="ctr"/>
            <a:r>
              <a:rPr lang="ko-KR" altLang="en-US" dirty="0" smtClean="0"/>
              <a:t>미루나무와 </a:t>
            </a:r>
            <a:r>
              <a:rPr lang="ko-KR" altLang="en-US" dirty="0"/>
              <a:t>버</a:t>
            </a:r>
            <a:r>
              <a:rPr lang="ko-KR" altLang="en-US" dirty="0" smtClean="0"/>
              <a:t>드나무만이 무성하다</a:t>
            </a:r>
            <a:r>
              <a:rPr lang="en-US" altLang="ko-KR" dirty="0" smtClean="0"/>
              <a:t>.</a:t>
            </a:r>
          </a:p>
          <a:p>
            <a:pPr algn="ctr"/>
            <a:endParaRPr lang="ko-KR" altLang="en-US" dirty="0"/>
          </a:p>
        </p:txBody>
      </p:sp>
      <p:pic>
        <p:nvPicPr>
          <p:cNvPr id="6" name="내용 개체 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939902"/>
          </a:xfrm>
        </p:spPr>
      </p:pic>
    </p:spTree>
    <p:extLst>
      <p:ext uri="{BB962C8B-B14F-4D97-AF65-F5344CB8AC3E}">
        <p14:creationId xmlns:p14="http://schemas.microsoft.com/office/powerpoint/2010/main" val="298063126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여의도 한강변의 미루나무 길</a:t>
            </a:r>
            <a:endParaRPr lang="ko-KR" altLang="en-US" sz="28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029912"/>
          </a:xfrm>
        </p:spPr>
      </p:pic>
    </p:spTree>
    <p:extLst>
      <p:ext uri="{BB962C8B-B14F-4D97-AF65-F5344CB8AC3E}">
        <p14:creationId xmlns:p14="http://schemas.microsoft.com/office/powerpoint/2010/main" val="391177426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한강변 버드나무와 미루나무 </a:t>
            </a:r>
            <a:endParaRPr lang="ko-KR" altLang="en-US" sz="28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0"/>
            <a:ext cx="9144000" cy="4023542"/>
          </a:xfrm>
        </p:spPr>
      </p:pic>
    </p:spTree>
    <p:extLst>
      <p:ext uri="{BB962C8B-B14F-4D97-AF65-F5344CB8AC3E}">
        <p14:creationId xmlns:p14="http://schemas.microsoft.com/office/powerpoint/2010/main" val="391177426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한강변에 심지 않아도 저절로 자란 버드나무</a:t>
            </a:r>
            <a:endParaRPr lang="ko-KR" altLang="en-US" sz="28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029912"/>
          </a:xfrm>
        </p:spPr>
      </p:pic>
    </p:spTree>
    <p:extLst>
      <p:ext uri="{BB962C8B-B14F-4D97-AF65-F5344CB8AC3E}">
        <p14:creationId xmlns:p14="http://schemas.microsoft.com/office/powerpoint/2010/main" val="3911774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5143500"/>
          </a:xfrm>
        </p:spPr>
      </p:pic>
      <p:sp>
        <p:nvSpPr>
          <p:cNvPr id="4" name="직사각형 3"/>
          <p:cNvSpPr/>
          <p:nvPr/>
        </p:nvSpPr>
        <p:spPr>
          <a:xfrm>
            <a:off x="0" y="0"/>
            <a:ext cx="4572000" cy="515228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/>
              <a:t>1, </a:t>
            </a:r>
            <a:r>
              <a:rPr lang="ko-KR" altLang="en-US" sz="4000" dirty="0" smtClean="0"/>
              <a:t>일산 호수공원        보행육교 건설</a:t>
            </a:r>
            <a:r>
              <a:rPr lang="en-US" altLang="ko-KR" sz="4000" dirty="0" smtClean="0"/>
              <a:t>?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43482389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71" y="0"/>
            <a:ext cx="3023095" cy="4371950"/>
          </a:xfr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997"/>
            <a:ext cx="3168352" cy="4371950"/>
          </a:xfrm>
          <a:prstGeom prst="rect">
            <a:avLst/>
          </a:prstGeom>
        </p:spPr>
      </p:pic>
      <p:pic>
        <p:nvPicPr>
          <p:cNvPr id="7" name="내용 개체 틀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997"/>
            <a:ext cx="3059832" cy="4368953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0" y="4011910"/>
            <a:ext cx="9144000" cy="113159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ko-KR" altLang="en-US" dirty="0" smtClean="0"/>
              <a:t>오세훈 서울시장 한강르네상스 전</a:t>
            </a:r>
            <a:r>
              <a:rPr lang="en-US" altLang="ko-KR" dirty="0" smtClean="0"/>
              <a:t>. </a:t>
            </a:r>
          </a:p>
          <a:p>
            <a:pPr algn="ctr"/>
            <a:r>
              <a:rPr lang="en-US" altLang="ko-KR" dirty="0" smtClean="0"/>
              <a:t>2. 2009</a:t>
            </a:r>
            <a:r>
              <a:rPr lang="ko-KR" altLang="en-US" dirty="0" smtClean="0"/>
              <a:t>년 한강르네상스 직후</a:t>
            </a:r>
            <a:endParaRPr lang="en-US" altLang="ko-KR" dirty="0" smtClean="0"/>
          </a:p>
          <a:p>
            <a:pPr algn="ctr"/>
            <a:r>
              <a:rPr lang="en-US" altLang="ko-KR" dirty="0" smtClean="0"/>
              <a:t>3. 2021</a:t>
            </a:r>
            <a:r>
              <a:rPr lang="ko-KR" altLang="en-US" dirty="0" smtClean="0"/>
              <a:t>년</a:t>
            </a:r>
            <a:r>
              <a:rPr lang="en-US" altLang="ko-KR" dirty="0" smtClean="0"/>
              <a:t>11</a:t>
            </a:r>
            <a:r>
              <a:rPr lang="ko-KR" altLang="en-US" dirty="0" smtClean="0"/>
              <a:t>월 현재 한강</a:t>
            </a:r>
            <a:endParaRPr lang="ko-KR" altLang="en-US" dirty="0"/>
          </a:p>
        </p:txBody>
      </p:sp>
      <p:sp>
        <p:nvSpPr>
          <p:cNvPr id="9" name="직사각형 8"/>
          <p:cNvSpPr/>
          <p:nvPr/>
        </p:nvSpPr>
        <p:spPr>
          <a:xfrm>
            <a:off x="0" y="18468"/>
            <a:ext cx="591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ko-KR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en-US" altLang="ko-K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03848" y="18468"/>
            <a:ext cx="591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ko-KR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en-US" altLang="ko-K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300192" y="18468"/>
            <a:ext cx="591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ko-KR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en-US" altLang="ko-K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104615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10</a:t>
            </a:r>
            <a:r>
              <a:rPr lang="ko-KR" altLang="en-US" dirty="0" smtClean="0"/>
              <a:t>년 전</a:t>
            </a:r>
            <a:r>
              <a:rPr lang="en-US" altLang="ko-KR" dirty="0" smtClean="0"/>
              <a:t>, </a:t>
            </a:r>
            <a:r>
              <a:rPr lang="ko-KR" altLang="en-US" dirty="0" smtClean="0"/>
              <a:t>오세훈 서울시장의 한강르네상스로 아무것도 없던 자갈 밭에</a:t>
            </a:r>
            <a:endParaRPr lang="en-US" altLang="ko-KR" dirty="0" smtClean="0"/>
          </a:p>
          <a:p>
            <a:pPr algn="ctr"/>
            <a:r>
              <a:rPr lang="ko-KR" altLang="en-US" dirty="0" smtClean="0"/>
              <a:t>버드나무가 저절로 자라 무성한 숲이 되었다</a:t>
            </a:r>
            <a:r>
              <a:rPr lang="en-US" altLang="ko-KR" dirty="0" smtClean="0"/>
              <a:t>. </a:t>
            </a:r>
          </a:p>
          <a:p>
            <a:pPr algn="ctr"/>
            <a:r>
              <a:rPr lang="ko-KR" altLang="en-US" dirty="0" smtClean="0"/>
              <a:t>숲의 나무를 베지 말고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유휴지에 속성수를 심어 이용하는 정책 전환 필요하다</a:t>
            </a:r>
            <a:r>
              <a:rPr lang="en-US" altLang="ko-KR" dirty="0" smtClean="0"/>
              <a:t> </a:t>
            </a:r>
          </a:p>
          <a:p>
            <a:pPr algn="ctr"/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7"/>
            <a:ext cx="2771800" cy="4026915"/>
          </a:xfr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-28901"/>
            <a:ext cx="6387158" cy="405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7426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2021</a:t>
            </a:r>
            <a:r>
              <a:rPr lang="ko-KR" altLang="en-US" dirty="0" smtClean="0"/>
              <a:t>년</a:t>
            </a:r>
            <a:r>
              <a:rPr lang="en-US" altLang="ko-KR" dirty="0" smtClean="0"/>
              <a:t>11</a:t>
            </a:r>
            <a:r>
              <a:rPr lang="ko-KR" altLang="en-US" dirty="0" smtClean="0"/>
              <a:t>월</a:t>
            </a:r>
            <a:r>
              <a:rPr lang="en-US" altLang="ko-KR" dirty="0" smtClean="0"/>
              <a:t>3</a:t>
            </a:r>
            <a:r>
              <a:rPr lang="ko-KR" altLang="en-US" dirty="0" smtClean="0"/>
              <a:t>일 여의도에 한 날 찍은 나무 모습</a:t>
            </a:r>
            <a:endParaRPr lang="en-US" altLang="ko-KR" dirty="0" smtClean="0"/>
          </a:p>
          <a:p>
            <a:pPr algn="ctr"/>
            <a:r>
              <a:rPr lang="ko-KR" altLang="en-US" dirty="0" smtClean="0"/>
              <a:t>무성한 미루나무와 버드나무와 달리</a:t>
            </a:r>
            <a:r>
              <a:rPr lang="en-US" altLang="ko-KR" dirty="0"/>
              <a:t> </a:t>
            </a:r>
            <a:r>
              <a:rPr lang="ko-KR" altLang="en-US" dirty="0" smtClean="0"/>
              <a:t>죽어가는 가로수들</a:t>
            </a:r>
            <a:r>
              <a:rPr lang="en-US" altLang="ko-KR" dirty="0" smtClean="0"/>
              <a:t>.</a:t>
            </a:r>
          </a:p>
          <a:p>
            <a:pPr algn="ctr"/>
            <a:r>
              <a:rPr lang="ko-KR" altLang="en-US" b="1" dirty="0" smtClean="0">
                <a:solidFill>
                  <a:srgbClr val="FF0000"/>
                </a:solidFill>
              </a:rPr>
              <a:t>탄소중립</a:t>
            </a:r>
            <a:r>
              <a:rPr lang="ko-KR" altLang="en-US" dirty="0" smtClean="0"/>
              <a:t>을 위한 산림 흡수원의 올바른 방향을 제시하고 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408" y="0"/>
            <a:ext cx="2376264" cy="402991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"/>
            <a:ext cx="1979712" cy="4029912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427984" cy="402991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0"/>
            <a:ext cx="2119616" cy="402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7426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029912"/>
          </a:xfrm>
        </p:spPr>
      </p:pic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spc="-300" dirty="0" smtClean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싱가폴처럼 나무에게 </a:t>
            </a:r>
            <a:r>
              <a:rPr lang="ko-KR" altLang="en-US" sz="2800" spc="-300" dirty="0" smtClean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물을 주며 </a:t>
            </a:r>
            <a:r>
              <a:rPr lang="ko-KR" altLang="en-US" sz="2800" spc="-300" dirty="0" smtClean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관리할 수 없다면</a:t>
            </a:r>
            <a:r>
              <a:rPr lang="en-US" altLang="ko-KR" sz="2800" spc="-300" dirty="0" smtClean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?</a:t>
            </a:r>
          </a:p>
          <a:p>
            <a:pPr algn="ctr"/>
            <a:r>
              <a:rPr lang="ko-KR" altLang="en-US" sz="2800" spc="-300" dirty="0" smtClean="0">
                <a:solidFill>
                  <a:schemeClr val="bg1"/>
                </a:solidFill>
                <a:latin typeface="HY강M" pitchFamily="18" charset="-127"/>
                <a:ea typeface="HY강M" pitchFamily="18" charset="-127"/>
              </a:rPr>
              <a:t>나무 살리기 위해 노력하는 서울시와 강릉시 사례</a:t>
            </a:r>
            <a:r>
              <a:rPr lang="en-US" altLang="ko-KR" sz="2800" spc="-300" dirty="0" smtClean="0">
                <a:solidFill>
                  <a:schemeClr val="bg1"/>
                </a:solidFill>
                <a:latin typeface="HY강M" pitchFamily="18" charset="-127"/>
                <a:ea typeface="HY강M" pitchFamily="18" charset="-127"/>
              </a:rPr>
              <a:t> </a:t>
            </a:r>
          </a:p>
          <a:p>
            <a:pPr algn="ctr"/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268" y="0"/>
            <a:ext cx="4788024" cy="221171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139703"/>
            <a:ext cx="4783109" cy="1890210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4499992" y="1491630"/>
            <a:ext cx="177965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o-KR" alt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물통</a:t>
            </a:r>
            <a:r>
              <a:rPr lang="en-US" altLang="ko-KR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ko-KR" alt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방식</a:t>
            </a:r>
            <a:endParaRPr lang="en-US" altLang="ko-KR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4499992" y="2499742"/>
            <a:ext cx="21451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o-KR" altLang="en-US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유공관 방식</a:t>
            </a:r>
            <a:endParaRPr lang="en-US" altLang="ko-KR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023942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smtClean="0">
                <a:latin typeface="HY강M" pitchFamily="18" charset="-127"/>
                <a:ea typeface="HY강M" pitchFamily="18" charset="-127"/>
              </a:rPr>
              <a:t>유공관과 플라스틱 덮개 방식</a:t>
            </a:r>
            <a:endParaRPr lang="ko-KR" altLang="en-US" sz="32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029912"/>
          </a:xfr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4716016" cy="402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09675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나무들이 고사했다</a:t>
            </a:r>
            <a:r>
              <a:rPr lang="en-US" altLang="ko-KR" sz="2800" dirty="0" smtClean="0">
                <a:latin typeface="HY강M" pitchFamily="18" charset="-127"/>
                <a:ea typeface="HY강M" pitchFamily="18" charset="-127"/>
              </a:rPr>
              <a:t>. </a:t>
            </a:r>
            <a:endParaRPr lang="ko-KR" altLang="en-US" sz="28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4528592" cy="4029912"/>
          </a:xfr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27"/>
            <a:ext cx="4932040" cy="402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5789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비가 올 때는 토양에 빗물을 공급할 수 있지만</a:t>
            </a:r>
            <a:r>
              <a:rPr lang="en-US" altLang="ko-KR" dirty="0" smtClean="0"/>
              <a:t>, </a:t>
            </a:r>
          </a:p>
          <a:p>
            <a:pPr algn="ctr"/>
            <a:r>
              <a:rPr lang="ko-KR" altLang="en-US" dirty="0" smtClean="0"/>
              <a:t>반대로 </a:t>
            </a:r>
            <a:r>
              <a:rPr lang="ko-KR" altLang="en-US" sz="2000" spc="-300" dirty="0" smtClean="0">
                <a:solidFill>
                  <a:srgbClr val="FF0000"/>
                </a:solidFill>
              </a:rPr>
              <a:t>비가 오지 않으면 토양의 수분을 증발시키는 역효과로 나무를 위협할 수 있다</a:t>
            </a:r>
            <a:r>
              <a:rPr lang="en-US" altLang="ko-KR" dirty="0" smtClean="0"/>
              <a:t>.</a:t>
            </a:r>
          </a:p>
          <a:p>
            <a:pPr algn="ctr"/>
            <a:r>
              <a:rPr lang="ko-KR" altLang="en-US" dirty="0" smtClean="0"/>
              <a:t>보도에 튀어나온 플라스틱들이 </a:t>
            </a:r>
            <a:r>
              <a:rPr lang="ko-KR" altLang="en-US" b="1" dirty="0" smtClean="0">
                <a:solidFill>
                  <a:srgbClr val="FFFF00"/>
                </a:solidFill>
              </a:rPr>
              <a:t>보행자의 안전을 위협하고 있다</a:t>
            </a:r>
            <a:r>
              <a:rPr lang="en-US" altLang="ko-KR" dirty="0" smtClean="0"/>
              <a:t>.  </a:t>
            </a:r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7" y="0"/>
            <a:ext cx="5009766" cy="4029912"/>
          </a:xfr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4716016" cy="402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73074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가로수를 위한 시설물의 이탈 위험 및 보행자 안전 위협</a:t>
            </a:r>
            <a:endParaRPr lang="en-US" altLang="ko-KR" dirty="0" smtClean="0"/>
          </a:p>
          <a:p>
            <a:pPr algn="ctr"/>
            <a:r>
              <a:rPr lang="ko-KR" altLang="en-US" dirty="0" smtClean="0"/>
              <a:t>도로에 장기간 노출될 경우</a:t>
            </a:r>
            <a:r>
              <a:rPr lang="en-US" altLang="ko-KR" dirty="0" smtClean="0"/>
              <a:t>, </a:t>
            </a:r>
            <a:r>
              <a:rPr lang="ko-KR" altLang="en-US" dirty="0" smtClean="0"/>
              <a:t>햇빛에 플라스틱 부식 우려도 높다</a:t>
            </a:r>
            <a:r>
              <a:rPr lang="en-US" altLang="ko-KR" dirty="0" smtClean="0"/>
              <a:t>. </a:t>
            </a:r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139952" cy="4029912"/>
          </a:xfr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530"/>
            <a:ext cx="5281372" cy="402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1964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smtClean="0">
                <a:latin typeface="HY강M" pitchFamily="18" charset="-127"/>
                <a:ea typeface="HY강M" pitchFamily="18" charset="-127"/>
              </a:rPr>
              <a:t>물통과 심지 방식</a:t>
            </a:r>
            <a:r>
              <a:rPr lang="en-US" altLang="ko-KR" sz="3200" dirty="0" smtClean="0">
                <a:latin typeface="HY강M" pitchFamily="18" charset="-127"/>
                <a:ea typeface="HY강M" pitchFamily="18" charset="-127"/>
              </a:rPr>
              <a:t>. </a:t>
            </a:r>
          </a:p>
          <a:p>
            <a:pPr algn="ctr"/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 물통에 고인 빗물로 오랜 기간 나무에 물을 공급한다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. </a:t>
            </a:r>
            <a:endParaRPr lang="ko-KR" altLang="en-US" sz="20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1" y="0"/>
            <a:ext cx="4272307" cy="402991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0"/>
            <a:ext cx="4788024" cy="402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1929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물통에 고인 빗물이 지속적으로 나무에 수분을 공급해주며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,</a:t>
            </a:r>
          </a:p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보도블록과 일체가 되어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 </a:t>
            </a:r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보행자의 안전을 위협하지 않는다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. </a:t>
            </a:r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 </a:t>
            </a:r>
            <a:endParaRPr lang="ko-KR" altLang="en-US" sz="24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219" y="0"/>
            <a:ext cx="4607271" cy="4051553"/>
          </a:xfr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004048" cy="402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596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3" y="9303"/>
            <a:ext cx="4336103" cy="4020609"/>
          </a:xfrm>
        </p:spPr>
      </p:pic>
      <p:sp>
        <p:nvSpPr>
          <p:cNvPr id="4" name="직사각형 3"/>
          <p:cNvSpPr/>
          <p:nvPr/>
        </p:nvSpPr>
        <p:spPr>
          <a:xfrm>
            <a:off x="0" y="4065883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일산 호수공원과 문화광장을 연결하는 </a:t>
            </a:r>
            <a:endParaRPr lang="en-US" altLang="ko-KR" sz="24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136</a:t>
            </a:r>
            <a:r>
              <a:rPr lang="ko-KR" altLang="en-US" sz="2400" smtClean="0">
                <a:latin typeface="HY강M" pitchFamily="18" charset="-127"/>
                <a:ea typeface="HY강M" pitchFamily="18" charset="-127"/>
              </a:rPr>
              <a:t>억 원짜리 </a:t>
            </a:r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거대한 콘크리트 보행육교 공사 중</a:t>
            </a:r>
            <a:endParaRPr lang="ko-KR" altLang="en-US" sz="24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0"/>
            <a:ext cx="4788024" cy="402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7894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/>
              <a:t>강릉시의 가로수 실험</a:t>
            </a:r>
            <a:endParaRPr lang="en-US" altLang="ko-KR" sz="2800" dirty="0" smtClean="0"/>
          </a:p>
          <a:p>
            <a:pPr algn="ctr"/>
            <a:r>
              <a:rPr lang="ko-KR" altLang="en-US" sz="2800" dirty="0" smtClean="0"/>
              <a:t>좌</a:t>
            </a:r>
            <a:r>
              <a:rPr lang="en-US" altLang="ko-KR" sz="2800" dirty="0" smtClean="0"/>
              <a:t>=</a:t>
            </a:r>
            <a:r>
              <a:rPr lang="ko-KR" altLang="en-US" sz="2800" dirty="0" smtClean="0"/>
              <a:t>유공관 방식</a:t>
            </a:r>
            <a:r>
              <a:rPr lang="en-US" altLang="ko-KR" sz="2800" dirty="0" smtClean="0"/>
              <a:t>, </a:t>
            </a:r>
            <a:r>
              <a:rPr lang="ko-KR" altLang="en-US" sz="2800" dirty="0" smtClean="0"/>
              <a:t>우</a:t>
            </a:r>
            <a:r>
              <a:rPr lang="en-US" altLang="ko-KR" sz="2800" dirty="0" smtClean="0"/>
              <a:t>=</a:t>
            </a:r>
            <a:r>
              <a:rPr lang="ko-KR" altLang="en-US" sz="2800" dirty="0" smtClean="0"/>
              <a:t>빗물 저장 통 방식 </a:t>
            </a:r>
            <a:endParaRPr lang="ko-KR" altLang="en-US" sz="2800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91" y="4464"/>
            <a:ext cx="4597591" cy="4025448"/>
          </a:xfr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5216"/>
            <a:ext cx="4571999" cy="403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7426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유공관을 </a:t>
            </a:r>
            <a:r>
              <a:rPr lang="ko-KR" altLang="en-US" sz="2800" smtClean="0">
                <a:latin typeface="HY강M" pitchFamily="18" charset="-127"/>
                <a:ea typeface="HY강M" pitchFamily="18" charset="-127"/>
              </a:rPr>
              <a:t>이용한 가로수에 </a:t>
            </a:r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빗물 공급 장치</a:t>
            </a:r>
            <a:endParaRPr lang="ko-KR" altLang="en-US" sz="28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6" y="0"/>
            <a:ext cx="5076054" cy="4227934"/>
          </a:xfr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067944" cy="422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583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보도블록이 불안정해지며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,</a:t>
            </a:r>
          </a:p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가로수 효과 확인을 떠나 </a:t>
            </a:r>
            <a:r>
              <a:rPr lang="ko-KR" altLang="en-US" sz="2400" b="1" dirty="0" smtClean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보행자 안전을 위협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. </a:t>
            </a:r>
            <a:endParaRPr lang="ko-KR" altLang="en-US" sz="24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029912"/>
          </a:xfrm>
        </p:spPr>
      </p:pic>
    </p:spTree>
    <p:extLst>
      <p:ext uri="{BB962C8B-B14F-4D97-AF65-F5344CB8AC3E}">
        <p14:creationId xmlns:p14="http://schemas.microsoft.com/office/powerpoint/2010/main" val="14354583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8789"/>
            <a:ext cx="5724128" cy="4219145"/>
          </a:xfr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1" y="0"/>
            <a:ext cx="3408211" cy="4227934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0" y="4227934"/>
            <a:ext cx="9144000" cy="91556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물통 방식</a:t>
            </a:r>
            <a:r>
              <a:rPr lang="ko-KR" altLang="en-US" dirty="0"/>
              <a:t>은</a:t>
            </a:r>
            <a:r>
              <a:rPr lang="en-US" altLang="ko-KR" dirty="0" smtClean="0"/>
              <a:t> </a:t>
            </a:r>
            <a:r>
              <a:rPr lang="ko-KR" altLang="en-US" dirty="0" smtClean="0"/>
              <a:t>나무에게 지속적으로 수분을 공급하고</a:t>
            </a:r>
            <a:r>
              <a:rPr lang="en-US" altLang="ko-KR" dirty="0" smtClean="0"/>
              <a:t>, </a:t>
            </a:r>
          </a:p>
          <a:p>
            <a:pPr algn="ctr"/>
            <a:r>
              <a:rPr lang="ko-KR" altLang="en-US" dirty="0" smtClean="0"/>
              <a:t>보도블록과 일체가 되어 보행자가 안전하다</a:t>
            </a:r>
            <a:r>
              <a:rPr lang="en-US" altLang="ko-KR" dirty="0" smtClean="0"/>
              <a:t>.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601154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3939901"/>
          </a:xfrm>
        </p:spPr>
      </p:pic>
      <p:sp>
        <p:nvSpPr>
          <p:cNvPr id="5" name="직사각형 4"/>
          <p:cNvSpPr/>
          <p:nvPr/>
        </p:nvSpPr>
        <p:spPr>
          <a:xfrm>
            <a:off x="0" y="3867894"/>
            <a:ext cx="9144000" cy="127560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은행나무</a:t>
            </a:r>
            <a:r>
              <a:rPr lang="en-US" altLang="ko-KR" dirty="0" smtClean="0"/>
              <a:t>, </a:t>
            </a:r>
            <a:r>
              <a:rPr lang="ko-KR" altLang="en-US" dirty="0" smtClean="0"/>
              <a:t>황금사철</a:t>
            </a:r>
            <a:r>
              <a:rPr lang="en-US" altLang="ko-KR" dirty="0" smtClean="0"/>
              <a:t>, </a:t>
            </a:r>
            <a:r>
              <a:rPr lang="ko-KR" altLang="en-US" dirty="0" smtClean="0"/>
              <a:t>회향목 등으로 </a:t>
            </a:r>
            <a:endParaRPr lang="en-US" altLang="ko-KR" dirty="0" smtClean="0"/>
          </a:p>
          <a:p>
            <a:pPr algn="ctr"/>
            <a:r>
              <a:rPr lang="ko-KR" altLang="en-US" dirty="0" smtClean="0"/>
              <a:t>좁은 도로의 가로수를 통한 </a:t>
            </a:r>
            <a:r>
              <a:rPr lang="ko-KR" altLang="en-US" sz="2000" b="1" dirty="0" smtClean="0">
                <a:solidFill>
                  <a:srgbClr val="FFFF00"/>
                </a:solidFill>
              </a:rPr>
              <a:t>탄소흡수능력을 극대화한 강릉시의 가로수 관리</a:t>
            </a:r>
            <a:endParaRPr lang="en-US" altLang="ko-KR" sz="2000" b="1" dirty="0" smtClean="0">
              <a:solidFill>
                <a:srgbClr val="FFFF00"/>
              </a:solidFill>
            </a:endParaRPr>
          </a:p>
          <a:p>
            <a:pPr algn="ctr"/>
            <a:r>
              <a:rPr lang="ko-KR" altLang="en-US" dirty="0" smtClean="0"/>
              <a:t>물통으로 나무에게 지속적인 물 공급</a:t>
            </a:r>
            <a:endParaRPr lang="en-US" altLang="ko-KR" dirty="0" smtClean="0"/>
          </a:p>
          <a:p>
            <a:pPr algn="ctr"/>
            <a:r>
              <a:rPr lang="ko-KR" altLang="en-US" dirty="0" smtClean="0"/>
              <a:t> 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73056181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085" cy="4155926"/>
          </a:xfrm>
        </p:spPr>
      </p:pic>
      <p:sp>
        <p:nvSpPr>
          <p:cNvPr id="5" name="직사각형 4"/>
          <p:cNvSpPr/>
          <p:nvPr/>
        </p:nvSpPr>
        <p:spPr>
          <a:xfrm>
            <a:off x="0" y="4155926"/>
            <a:ext cx="9144000" cy="987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교목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,</a:t>
            </a:r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관목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,</a:t>
            </a:r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덩쿨식물 등 다양한 </a:t>
            </a:r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종류의 가로수 심기로 </a:t>
            </a:r>
            <a:endParaRPr lang="en-US" altLang="ko-KR" sz="20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2400" b="1" dirty="0" smtClean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강릉시의 </a:t>
            </a:r>
            <a:r>
              <a:rPr lang="ko-KR" altLang="en-US" sz="2400" b="1" dirty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좁은 보행로의 </a:t>
            </a:r>
            <a:r>
              <a:rPr lang="ko-KR" altLang="en-US" sz="2400" b="1" dirty="0" smtClean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효율적 이용과 탄소흡수능력 </a:t>
            </a:r>
            <a:r>
              <a:rPr lang="ko-KR" altLang="en-US" sz="2400" b="1" dirty="0" smtClean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극대화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. </a:t>
            </a:r>
          </a:p>
          <a:p>
            <a:pPr algn="ctr"/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물통으로 나무에게 지속적인 물 공급</a:t>
            </a:r>
            <a:endParaRPr lang="ko-KR" altLang="en-US" sz="20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0709299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3435846"/>
            <a:ext cx="9144000" cy="170765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/>
              <a:t>물통을 심어 준 사과 밭</a:t>
            </a:r>
            <a:endParaRPr lang="en-US" altLang="ko-KR" sz="2400" dirty="0" smtClean="0"/>
          </a:p>
          <a:p>
            <a:pPr algn="ctr"/>
            <a:r>
              <a:rPr lang="ko-KR" altLang="en-US" dirty="0" smtClean="0"/>
              <a:t>나무에게</a:t>
            </a:r>
            <a:r>
              <a:rPr lang="en-US" altLang="ko-KR" dirty="0" smtClean="0"/>
              <a:t> </a:t>
            </a:r>
            <a:r>
              <a:rPr lang="ko-KR" altLang="en-US" dirty="0" smtClean="0"/>
              <a:t>필요한 수분을 지속적이고 안정적으로 </a:t>
            </a:r>
            <a:r>
              <a:rPr lang="ko-KR" altLang="en-US" dirty="0" smtClean="0"/>
              <a:t>공급함으로써</a:t>
            </a:r>
            <a:r>
              <a:rPr lang="en-US" altLang="ko-KR" dirty="0" smtClean="0"/>
              <a:t>, </a:t>
            </a:r>
            <a:r>
              <a:rPr lang="ko-KR" altLang="en-US" dirty="0" smtClean="0"/>
              <a:t>잎사귀가 많고 </a:t>
            </a:r>
            <a:r>
              <a:rPr lang="ko-KR" altLang="en-US" dirty="0" err="1" smtClean="0"/>
              <a:t>싱싱</a:t>
            </a:r>
            <a:r>
              <a:rPr lang="en-US" altLang="ko-KR" dirty="0"/>
              <a:t>!</a:t>
            </a:r>
            <a:endParaRPr lang="en-US" altLang="ko-KR" dirty="0" smtClean="0"/>
          </a:p>
          <a:p>
            <a:pPr algn="ctr"/>
            <a:r>
              <a:rPr lang="ko-KR" altLang="en-US" dirty="0" smtClean="0"/>
              <a:t>사과 열매가 더 크고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더 많이 달리고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빛깔도 붉고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맛도 </a:t>
            </a:r>
            <a:r>
              <a:rPr lang="ko-KR" altLang="en-US" dirty="0" smtClean="0"/>
              <a:t>좋다</a:t>
            </a:r>
            <a:r>
              <a:rPr lang="en-US" altLang="ko-KR" dirty="0" smtClean="0"/>
              <a:t>.</a:t>
            </a:r>
          </a:p>
          <a:p>
            <a:pPr algn="ctr"/>
            <a:r>
              <a:rPr lang="ko-KR" altLang="en-US" dirty="0" smtClean="0"/>
              <a:t>과일나무에도 안정적인 물 공급이 이렇게 중요하다면</a:t>
            </a:r>
            <a:r>
              <a:rPr lang="en-US" altLang="ko-KR" dirty="0" smtClean="0"/>
              <a:t>, </a:t>
            </a:r>
            <a:r>
              <a:rPr lang="ko-KR" altLang="en-US" dirty="0" smtClean="0"/>
              <a:t>가로수도 물이 필요하다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" y="0"/>
            <a:ext cx="9141580" cy="3579862"/>
          </a:xfrm>
        </p:spPr>
      </p:pic>
    </p:spTree>
    <p:extLst>
      <p:ext uri="{BB962C8B-B14F-4D97-AF65-F5344CB8AC3E}">
        <p14:creationId xmlns:p14="http://schemas.microsoft.com/office/powerpoint/2010/main" val="14354583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1619672" y="0"/>
            <a:ext cx="7524328" cy="5143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32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endParaRPr lang="en-US" altLang="ko-KR" sz="32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3200" dirty="0" smtClean="0">
                <a:solidFill>
                  <a:srgbClr val="FF0000"/>
                </a:solidFill>
                <a:latin typeface="HY강M" pitchFamily="18" charset="-127"/>
                <a:ea typeface="HY강M" pitchFamily="18" charset="-127"/>
              </a:rPr>
              <a:t>나무가 탄소를 흡수한다</a:t>
            </a:r>
            <a:r>
              <a:rPr lang="en-US" altLang="ko-KR" sz="3200" dirty="0" smtClean="0">
                <a:latin typeface="HY강M" pitchFamily="18" charset="-127"/>
                <a:ea typeface="HY강M" pitchFamily="18" charset="-127"/>
              </a:rPr>
              <a:t>?</a:t>
            </a:r>
          </a:p>
          <a:p>
            <a:pPr algn="ctr"/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뿌리에서 빨아올린 </a:t>
            </a:r>
            <a:r>
              <a:rPr lang="ko-KR" altLang="en-US" sz="2000" dirty="0" smtClean="0">
                <a:solidFill>
                  <a:srgbClr val="FF0000"/>
                </a:solidFill>
                <a:latin typeface="HY강M" pitchFamily="18" charset="-127"/>
                <a:ea typeface="HY강M" pitchFamily="18" charset="-127"/>
              </a:rPr>
              <a:t>물</a:t>
            </a:r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이 있어야</a:t>
            </a:r>
            <a:endParaRPr lang="en-US" altLang="ko-KR" sz="20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잎사귀에서 산소를 배출하고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, </a:t>
            </a:r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탄소를 흡수하고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, </a:t>
            </a:r>
          </a:p>
          <a:p>
            <a:pPr algn="ctr"/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증산작용으로 열섬효과를 나타낼 수 있다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.</a:t>
            </a:r>
          </a:p>
          <a:p>
            <a:pPr algn="ctr"/>
            <a:endParaRPr lang="en-US" altLang="ko-KR" sz="2000" dirty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그런데 </a:t>
            </a:r>
            <a:r>
              <a:rPr lang="ko-KR" altLang="en-US" sz="2000" b="1" dirty="0" smtClean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토양</a:t>
            </a:r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 </a:t>
            </a:r>
            <a:r>
              <a:rPr lang="ko-KR" altLang="en-US" sz="2000" b="1" dirty="0" smtClean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건조화</a:t>
            </a:r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로 </a:t>
            </a:r>
            <a:endParaRPr lang="en-US" altLang="ko-KR" sz="20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탄소흡수는 고사하고 </a:t>
            </a:r>
            <a:r>
              <a:rPr lang="ko-KR" altLang="en-US" sz="2000" dirty="0" smtClean="0">
                <a:solidFill>
                  <a:srgbClr val="FF0000"/>
                </a:solidFill>
                <a:latin typeface="HY강M" pitchFamily="18" charset="-127"/>
                <a:ea typeface="HY강M" pitchFamily="18" charset="-127"/>
              </a:rPr>
              <a:t>목말라 죽어가고 있다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.</a:t>
            </a:r>
          </a:p>
          <a:p>
            <a:pPr algn="ctr"/>
            <a:r>
              <a:rPr lang="ko-KR" altLang="en-US" sz="2000" dirty="0" smtClean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겨우 생존만 하는데</a:t>
            </a:r>
            <a:r>
              <a:rPr lang="en-US" altLang="ko-KR" sz="2000" dirty="0" smtClean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,</a:t>
            </a:r>
            <a:r>
              <a:rPr lang="ko-KR" altLang="en-US" sz="2000" dirty="0" smtClean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 어찌 탄소 흡수할 수 있는가</a:t>
            </a:r>
            <a:r>
              <a:rPr lang="en-US" altLang="ko-KR" sz="2000" dirty="0" smtClean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?</a:t>
            </a:r>
          </a:p>
          <a:p>
            <a:pPr algn="ctr"/>
            <a:endParaRPr lang="en-US" altLang="ko-KR" sz="2000" dirty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나무 심기만 하고 물을 주지 않는 것은</a:t>
            </a:r>
            <a:endParaRPr lang="en-US" altLang="ko-KR" sz="20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동물원만 만들어 놓고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, </a:t>
            </a:r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동물에게 먹을 것을 주지 않아</a:t>
            </a:r>
            <a:endParaRPr lang="en-US" altLang="ko-KR" sz="20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굶겨 죽이는 것과 </a:t>
            </a:r>
            <a:r>
              <a:rPr lang="ko-KR" altLang="en-US" sz="2000" dirty="0">
                <a:latin typeface="HY강M" pitchFamily="18" charset="-127"/>
                <a:ea typeface="HY강M" pitchFamily="18" charset="-127"/>
              </a:rPr>
              <a:t>같</a:t>
            </a:r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다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. </a:t>
            </a:r>
          </a:p>
          <a:p>
            <a:pPr algn="ctr"/>
            <a:endParaRPr lang="en-US" altLang="ko-KR" sz="20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지자체와 산림청은 나무 심기만을 자랑하지 말고</a:t>
            </a:r>
            <a:endParaRPr lang="en-US" altLang="ko-KR" sz="20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en-US" altLang="ko-KR" sz="2000" dirty="0" smtClean="0">
                <a:solidFill>
                  <a:schemeClr val="bg1"/>
                </a:solidFill>
                <a:latin typeface="HY강M" pitchFamily="18" charset="-127"/>
                <a:ea typeface="HY강M" pitchFamily="18" charset="-127"/>
              </a:rPr>
              <a:t>1,</a:t>
            </a:r>
            <a:r>
              <a:rPr lang="ko-KR" altLang="en-US" sz="2000" dirty="0" smtClean="0">
                <a:solidFill>
                  <a:srgbClr val="FF0000"/>
                </a:solidFill>
                <a:latin typeface="HY강M" pitchFamily="18" charset="-127"/>
                <a:ea typeface="HY강M" pitchFamily="18" charset="-127"/>
              </a:rPr>
              <a:t>좋은 토양</a:t>
            </a:r>
            <a:r>
              <a:rPr lang="ko-KR" altLang="en-US" sz="2000" dirty="0" smtClean="0">
                <a:solidFill>
                  <a:schemeClr val="bg1"/>
                </a:solidFill>
                <a:latin typeface="HY강M" pitchFamily="18" charset="-127"/>
                <a:ea typeface="HY강M" pitchFamily="18" charset="-127"/>
              </a:rPr>
              <a:t>에</a:t>
            </a:r>
            <a:r>
              <a:rPr lang="ko-KR" altLang="en-US" sz="2000" dirty="0" smtClean="0">
                <a:solidFill>
                  <a:srgbClr val="FF0000"/>
                </a:solidFill>
                <a:latin typeface="HY강M" pitchFamily="18" charset="-127"/>
                <a:ea typeface="HY강M" pitchFamily="18" charset="-127"/>
              </a:rPr>
              <a:t> </a:t>
            </a:r>
            <a:r>
              <a:rPr lang="ko-KR" altLang="en-US" sz="2000" dirty="0" smtClean="0">
                <a:solidFill>
                  <a:schemeClr val="bg1"/>
                </a:solidFill>
                <a:latin typeface="HY강M" pitchFamily="18" charset="-127"/>
                <a:ea typeface="HY강M" pitchFamily="18" charset="-127"/>
              </a:rPr>
              <a:t>나무를 심고</a:t>
            </a:r>
            <a:r>
              <a:rPr lang="en-US" altLang="ko-KR" sz="2000" dirty="0" smtClean="0">
                <a:solidFill>
                  <a:srgbClr val="FF0000"/>
                </a:solidFill>
                <a:latin typeface="HY강M" pitchFamily="18" charset="-127"/>
                <a:ea typeface="HY강M" pitchFamily="18" charset="-127"/>
              </a:rPr>
              <a:t>, 2,</a:t>
            </a:r>
            <a:r>
              <a:rPr lang="ko-KR" altLang="en-US" sz="2000" dirty="0" smtClean="0">
                <a:solidFill>
                  <a:srgbClr val="FF0000"/>
                </a:solidFill>
                <a:latin typeface="HY강M" pitchFamily="18" charset="-127"/>
                <a:ea typeface="HY강M" pitchFamily="18" charset="-127"/>
              </a:rPr>
              <a:t>나무에게 물주는 대책을 세우라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! </a:t>
            </a:r>
          </a:p>
          <a:p>
            <a:pPr algn="ctr"/>
            <a:endParaRPr lang="en-US" altLang="ko-KR" sz="2000" dirty="0">
              <a:latin typeface="HY강M" pitchFamily="18" charset="-127"/>
              <a:ea typeface="HY강M" pitchFamily="18" charset="-127"/>
            </a:endParaRPr>
          </a:p>
          <a:p>
            <a:pPr algn="ctr"/>
            <a:endParaRPr lang="en-US" altLang="ko-KR" sz="20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endParaRPr lang="en-US" altLang="ko-KR" sz="20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636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02604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0" y="2499742"/>
            <a:ext cx="9144000" cy="264375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기후위기 극복을 위해 산림을 훼손하지 말라</a:t>
            </a:r>
            <a:r>
              <a:rPr lang="en-US" altLang="ko-KR" sz="2800" dirty="0" smtClean="0">
                <a:latin typeface="HY강M" pitchFamily="18" charset="-127"/>
                <a:ea typeface="HY강M" pitchFamily="18" charset="-127"/>
              </a:rPr>
              <a:t>.</a:t>
            </a:r>
          </a:p>
          <a:p>
            <a:pPr algn="ctr"/>
            <a:r>
              <a:rPr lang="en-US" altLang="ko-KR" sz="2800" dirty="0" smtClean="0">
                <a:latin typeface="HY강M" pitchFamily="18" charset="-127"/>
                <a:ea typeface="HY강M" pitchFamily="18" charset="-127"/>
              </a:rPr>
              <a:t>1, </a:t>
            </a:r>
            <a:r>
              <a:rPr lang="ko-KR" altLang="en-US" sz="2400" spc="-300" dirty="0" smtClean="0">
                <a:latin typeface="HY강M" pitchFamily="18" charset="-127"/>
                <a:ea typeface="HY강M" pitchFamily="18" charset="-127"/>
              </a:rPr>
              <a:t>도심 및 </a:t>
            </a:r>
            <a:r>
              <a:rPr lang="ko-KR" altLang="en-US" sz="2400" spc="-300" dirty="0" smtClean="0">
                <a:solidFill>
                  <a:srgbClr val="FF0000"/>
                </a:solidFill>
                <a:latin typeface="HY강M" pitchFamily="18" charset="-127"/>
                <a:ea typeface="HY강M" pitchFamily="18" charset="-127"/>
              </a:rPr>
              <a:t>유휴지</a:t>
            </a:r>
            <a:r>
              <a:rPr lang="ko-KR" altLang="en-US" sz="2400" spc="-300" dirty="0" smtClean="0">
                <a:latin typeface="HY강M" pitchFamily="18" charset="-127"/>
                <a:ea typeface="HY강M" pitchFamily="18" charset="-127"/>
              </a:rPr>
              <a:t>에 나무를 심으라</a:t>
            </a:r>
            <a:r>
              <a:rPr lang="en-US" altLang="ko-KR" sz="2400" spc="-300" dirty="0" smtClean="0">
                <a:latin typeface="HY강M" pitchFamily="18" charset="-127"/>
                <a:ea typeface="HY강M" pitchFamily="18" charset="-127"/>
              </a:rPr>
              <a:t>.</a:t>
            </a:r>
          </a:p>
          <a:p>
            <a:pPr algn="ctr"/>
            <a:r>
              <a:rPr lang="en-US" altLang="ko-KR" sz="2400" spc="-300" dirty="0" smtClean="0">
                <a:latin typeface="HY강M" pitchFamily="18" charset="-127"/>
                <a:ea typeface="HY강M" pitchFamily="18" charset="-127"/>
              </a:rPr>
              <a:t>2., </a:t>
            </a:r>
            <a:r>
              <a:rPr lang="ko-KR" altLang="en-US" sz="2400" spc="-300" dirty="0" smtClean="0">
                <a:latin typeface="HY강M" pitchFamily="18" charset="-127"/>
                <a:ea typeface="HY강M" pitchFamily="18" charset="-127"/>
              </a:rPr>
              <a:t>가로수의 과도한 </a:t>
            </a:r>
            <a:r>
              <a:rPr lang="ko-KR" altLang="en-US" sz="2400" spc="-300" dirty="0" smtClean="0">
                <a:solidFill>
                  <a:srgbClr val="FF0000"/>
                </a:solidFill>
                <a:latin typeface="HY강M" pitchFamily="18" charset="-127"/>
                <a:ea typeface="HY강M" pitchFamily="18" charset="-127"/>
              </a:rPr>
              <a:t>가지치기</a:t>
            </a:r>
            <a:r>
              <a:rPr lang="ko-KR" altLang="en-US" sz="2400" spc="-300" dirty="0" smtClean="0">
                <a:latin typeface="HY강M" pitchFamily="18" charset="-127"/>
                <a:ea typeface="HY강M" pitchFamily="18" charset="-127"/>
              </a:rPr>
              <a:t>를 금지하라</a:t>
            </a:r>
            <a:r>
              <a:rPr lang="en-US" altLang="ko-KR" sz="2400" spc="-300" dirty="0" smtClean="0">
                <a:latin typeface="HY강M" pitchFamily="18" charset="-127"/>
                <a:ea typeface="HY강M" pitchFamily="18" charset="-127"/>
              </a:rPr>
              <a:t>. </a:t>
            </a:r>
          </a:p>
          <a:p>
            <a:pPr marL="342900" indent="-342900" algn="ctr">
              <a:buAutoNum type="arabicPeriod"/>
            </a:pPr>
            <a:r>
              <a:rPr lang="ko-KR" altLang="en-US" sz="2400" spc="-300" dirty="0" smtClean="0">
                <a:latin typeface="HY강M" pitchFamily="18" charset="-127"/>
                <a:ea typeface="HY강M" pitchFamily="18" charset="-127"/>
              </a:rPr>
              <a:t>가로수에 </a:t>
            </a:r>
            <a:r>
              <a:rPr lang="ko-KR" altLang="en-US" sz="2400" spc="-300" dirty="0" smtClean="0">
                <a:solidFill>
                  <a:srgbClr val="FF0000"/>
                </a:solidFill>
                <a:latin typeface="HY강M" pitchFamily="18" charset="-127"/>
                <a:ea typeface="HY강M" pitchFamily="18" charset="-127"/>
              </a:rPr>
              <a:t>물</a:t>
            </a:r>
            <a:r>
              <a:rPr lang="ko-KR" altLang="en-US" sz="2400" spc="-300" dirty="0" smtClean="0">
                <a:latin typeface="HY강M" pitchFamily="18" charset="-127"/>
                <a:ea typeface="HY강M" pitchFamily="18" charset="-127"/>
              </a:rPr>
              <a:t> 공급하여 나무를 건강하게 살리고</a:t>
            </a:r>
            <a:r>
              <a:rPr lang="en-US" altLang="ko-KR" sz="2400" spc="-300" dirty="0" smtClean="0">
                <a:latin typeface="HY강M" pitchFamily="18" charset="-127"/>
                <a:ea typeface="HY강M" pitchFamily="18" charset="-127"/>
              </a:rPr>
              <a:t>, </a:t>
            </a:r>
            <a:r>
              <a:rPr lang="ko-KR" altLang="en-US" sz="2400" spc="-300" dirty="0" smtClean="0">
                <a:solidFill>
                  <a:srgbClr val="FF0000"/>
                </a:solidFill>
                <a:latin typeface="HY강M" pitchFamily="18" charset="-127"/>
                <a:ea typeface="HY강M" pitchFamily="18" charset="-127"/>
              </a:rPr>
              <a:t>탄소흡수 능력 극대화하라</a:t>
            </a:r>
            <a:r>
              <a:rPr lang="en-US" altLang="ko-KR" sz="2400" spc="-300" dirty="0" smtClean="0">
                <a:latin typeface="HY강M" pitchFamily="18" charset="-127"/>
                <a:ea typeface="HY강M" pitchFamily="18" charset="-127"/>
              </a:rPr>
              <a:t>. </a:t>
            </a:r>
          </a:p>
          <a:p>
            <a:pPr algn="ctr"/>
            <a:r>
              <a:rPr lang="en-US" altLang="ko-KR" sz="2400" spc="-300" dirty="0" smtClean="0">
                <a:latin typeface="HY강M" pitchFamily="18" charset="-127"/>
                <a:ea typeface="HY강M" pitchFamily="18" charset="-127"/>
              </a:rPr>
              <a:t>4. </a:t>
            </a:r>
            <a:r>
              <a:rPr lang="ko-KR" altLang="en-US" sz="2400" spc="-300" dirty="0" smtClean="0">
                <a:latin typeface="HY강M" pitchFamily="18" charset="-127"/>
                <a:ea typeface="HY강M" pitchFamily="18" charset="-127"/>
              </a:rPr>
              <a:t>병충해에 강하고 생장속도가 빠른 </a:t>
            </a:r>
            <a:r>
              <a:rPr lang="ko-KR" altLang="en-US" sz="2400" spc="-300" dirty="0" smtClean="0">
                <a:solidFill>
                  <a:srgbClr val="FF0000"/>
                </a:solidFill>
                <a:latin typeface="HY강M" pitchFamily="18" charset="-127"/>
                <a:ea typeface="HY강M" pitchFamily="18" charset="-127"/>
              </a:rPr>
              <a:t>수종</a:t>
            </a:r>
            <a:r>
              <a:rPr lang="ko-KR" altLang="en-US" sz="2400" spc="-300" dirty="0" smtClean="0">
                <a:latin typeface="HY강M" pitchFamily="18" charset="-127"/>
                <a:ea typeface="HY강M" pitchFamily="18" charset="-127"/>
              </a:rPr>
              <a:t>으로 식재하라</a:t>
            </a:r>
            <a:r>
              <a:rPr lang="en-US" altLang="ko-KR" sz="2400" spc="-300" dirty="0" smtClean="0">
                <a:latin typeface="HY강M" pitchFamily="18" charset="-127"/>
                <a:ea typeface="HY강M" pitchFamily="18" charset="-127"/>
              </a:rPr>
              <a:t>. </a:t>
            </a:r>
            <a:endParaRPr lang="ko-KR" altLang="en-US" sz="2400" spc="-3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6" name="내용 개체 틀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" y="0"/>
            <a:ext cx="9142533" cy="249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7456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-16597"/>
            <a:ext cx="9144000" cy="5218044"/>
          </a:xfrm>
        </p:spPr>
      </p:pic>
      <p:sp>
        <p:nvSpPr>
          <p:cNvPr id="5" name="직사각형 4"/>
          <p:cNvSpPr/>
          <p:nvPr/>
        </p:nvSpPr>
        <p:spPr>
          <a:xfrm>
            <a:off x="3491880" y="4558725"/>
            <a:ext cx="4854214" cy="584775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ko-KR" altLang="en-US" sz="32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다 함께 나무를 지켜가요</a:t>
            </a:r>
            <a:r>
              <a:rPr lang="en-US" altLang="ko-KR" sz="32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!</a:t>
            </a:r>
            <a:endParaRPr lang="en-US" altLang="ko-KR" sz="32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2478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7"/>
            <a:ext cx="9144000" cy="4026915"/>
          </a:xfrm>
        </p:spPr>
      </p:pic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그러나 공사 중인 보행육교 바로 옆에 육교가 이미 존재한다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. </a:t>
            </a:r>
            <a:endParaRPr lang="ko-KR" altLang="en-US" sz="24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97278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029912"/>
          </a:xfrm>
        </p:spPr>
      </p:pic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보행육교가 건설되는 일산호수공원에는 이미 다양한 광장들이 존재한다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. </a:t>
            </a:r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 </a:t>
            </a:r>
            <a:endParaRPr lang="ko-KR" altLang="en-US" sz="20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97278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363838"/>
          </a:xfrm>
        </p:spPr>
      </p:pic>
      <p:sp>
        <p:nvSpPr>
          <p:cNvPr id="4" name="직사각형 3"/>
          <p:cNvSpPr/>
          <p:nvPr/>
        </p:nvSpPr>
        <p:spPr>
          <a:xfrm>
            <a:off x="0" y="3363838"/>
            <a:ext cx="9144000" cy="177966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건설 중인 보행육교가 위치한 일산호수공원과 문화광장엔</a:t>
            </a:r>
            <a:endParaRPr lang="en-US" altLang="ko-KR" dirty="0" smtClean="0"/>
          </a:p>
          <a:p>
            <a:pPr algn="ctr"/>
            <a:r>
              <a:rPr lang="ko-KR" altLang="en-US" dirty="0" smtClean="0"/>
              <a:t>이미 많은 나무들이 자라고 있다</a:t>
            </a:r>
            <a:r>
              <a:rPr lang="en-US" altLang="ko-KR" dirty="0" smtClean="0"/>
              <a:t>. </a:t>
            </a:r>
          </a:p>
          <a:p>
            <a:pPr algn="ctr"/>
            <a:r>
              <a:rPr lang="ko-KR" altLang="en-US" dirty="0" smtClean="0"/>
              <a:t>보행육</a:t>
            </a:r>
            <a:r>
              <a:rPr lang="ko-KR" altLang="en-US" dirty="0"/>
              <a:t>교</a:t>
            </a:r>
            <a:r>
              <a:rPr lang="ko-KR" altLang="en-US" dirty="0" smtClean="0"/>
              <a:t> 위에 심은 몇 그루의 나무는 탄소중립에 큰 의미가 없고</a:t>
            </a:r>
            <a:endParaRPr lang="en-US" altLang="ko-KR" dirty="0" smtClean="0"/>
          </a:p>
          <a:p>
            <a:pPr algn="ctr"/>
            <a:r>
              <a:rPr lang="ko-KR" altLang="en-US" dirty="0" smtClean="0"/>
              <a:t>콘크리트 위에 나무들이 잘 자라지도 못한다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  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97278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499992" cy="3075806"/>
          </a:xfrm>
        </p:spPr>
      </p:pic>
      <p:sp>
        <p:nvSpPr>
          <p:cNvPr id="4" name="직사각형 3"/>
          <p:cNvSpPr/>
          <p:nvPr/>
        </p:nvSpPr>
        <p:spPr>
          <a:xfrm>
            <a:off x="0" y="3075806"/>
            <a:ext cx="9144000" cy="20676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고양시가 건설 중인 보행육교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, </a:t>
            </a:r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나무 몇 그루 심는다 할지라도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,</a:t>
            </a:r>
            <a:endParaRPr lang="en-US" altLang="ko-KR" sz="2400" dirty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육교 건설에 소요되는 콘크리트 및 공사 중에 탄소 발생이 많으며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,</a:t>
            </a:r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 </a:t>
            </a:r>
            <a:endParaRPr lang="en-US" altLang="ko-KR" sz="24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투입되는 육교 건설 </a:t>
            </a:r>
            <a:r>
              <a:rPr lang="ko-KR" altLang="en-US" sz="2400" dirty="0" smtClean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예산</a:t>
            </a:r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에 비해 </a:t>
            </a:r>
            <a:r>
              <a:rPr lang="ko-KR" altLang="en-US" sz="2400" dirty="0" smtClean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탄소흡</a:t>
            </a:r>
            <a:r>
              <a:rPr lang="ko-KR" altLang="en-US" sz="2400" dirty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수</a:t>
            </a:r>
            <a:r>
              <a:rPr lang="ko-KR" altLang="en-US" sz="2400" dirty="0" smtClean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 효과가 미미하다</a:t>
            </a:r>
            <a:r>
              <a:rPr lang="en-US" altLang="ko-KR" sz="2400" dirty="0" smtClean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!</a:t>
            </a:r>
          </a:p>
          <a:p>
            <a:pPr algn="ctr"/>
            <a:r>
              <a:rPr lang="ko-KR" altLang="en-US" sz="2400" dirty="0" smtClean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전형적인 예산낭비에 불과한 지자체장의 전시행정에 불과하다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.  </a:t>
            </a:r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  </a:t>
            </a:r>
            <a:endParaRPr lang="ko-KR" altLang="en-US" sz="24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644008" cy="30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78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" y="0"/>
            <a:ext cx="9129995" cy="4029912"/>
          </a:xfrm>
        </p:spPr>
      </p:pic>
      <p:sp>
        <p:nvSpPr>
          <p:cNvPr id="4" name="직사각형 3"/>
          <p:cNvSpPr/>
          <p:nvPr/>
        </p:nvSpPr>
        <p:spPr>
          <a:xfrm>
            <a:off x="0" y="3723878"/>
            <a:ext cx="9144000" cy="141962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dirty="0" smtClean="0">
                <a:latin typeface="HY강M" pitchFamily="18" charset="-127"/>
                <a:ea typeface="HY강M" pitchFamily="18" charset="-127"/>
              </a:rPr>
              <a:t>대한민국 최초로 </a:t>
            </a:r>
            <a:endParaRPr lang="en-US" altLang="ko-KR" sz="36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4000" b="1" dirty="0" smtClean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나무 권리 선언문</a:t>
            </a:r>
            <a:r>
              <a:rPr lang="ko-KR" altLang="en-US" sz="3600" dirty="0" smtClean="0">
                <a:latin typeface="HY강M" pitchFamily="18" charset="-127"/>
                <a:ea typeface="HY강M" pitchFamily="18" charset="-127"/>
              </a:rPr>
              <a:t>을 만든 고양시</a:t>
            </a:r>
            <a:endParaRPr lang="en-US" altLang="ko-KR" sz="3600" dirty="0" smtClean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18670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0"/>
            <a:ext cx="3419872" cy="4029912"/>
          </a:xfrm>
        </p:spPr>
      </p:pic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HY강M" pitchFamily="18" charset="-127"/>
                <a:ea typeface="HY강M" pitchFamily="18" charset="-127"/>
              </a:rPr>
              <a:t>문제는 보행육교가 건설 중인 호수공원의 나무들이 병들어 죽어가고 있다</a:t>
            </a:r>
            <a:r>
              <a:rPr lang="en-US" altLang="ko-KR" dirty="0" smtClean="0">
                <a:latin typeface="HY강M" pitchFamily="18" charset="-127"/>
                <a:ea typeface="HY강M" pitchFamily="18" charset="-127"/>
              </a:rPr>
              <a:t>. </a:t>
            </a:r>
          </a:p>
          <a:p>
            <a:pPr algn="ctr"/>
            <a:r>
              <a:rPr lang="ko-KR" altLang="en-US" dirty="0" smtClean="0">
                <a:latin typeface="HY강M" pitchFamily="18" charset="-127"/>
                <a:ea typeface="HY강M" pitchFamily="18" charset="-127"/>
              </a:rPr>
              <a:t>나무 몇 그루 심는 보행육교 건설 보다</a:t>
            </a:r>
            <a:r>
              <a:rPr lang="en-US" altLang="ko-KR" dirty="0" smtClean="0">
                <a:latin typeface="HY강M" pitchFamily="18" charset="-127"/>
                <a:ea typeface="HY강M" pitchFamily="18" charset="-127"/>
              </a:rPr>
              <a:t>,</a:t>
            </a:r>
          </a:p>
          <a:p>
            <a:pPr algn="ctr"/>
            <a:r>
              <a:rPr lang="ko-KR" altLang="en-US" dirty="0" smtClean="0">
                <a:latin typeface="HY강M" pitchFamily="18" charset="-127"/>
                <a:ea typeface="HY강M" pitchFamily="18" charset="-127"/>
              </a:rPr>
              <a:t>호수공원에 병들어 죽어가는 나무들을 살리는 게 급선무다</a:t>
            </a:r>
            <a:r>
              <a:rPr lang="en-US" altLang="ko-KR" dirty="0" smtClean="0">
                <a:latin typeface="HY강M" pitchFamily="18" charset="-127"/>
                <a:ea typeface="HY강M" pitchFamily="18" charset="-127"/>
              </a:rPr>
              <a:t>.</a:t>
            </a:r>
            <a:r>
              <a:rPr lang="ko-KR" altLang="en-US" dirty="0" smtClean="0">
                <a:latin typeface="HY강M" pitchFamily="18" charset="-127"/>
                <a:ea typeface="HY강M" pitchFamily="18" charset="-127"/>
              </a:rPr>
              <a:t> </a:t>
            </a:r>
            <a:endParaRPr lang="ko-KR" altLang="en-US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24128" cy="402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78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호수공원 나무 밑에 심겨진 꽃밭</a:t>
            </a:r>
            <a:r>
              <a:rPr lang="en-US" altLang="ko-KR" sz="2800" dirty="0" smtClean="0">
                <a:latin typeface="HY강M" pitchFamily="18" charset="-127"/>
                <a:ea typeface="HY강M" pitchFamily="18" charset="-127"/>
              </a:rPr>
              <a:t>, </a:t>
            </a:r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보기는 좋으나</a:t>
            </a:r>
            <a:r>
              <a:rPr lang="en-US" altLang="ko-KR" sz="2800" dirty="0" smtClean="0">
                <a:latin typeface="HY강M" pitchFamily="18" charset="-127"/>
                <a:ea typeface="HY강M" pitchFamily="18" charset="-127"/>
              </a:rPr>
              <a:t>…</a:t>
            </a:r>
            <a:endParaRPr lang="ko-KR" altLang="en-US" sz="28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" y="0"/>
            <a:ext cx="9135879" cy="402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78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029912"/>
          </a:xfrm>
        </p:spPr>
      </p:pic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smtClean="0">
                <a:latin typeface="HY강M" pitchFamily="18" charset="-127"/>
                <a:ea typeface="HY강M" pitchFamily="18" charset="-127"/>
              </a:rPr>
              <a:t>나무들은 병들어 신음하고 있다</a:t>
            </a:r>
            <a:r>
              <a:rPr lang="en-US" altLang="ko-KR" sz="3200" dirty="0" smtClean="0">
                <a:latin typeface="HY강M" pitchFamily="18" charset="-127"/>
                <a:ea typeface="HY강M" pitchFamily="18" charset="-127"/>
              </a:rPr>
              <a:t>. </a:t>
            </a:r>
            <a:endParaRPr lang="ko-KR" altLang="en-US" sz="32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97278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병들어 신음하는 느티나무들</a:t>
            </a:r>
            <a:endParaRPr lang="en-US" altLang="ko-KR" dirty="0" smtClean="0"/>
          </a:p>
          <a:p>
            <a:pPr algn="ctr"/>
            <a:r>
              <a:rPr lang="ko-KR" altLang="en-US" dirty="0" smtClean="0"/>
              <a:t>시민들은</a:t>
            </a:r>
            <a:r>
              <a:rPr lang="en-US" altLang="ko-KR" dirty="0" smtClean="0"/>
              <a:t> </a:t>
            </a:r>
            <a:r>
              <a:rPr lang="ko-KR" altLang="en-US" dirty="0" smtClean="0"/>
              <a:t>꽃밭만 바라볼 뿐</a:t>
            </a:r>
            <a:r>
              <a:rPr lang="en-US" altLang="ko-KR" dirty="0" smtClean="0"/>
              <a:t>, </a:t>
            </a:r>
            <a:r>
              <a:rPr lang="ko-KR" altLang="en-US" dirty="0" smtClean="0"/>
              <a:t>병들어가는 나무들을 모르고 있다</a:t>
            </a:r>
            <a:r>
              <a:rPr lang="en-US" altLang="ko-KR" dirty="0" smtClean="0"/>
              <a:t>. </a:t>
            </a:r>
            <a:endParaRPr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204"/>
            <a:ext cx="6948264" cy="4187130"/>
          </a:xfrm>
          <a:prstGeom prst="rect">
            <a:avLst/>
          </a:prstGeom>
        </p:spPr>
      </p:pic>
      <p:pic>
        <p:nvPicPr>
          <p:cNvPr id="9" name="내용 개체 틀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31204"/>
            <a:ext cx="4572000" cy="4187130"/>
          </a:xfr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-31204"/>
            <a:ext cx="5004048" cy="41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78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0" y="0"/>
            <a:ext cx="9131900" cy="4029912"/>
          </a:xfrm>
        </p:spPr>
      </p:pic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나무 상태가 정상이 아니다</a:t>
            </a:r>
            <a:r>
              <a:rPr lang="en-US" altLang="ko-KR" sz="2800" dirty="0" smtClean="0">
                <a:latin typeface="HY강M" pitchFamily="18" charset="-127"/>
                <a:ea typeface="HY강M" pitchFamily="18" charset="-127"/>
              </a:rPr>
              <a:t>. </a:t>
            </a:r>
            <a:endParaRPr lang="ko-KR" altLang="en-US" sz="28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97278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신음하는 호수공원 나무들</a:t>
            </a:r>
            <a:endParaRPr lang="ko-KR" altLang="en-US" sz="24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6" name="내용 개체 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-19735"/>
            <a:ext cx="4716016" cy="4049647"/>
          </a:xfr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4008" cy="402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39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004048" cy="4029912"/>
          </a:xfrm>
        </p:spPr>
      </p:pic>
      <p:sp>
        <p:nvSpPr>
          <p:cNvPr id="4" name="직사각형 3"/>
          <p:cNvSpPr/>
          <p:nvPr/>
        </p:nvSpPr>
        <p:spPr>
          <a:xfrm>
            <a:off x="0" y="3723878"/>
            <a:ext cx="9144000" cy="141962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병들어 가는 나무들을 곁에 두고</a:t>
            </a:r>
            <a:endParaRPr lang="en-US" altLang="ko-KR" sz="24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수백억 혈세 들여 건설하는 보행육교가 과연 타당할까</a:t>
            </a:r>
            <a:r>
              <a:rPr lang="en-US" altLang="ko-KR" dirty="0" smtClean="0"/>
              <a:t>?</a:t>
            </a:r>
          </a:p>
          <a:p>
            <a:pPr algn="ctr"/>
            <a:r>
              <a:rPr lang="ko-KR" altLang="en-US" dirty="0" smtClean="0"/>
              <a:t>현실이 이러한데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콘크리트 보행육교 위에 나무들은 잘 살릴 수 있을까</a:t>
            </a:r>
            <a:r>
              <a:rPr lang="en-US" altLang="ko-KR" dirty="0" smtClean="0"/>
              <a:t>? </a:t>
            </a:r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714" y="0"/>
            <a:ext cx="4522286" cy="37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789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나무 고사 원인 해결 없이 </a:t>
            </a:r>
            <a:endParaRPr lang="en-US" altLang="ko-KR" sz="24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영양주사만 놓는다고 나무가 살아날까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? </a:t>
            </a:r>
            <a:endParaRPr lang="ko-KR" altLang="en-US" sz="24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82"/>
            <a:ext cx="9144000" cy="4044294"/>
          </a:xfrm>
        </p:spPr>
      </p:pic>
    </p:spTree>
    <p:extLst>
      <p:ext uri="{BB962C8B-B14F-4D97-AF65-F5344CB8AC3E}">
        <p14:creationId xmlns:p14="http://schemas.microsoft.com/office/powerpoint/2010/main" val="19993569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가로수 보호철판 넣기 위해 과도한 나무 뿌리 자르기와 </a:t>
            </a:r>
            <a:endParaRPr lang="en-US" altLang="ko-KR" sz="24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병들어 가는 나무 영양 주사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.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029912"/>
          </a:xfrm>
          <a:prstGeom prst="rect">
            <a:avLst/>
          </a:prstGeom>
        </p:spPr>
      </p:pic>
      <p:sp>
        <p:nvSpPr>
          <p:cNvPr id="3" name="아래쪽 화살표 2"/>
          <p:cNvSpPr/>
          <p:nvPr/>
        </p:nvSpPr>
        <p:spPr>
          <a:xfrm>
            <a:off x="1799692" y="2136275"/>
            <a:ext cx="360040" cy="288032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  <p:sp>
        <p:nvSpPr>
          <p:cNvPr id="7" name="아래쪽 화살표 6"/>
          <p:cNvSpPr/>
          <p:nvPr/>
        </p:nvSpPr>
        <p:spPr>
          <a:xfrm>
            <a:off x="2108845" y="2549287"/>
            <a:ext cx="360040" cy="420491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  <p:sp>
        <p:nvSpPr>
          <p:cNvPr id="8" name="아래쪽 화살표 7"/>
          <p:cNvSpPr/>
          <p:nvPr/>
        </p:nvSpPr>
        <p:spPr>
          <a:xfrm>
            <a:off x="3851920" y="3000625"/>
            <a:ext cx="360040" cy="43204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  <p:sp>
        <p:nvSpPr>
          <p:cNvPr id="9" name="아래쪽 화살표 8"/>
          <p:cNvSpPr/>
          <p:nvPr/>
        </p:nvSpPr>
        <p:spPr>
          <a:xfrm>
            <a:off x="7020272" y="2974658"/>
            <a:ext cx="288032" cy="396640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0485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664" y="-73351"/>
            <a:ext cx="4706336" cy="4176614"/>
          </a:xfrm>
        </p:spPr>
      </p:pic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가로수 지지대 풀어 줄 때가 지났음에도 나무 목을 조르고 있다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.</a:t>
            </a:r>
          </a:p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 관리 부실 문제 </a:t>
            </a:r>
            <a:endParaRPr lang="ko-KR" altLang="en-US" sz="24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6" y="1"/>
            <a:ext cx="4600011" cy="402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78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4"/>
            <a:ext cx="9144000" cy="4025448"/>
          </a:xfrm>
        </p:spPr>
      </p:pic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공공수목관리에 대한 기본 이념을 바로 세우고</a:t>
            </a:r>
            <a:endParaRPr lang="en-US" altLang="ko-KR" sz="28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사람과 나무가 공존하는 도시를 선언한 고양시 </a:t>
            </a:r>
            <a:endParaRPr lang="ko-KR" altLang="en-US" sz="28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924877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호수공원과 보행육교로 연결되는 </a:t>
            </a:r>
            <a:r>
              <a:rPr lang="ko-KR" altLang="en-US" sz="2400" dirty="0" smtClean="0">
                <a:solidFill>
                  <a:srgbClr val="00B050"/>
                </a:solidFill>
                <a:latin typeface="HY강M" pitchFamily="18" charset="-127"/>
                <a:ea typeface="HY강M" pitchFamily="18" charset="-127"/>
              </a:rPr>
              <a:t>문화광장</a:t>
            </a:r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의 나무들 역시 병들었다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. </a:t>
            </a:r>
            <a:endParaRPr lang="ko-KR" altLang="en-US" sz="20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2080" cy="4083918"/>
          </a:xfrm>
          <a:prstGeom prst="rect">
            <a:avLst/>
          </a:prstGeom>
        </p:spPr>
      </p:pic>
      <p:pic>
        <p:nvPicPr>
          <p:cNvPr id="8" name="내용 개체 틀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0"/>
            <a:ext cx="5436096" cy="4083918"/>
          </a:xfrm>
        </p:spPr>
      </p:pic>
    </p:spTree>
    <p:extLst>
      <p:ext uri="{BB962C8B-B14F-4D97-AF65-F5344CB8AC3E}">
        <p14:creationId xmlns:p14="http://schemas.microsoft.com/office/powerpoint/2010/main" val="20972789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0"/>
            <a:ext cx="5004048" cy="4155926"/>
          </a:xfrm>
        </p:spPr>
      </p:pic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 신음 중인 문화광장의 나무들</a:t>
            </a:r>
            <a:r>
              <a:rPr lang="en-US" altLang="ko-KR" sz="2800" dirty="0" smtClean="0">
                <a:latin typeface="HY강M" pitchFamily="18" charset="-127"/>
                <a:ea typeface="HY강M" pitchFamily="18" charset="-127"/>
              </a:rPr>
              <a:t> </a:t>
            </a:r>
            <a:endParaRPr lang="ko-KR" altLang="en-US" sz="28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207"/>
            <a:ext cx="5076056" cy="407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789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smtClean="0">
                <a:latin typeface="HY강M" pitchFamily="18" charset="-127"/>
                <a:ea typeface="HY강M" pitchFamily="18" charset="-127"/>
              </a:rPr>
              <a:t>고양시가 해야 할 일은</a:t>
            </a:r>
            <a:endParaRPr lang="en-US" altLang="ko-KR" sz="32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3200" dirty="0" smtClean="0">
                <a:latin typeface="HY강M" pitchFamily="18" charset="-127"/>
                <a:ea typeface="HY강M" pitchFamily="18" charset="-127"/>
              </a:rPr>
              <a:t>수백억 원 퍼붓는 보행육교 건설이 아니라</a:t>
            </a:r>
            <a:endParaRPr lang="en-US" altLang="ko-KR" sz="32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3200" dirty="0" smtClean="0">
                <a:latin typeface="HY강M" pitchFamily="18" charset="-127"/>
                <a:ea typeface="HY강M" pitchFamily="18" charset="-127"/>
              </a:rPr>
              <a:t>호수공원과 문화광장</a:t>
            </a:r>
            <a:r>
              <a:rPr lang="en-US" altLang="ko-KR" sz="3200" dirty="0" smtClean="0">
                <a:latin typeface="HY강M" pitchFamily="18" charset="-127"/>
                <a:ea typeface="HY강M" pitchFamily="18" charset="-127"/>
              </a:rPr>
              <a:t>, </a:t>
            </a:r>
            <a:r>
              <a:rPr lang="ko-KR" altLang="en-US" sz="3200" dirty="0" smtClean="0">
                <a:latin typeface="HY강M" pitchFamily="18" charset="-127"/>
                <a:ea typeface="HY강M" pitchFamily="18" charset="-127"/>
              </a:rPr>
              <a:t>그리고 도심의</a:t>
            </a:r>
            <a:endParaRPr lang="en-US" altLang="ko-KR" sz="32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3200" dirty="0" smtClean="0">
                <a:latin typeface="HY강M" pitchFamily="18" charset="-127"/>
                <a:ea typeface="HY강M" pitchFamily="18" charset="-127"/>
              </a:rPr>
              <a:t>병들어가는 나무 살리는 것이 급선무다</a:t>
            </a:r>
            <a:r>
              <a:rPr lang="en-US" altLang="ko-KR" sz="3200" dirty="0" smtClean="0">
                <a:latin typeface="HY강M" pitchFamily="18" charset="-127"/>
                <a:ea typeface="HY강M" pitchFamily="18" charset="-127"/>
              </a:rPr>
              <a:t>. </a:t>
            </a:r>
            <a:r>
              <a:rPr lang="ko-KR" altLang="en-US" sz="3200" dirty="0" smtClean="0">
                <a:latin typeface="HY강M" pitchFamily="18" charset="-127"/>
                <a:ea typeface="HY강M" pitchFamily="18" charset="-127"/>
              </a:rPr>
              <a:t> </a:t>
            </a:r>
            <a:endParaRPr lang="en-US" altLang="ko-KR" sz="32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972789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4572000" cy="515228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/>
              <a:t>2</a:t>
            </a:r>
            <a:r>
              <a:rPr lang="en-US" altLang="ko-KR" sz="4000" dirty="0" smtClean="0"/>
              <a:t>, </a:t>
            </a:r>
            <a:r>
              <a:rPr lang="ko-KR" altLang="en-US" sz="4000" dirty="0" smtClean="0"/>
              <a:t>안산공원</a:t>
            </a:r>
            <a:endParaRPr lang="en-US" altLang="ko-KR" sz="4000" dirty="0" smtClean="0"/>
          </a:p>
          <a:p>
            <a:pPr algn="ctr"/>
            <a:r>
              <a:rPr lang="ko-KR" altLang="en-US" sz="4000" dirty="0" smtClean="0"/>
              <a:t>보건소 건립</a:t>
            </a:r>
            <a:r>
              <a:rPr lang="en-US" altLang="ko-KR" sz="4000" dirty="0" smtClean="0"/>
              <a:t>?</a:t>
            </a:r>
            <a:endParaRPr lang="ko-KR" altLang="en-US" sz="40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876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029912"/>
          </a:xfrm>
        </p:spPr>
      </p:pic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보건소</a:t>
            </a:r>
            <a:r>
              <a:rPr lang="en-US" altLang="ko-KR" sz="2800" dirty="0" smtClean="0">
                <a:latin typeface="HY강M" pitchFamily="18" charset="-127"/>
                <a:ea typeface="HY강M" pitchFamily="18" charset="-127"/>
              </a:rPr>
              <a:t> </a:t>
            </a:r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건립을 위해 안산공원 나무들이 사라졌다</a:t>
            </a:r>
            <a:r>
              <a:rPr lang="en-US" altLang="ko-KR" sz="3600" dirty="0" smtClean="0">
                <a:latin typeface="HY강M" pitchFamily="18" charset="-127"/>
                <a:ea typeface="HY강M" pitchFamily="18" charset="-127"/>
              </a:rPr>
              <a:t>. </a:t>
            </a:r>
            <a:endParaRPr lang="ko-KR" altLang="en-US" sz="36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203211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029912"/>
          </a:xfrm>
        </p:spPr>
      </p:pic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도심 숲과 녹지가 많은 마을이 아니다</a:t>
            </a:r>
            <a:r>
              <a:rPr lang="en-US" altLang="ko-KR" sz="2800" dirty="0" smtClean="0">
                <a:latin typeface="HY강M" pitchFamily="18" charset="-127"/>
                <a:ea typeface="HY강M" pitchFamily="18" charset="-127"/>
              </a:rPr>
              <a:t>. </a:t>
            </a:r>
          </a:p>
          <a:p>
            <a:pPr algn="ctr"/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주민들에겐 안산공원 녹지가 허파와 같았다</a:t>
            </a:r>
            <a:r>
              <a:rPr lang="en-US" altLang="ko-KR" sz="2800" dirty="0" smtClean="0">
                <a:latin typeface="HY강M" pitchFamily="18" charset="-127"/>
                <a:ea typeface="HY강M" pitchFamily="18" charset="-127"/>
              </a:rPr>
              <a:t>. </a:t>
            </a:r>
            <a:endParaRPr lang="ko-KR" altLang="en-US" sz="28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972789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보건소를 건설을 위해 공원 나무들이 사라진 안산공원</a:t>
            </a:r>
            <a:endParaRPr lang="en-US" altLang="ko-KR" sz="28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인근에 이미 병원들이 존재한다</a:t>
            </a:r>
            <a:r>
              <a:rPr lang="en-US" altLang="ko-KR" sz="2800" dirty="0" smtClean="0">
                <a:latin typeface="HY강M" pitchFamily="18" charset="-127"/>
                <a:ea typeface="HY강M" pitchFamily="18" charset="-127"/>
              </a:rPr>
              <a:t>. </a:t>
            </a:r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  </a:t>
            </a:r>
            <a:endParaRPr lang="ko-KR" altLang="en-US" sz="28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02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970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029912"/>
          </a:xfrm>
        </p:spPr>
      </p:pic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고양시의 보건소 건립을 위한 용역 조사에서도</a:t>
            </a:r>
            <a:endParaRPr lang="en-US" altLang="ko-KR" dirty="0" smtClean="0"/>
          </a:p>
          <a:p>
            <a:pPr algn="ctr"/>
            <a:r>
              <a:rPr lang="ko-KR" altLang="en-US" dirty="0"/>
              <a:t>원</a:t>
            </a:r>
            <a:r>
              <a:rPr lang="ko-KR" altLang="en-US" dirty="0" smtClean="0"/>
              <a:t>래의 예정지인 후보지 </a:t>
            </a:r>
            <a:r>
              <a:rPr lang="en-US" altLang="ko-KR" dirty="0" smtClean="0"/>
              <a:t>4</a:t>
            </a:r>
            <a:r>
              <a:rPr lang="ko-KR" altLang="en-US" dirty="0" smtClean="0"/>
              <a:t>번 백석동 </a:t>
            </a:r>
            <a:r>
              <a:rPr lang="en-US" altLang="ko-KR" dirty="0" smtClean="0"/>
              <a:t>Y-City</a:t>
            </a:r>
            <a:r>
              <a:rPr lang="ko-KR" altLang="en-US" dirty="0" smtClean="0"/>
              <a:t>를 제외하면 </a:t>
            </a:r>
            <a:endParaRPr lang="en-US" altLang="ko-KR" dirty="0" smtClean="0"/>
          </a:p>
          <a:p>
            <a:pPr algn="ctr"/>
            <a:r>
              <a:rPr lang="ko-KR" altLang="en-US" dirty="0" smtClean="0"/>
              <a:t>후보지</a:t>
            </a:r>
            <a:r>
              <a:rPr lang="en-US" altLang="ko-KR" dirty="0" smtClean="0"/>
              <a:t>1</a:t>
            </a:r>
            <a:r>
              <a:rPr lang="ko-KR" altLang="en-US" dirty="0" smtClean="0"/>
              <a:t>번 안산공원은 꼴찌였다</a:t>
            </a:r>
            <a:r>
              <a:rPr lang="en-US" altLang="ko-KR" dirty="0" smtClean="0"/>
              <a:t>. </a:t>
            </a:r>
            <a:endParaRPr lang="ko-KR" altLang="en-US" dirty="0"/>
          </a:p>
        </p:txBody>
      </p:sp>
      <p:pic>
        <p:nvPicPr>
          <p:cNvPr id="6" name="내용 개체 틀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402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789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4"/>
            <a:ext cx="5724128" cy="3061073"/>
          </a:xfrm>
        </p:spPr>
      </p:pic>
      <p:sp>
        <p:nvSpPr>
          <p:cNvPr id="4" name="직사각형 3"/>
          <p:cNvSpPr/>
          <p:nvPr/>
        </p:nvSpPr>
        <p:spPr>
          <a:xfrm>
            <a:off x="-16294" y="3998151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내용 개체 틀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" y="843558"/>
            <a:ext cx="5720755" cy="4299942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0" y="3998150"/>
            <a:ext cx="9144000" cy="123789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HY강M" pitchFamily="18" charset="-127"/>
                <a:ea typeface="HY강M" pitchFamily="18" charset="-127"/>
              </a:rPr>
              <a:t>한 생명으로 존엄성이 있으며</a:t>
            </a:r>
            <a:r>
              <a:rPr lang="en-US" altLang="ko-KR" dirty="0" smtClean="0">
                <a:latin typeface="HY강M" pitchFamily="18" charset="-127"/>
                <a:ea typeface="HY강M" pitchFamily="18" charset="-127"/>
              </a:rPr>
              <a:t>, </a:t>
            </a:r>
            <a:r>
              <a:rPr lang="ko-KR" altLang="en-US" dirty="0" smtClean="0">
                <a:latin typeface="HY강M" pitchFamily="18" charset="-127"/>
                <a:ea typeface="HY강M" pitchFamily="18" charset="-127"/>
              </a:rPr>
              <a:t>오랫동안 살아온 곳에 머무를 주거권이 있다던</a:t>
            </a:r>
            <a:endParaRPr lang="en-US" altLang="ko-KR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dirty="0" smtClean="0">
                <a:latin typeface="HY강M" pitchFamily="18" charset="-127"/>
                <a:ea typeface="HY강M" pitchFamily="18" charset="-127"/>
              </a:rPr>
              <a:t>고양시의 나무권리선언문은 구호에 불과했던 것인지</a:t>
            </a:r>
            <a:r>
              <a:rPr lang="en-US" altLang="ko-KR" dirty="0" smtClean="0">
                <a:latin typeface="HY강M" pitchFamily="18" charset="-127"/>
                <a:ea typeface="HY강M" pitchFamily="18" charset="-127"/>
              </a:rPr>
              <a:t>?</a:t>
            </a:r>
          </a:p>
          <a:p>
            <a:pPr algn="ctr"/>
            <a:r>
              <a:rPr lang="ko-KR" altLang="en-US" dirty="0" smtClean="0">
                <a:latin typeface="HY강M" pitchFamily="18" charset="-127"/>
                <a:ea typeface="HY강M" pitchFamily="18" charset="-127"/>
              </a:rPr>
              <a:t>고양시장의 해명이 필요하다</a:t>
            </a:r>
            <a:r>
              <a:rPr lang="en-US" altLang="ko-KR" dirty="0" smtClean="0">
                <a:latin typeface="HY강M" pitchFamily="18" charset="-127"/>
                <a:ea typeface="HY강M" pitchFamily="18" charset="-127"/>
              </a:rPr>
              <a:t>.  </a:t>
            </a:r>
            <a:endParaRPr lang="ko-KR" altLang="en-US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7" name="내용 개체 틀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0"/>
            <a:ext cx="3635896" cy="402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575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4"/>
            <a:ext cx="4788024" cy="3061073"/>
          </a:xfrm>
        </p:spPr>
      </p:pic>
      <p:sp>
        <p:nvSpPr>
          <p:cNvPr id="4" name="직사각형 3"/>
          <p:cNvSpPr/>
          <p:nvPr/>
        </p:nvSpPr>
        <p:spPr>
          <a:xfrm>
            <a:off x="-16294" y="3998151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" name="내용 개체 틀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" y="843558"/>
            <a:ext cx="4784651" cy="4299942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4788024" y="0"/>
            <a:ext cx="4355976" cy="523604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b="1" spc="-300" dirty="0" smtClean="0">
                <a:solidFill>
                  <a:schemeClr val="tx1"/>
                </a:solidFill>
                <a:latin typeface="HY강M" pitchFamily="18" charset="-127"/>
                <a:ea typeface="HY강M" pitchFamily="18" charset="-127"/>
              </a:rPr>
              <a:t>한 생명으로 </a:t>
            </a:r>
            <a:endParaRPr lang="en-US" altLang="ko-KR" sz="3600" b="1" spc="-300" dirty="0" smtClean="0">
              <a:solidFill>
                <a:schemeClr val="tx1"/>
              </a:solidFill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3600" b="1" spc="-300" dirty="0" smtClean="0">
                <a:solidFill>
                  <a:schemeClr val="tx1"/>
                </a:solidFill>
                <a:latin typeface="HY강M" pitchFamily="18" charset="-127"/>
                <a:ea typeface="HY강M" pitchFamily="18" charset="-127"/>
              </a:rPr>
              <a:t>존중 받으며</a:t>
            </a:r>
            <a:r>
              <a:rPr lang="en-US" altLang="ko-KR" sz="3600" b="1" spc="-300" dirty="0" smtClean="0">
                <a:solidFill>
                  <a:schemeClr val="tx1"/>
                </a:solidFill>
                <a:latin typeface="HY강M" pitchFamily="18" charset="-127"/>
                <a:ea typeface="HY강M" pitchFamily="18" charset="-127"/>
              </a:rPr>
              <a:t>,</a:t>
            </a:r>
          </a:p>
          <a:p>
            <a:pPr algn="ctr"/>
            <a:r>
              <a:rPr lang="ko-KR" altLang="en-US" sz="3600" b="1" spc="-300" dirty="0" smtClean="0">
                <a:solidFill>
                  <a:schemeClr val="tx1"/>
                </a:solidFill>
                <a:latin typeface="HY강M" pitchFamily="18" charset="-127"/>
                <a:ea typeface="HY강M" pitchFamily="18" charset="-127"/>
              </a:rPr>
              <a:t>오랫동안 살아온 곳에</a:t>
            </a:r>
            <a:r>
              <a:rPr lang="en-US" altLang="ko-KR" sz="3600" b="1" spc="-300" dirty="0">
                <a:solidFill>
                  <a:schemeClr val="tx1"/>
                </a:solidFill>
                <a:latin typeface="HY강M" pitchFamily="18" charset="-127"/>
                <a:ea typeface="HY강M" pitchFamily="18" charset="-127"/>
              </a:rPr>
              <a:t> </a:t>
            </a:r>
            <a:endParaRPr lang="en-US" altLang="ko-KR" sz="3600" b="1" spc="-300" dirty="0" smtClean="0">
              <a:solidFill>
                <a:schemeClr val="tx1"/>
              </a:solidFill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3600" b="1" spc="-300" dirty="0" smtClean="0">
                <a:solidFill>
                  <a:schemeClr val="tx1"/>
                </a:solidFill>
                <a:latin typeface="HY강M" pitchFamily="18" charset="-127"/>
                <a:ea typeface="HY강M" pitchFamily="18" charset="-127"/>
              </a:rPr>
              <a:t>머무를 </a:t>
            </a:r>
            <a:endParaRPr lang="en-US" altLang="ko-KR" sz="3600" b="1" spc="-300" dirty="0" smtClean="0">
              <a:solidFill>
                <a:schemeClr val="tx1"/>
              </a:solidFill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3600" b="1" spc="-300" dirty="0" smtClean="0">
                <a:solidFill>
                  <a:schemeClr val="tx1"/>
                </a:solidFill>
                <a:latin typeface="HY강M" pitchFamily="18" charset="-127"/>
                <a:ea typeface="HY강M" pitchFamily="18" charset="-127"/>
              </a:rPr>
              <a:t>나무의 주거권은</a:t>
            </a:r>
            <a:endParaRPr lang="en-US" altLang="ko-KR" sz="3600" b="1" spc="-300" dirty="0" smtClean="0">
              <a:solidFill>
                <a:schemeClr val="tx1"/>
              </a:solidFill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3600" b="1" spc="-300" dirty="0" smtClean="0">
                <a:solidFill>
                  <a:schemeClr val="tx1"/>
                </a:solidFill>
                <a:latin typeface="HY강M" pitchFamily="18" charset="-127"/>
                <a:ea typeface="HY강M" pitchFamily="18" charset="-127"/>
              </a:rPr>
              <a:t>구호가 아니라</a:t>
            </a:r>
            <a:endParaRPr lang="en-US" altLang="ko-KR" sz="3600" b="1" spc="-300" dirty="0" smtClean="0">
              <a:solidFill>
                <a:schemeClr val="tx1"/>
              </a:solidFill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3600" b="1" spc="-300" dirty="0" smtClean="0">
                <a:solidFill>
                  <a:schemeClr val="tx1"/>
                </a:solidFill>
                <a:latin typeface="HY강M" pitchFamily="18" charset="-127"/>
                <a:ea typeface="HY강M" pitchFamily="18" charset="-127"/>
              </a:rPr>
              <a:t>실천이 필요한 </a:t>
            </a:r>
            <a:r>
              <a:rPr lang="ko-KR" altLang="en-US" sz="3600" b="1" spc="-300" dirty="0">
                <a:solidFill>
                  <a:schemeClr val="tx1"/>
                </a:solidFill>
                <a:latin typeface="HY강M" pitchFamily="18" charset="-127"/>
                <a:ea typeface="HY강M" pitchFamily="18" charset="-127"/>
              </a:rPr>
              <a:t>때</a:t>
            </a:r>
            <a:r>
              <a:rPr lang="ko-KR" altLang="en-US" sz="3600" b="1" spc="-300" dirty="0" smtClean="0">
                <a:solidFill>
                  <a:schemeClr val="tx1"/>
                </a:solidFill>
                <a:latin typeface="HY강M" pitchFamily="18" charset="-127"/>
                <a:ea typeface="HY강M" pitchFamily="18" charset="-127"/>
              </a:rPr>
              <a:t>다</a:t>
            </a:r>
            <a:r>
              <a:rPr lang="en-US" altLang="ko-KR" sz="3600" b="1" spc="-300" dirty="0" smtClean="0">
                <a:solidFill>
                  <a:schemeClr val="tx1"/>
                </a:solidFill>
                <a:latin typeface="HY강M" pitchFamily="18" charset="-127"/>
                <a:ea typeface="HY강M" pitchFamily="18" charset="-127"/>
              </a:rPr>
              <a:t>. </a:t>
            </a:r>
          </a:p>
          <a:p>
            <a:pPr algn="ctr"/>
            <a:endParaRPr lang="en-US" altLang="ko-KR" sz="2800" b="1" spc="-300" dirty="0" smtClean="0">
              <a:solidFill>
                <a:schemeClr val="tx1"/>
              </a:solidFill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70138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37"/>
            <a:ext cx="9144000" cy="5135663"/>
          </a:xfrm>
        </p:spPr>
      </p:pic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spc="-300" dirty="0" smtClean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존엄성</a:t>
            </a:r>
            <a:r>
              <a:rPr lang="en-US" altLang="ko-KR" sz="2400" spc="-300" dirty="0" smtClean="0">
                <a:latin typeface="HY강M" pitchFamily="18" charset="-127"/>
                <a:ea typeface="HY강M" pitchFamily="18" charset="-127"/>
              </a:rPr>
              <a:t>, </a:t>
            </a:r>
            <a:r>
              <a:rPr lang="ko-KR" altLang="en-US" sz="2400" spc="-300" dirty="0" smtClean="0">
                <a:solidFill>
                  <a:srgbClr val="92D050"/>
                </a:solidFill>
                <a:latin typeface="HY강M" pitchFamily="18" charset="-127"/>
                <a:ea typeface="HY강M" pitchFamily="18" charset="-127"/>
              </a:rPr>
              <a:t>한 곳에 머무를 권리</a:t>
            </a:r>
            <a:r>
              <a:rPr lang="en-US" altLang="ko-KR" sz="2400" spc="-300" dirty="0" smtClean="0">
                <a:latin typeface="HY강M" pitchFamily="18" charset="-127"/>
                <a:ea typeface="HY강M" pitchFamily="18" charset="-127"/>
              </a:rPr>
              <a:t>, </a:t>
            </a:r>
            <a:r>
              <a:rPr lang="ko-KR" altLang="en-US" sz="2400" spc="-300" dirty="0" smtClean="0">
                <a:solidFill>
                  <a:srgbClr val="FFC000"/>
                </a:solidFill>
                <a:latin typeface="HY강M" pitchFamily="18" charset="-127"/>
                <a:ea typeface="HY강M" pitchFamily="18" charset="-127"/>
              </a:rPr>
              <a:t>더불어 살아갈</a:t>
            </a:r>
            <a:r>
              <a:rPr lang="ko-KR" altLang="en-US" sz="2400" spc="-300" dirty="0" smtClean="0">
                <a:latin typeface="HY강M" pitchFamily="18" charset="-127"/>
                <a:ea typeface="HY강M" pitchFamily="18" charset="-127"/>
              </a:rPr>
              <a:t> 나무의 권리가</a:t>
            </a:r>
            <a:endParaRPr lang="en-US" altLang="ko-KR" sz="2400" spc="-3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2400" spc="-300" dirty="0" smtClean="0">
                <a:latin typeface="HY강M" pitchFamily="18" charset="-127"/>
                <a:ea typeface="HY강M" pitchFamily="18" charset="-127"/>
              </a:rPr>
              <a:t>고양시에서 얼마나 잘 실천되</a:t>
            </a:r>
            <a:r>
              <a:rPr lang="ko-KR" altLang="en-US" sz="2400" spc="-300" dirty="0">
                <a:latin typeface="HY강M" pitchFamily="18" charset="-127"/>
                <a:ea typeface="HY강M" pitchFamily="18" charset="-127"/>
              </a:rPr>
              <a:t>고</a:t>
            </a:r>
            <a:r>
              <a:rPr lang="ko-KR" altLang="en-US" sz="2400" spc="-300" dirty="0" smtClean="0">
                <a:latin typeface="HY강M" pitchFamily="18" charset="-127"/>
                <a:ea typeface="HY강M" pitchFamily="18" charset="-127"/>
              </a:rPr>
              <a:t> 있을까</a:t>
            </a:r>
            <a:r>
              <a:rPr lang="en-US" altLang="ko-KR" sz="2400" spc="-300" dirty="0" smtClean="0">
                <a:latin typeface="HY강M" pitchFamily="18" charset="-127"/>
                <a:ea typeface="HY강M" pitchFamily="18" charset="-127"/>
              </a:rPr>
              <a:t>?  </a:t>
            </a:r>
            <a:endParaRPr lang="ko-KR" altLang="en-US" sz="2400" spc="-3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924877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644008" cy="5143500"/>
          </a:xfrm>
        </p:spPr>
      </p:pic>
      <p:sp>
        <p:nvSpPr>
          <p:cNvPr id="4" name="직사각형 3"/>
          <p:cNvSpPr/>
          <p:nvPr/>
        </p:nvSpPr>
        <p:spPr>
          <a:xfrm>
            <a:off x="0" y="0"/>
            <a:ext cx="4499992" cy="51435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latin typeface="HY강M" pitchFamily="18" charset="-127"/>
                <a:ea typeface="HY강M" pitchFamily="18" charset="-127"/>
              </a:rPr>
              <a:t>3, </a:t>
            </a:r>
            <a:r>
              <a:rPr lang="ko-KR" altLang="en-US" sz="3600" dirty="0" smtClean="0">
                <a:latin typeface="HY강M" pitchFamily="18" charset="-127"/>
                <a:ea typeface="HY강M" pitchFamily="18" charset="-127"/>
              </a:rPr>
              <a:t>산황산 </a:t>
            </a:r>
            <a:endParaRPr lang="en-US" altLang="ko-KR" sz="36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3600" dirty="0" smtClean="0">
                <a:latin typeface="HY강M" pitchFamily="18" charset="-127"/>
                <a:ea typeface="HY강M" pitchFamily="18" charset="-127"/>
              </a:rPr>
              <a:t>골프장 건설</a:t>
            </a:r>
            <a:endParaRPr lang="ko-KR" altLang="en-US" sz="36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936797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4011910"/>
            <a:ext cx="9144000" cy="113159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골프장과 도로 대신 시민들을 위한 도심 숲으로 보전을 요구하는</a:t>
            </a:r>
            <a:endParaRPr lang="en-US" altLang="ko-KR" dirty="0" smtClean="0"/>
          </a:p>
          <a:p>
            <a:pPr algn="ctr"/>
            <a:r>
              <a:rPr lang="ko-KR" altLang="en-US" dirty="0" smtClean="0"/>
              <a:t>시민들의 수년째 이어지는 고양시청 텐트 농성</a:t>
            </a:r>
            <a:r>
              <a:rPr lang="en-US" altLang="ko-KR" dirty="0" smtClean="0"/>
              <a:t>.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pic>
        <p:nvPicPr>
          <p:cNvPr id="7" name="내용 개체 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38" y="-25014"/>
            <a:ext cx="9156538" cy="4036924"/>
          </a:xfrm>
        </p:spPr>
      </p:pic>
    </p:spTree>
    <p:extLst>
      <p:ext uri="{BB962C8B-B14F-4D97-AF65-F5344CB8AC3E}">
        <p14:creationId xmlns:p14="http://schemas.microsoft.com/office/powerpoint/2010/main" val="20972789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147814"/>
          </a:xfrm>
        </p:spPr>
      </p:pic>
      <p:sp>
        <p:nvSpPr>
          <p:cNvPr id="3" name="직사각형 2"/>
          <p:cNvSpPr/>
          <p:nvPr/>
        </p:nvSpPr>
        <p:spPr>
          <a:xfrm>
            <a:off x="0" y="3075806"/>
            <a:ext cx="9144000" cy="206769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 smtClean="0">
                <a:solidFill>
                  <a:schemeClr val="tx1"/>
                </a:solidFill>
                <a:latin typeface="HY강M" pitchFamily="18" charset="-127"/>
                <a:ea typeface="HY강M" pitchFamily="18" charset="-127"/>
              </a:rPr>
              <a:t>기후위기 시대에 탄소중립의 수단으로 </a:t>
            </a:r>
            <a:endParaRPr lang="en-US" altLang="ko-KR" sz="2800" b="1" dirty="0" smtClean="0">
              <a:solidFill>
                <a:schemeClr val="tx1"/>
              </a:solidFill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2800" b="1" dirty="0" smtClean="0">
                <a:solidFill>
                  <a:schemeClr val="tx1"/>
                </a:solidFill>
                <a:latin typeface="HY강M" pitchFamily="18" charset="-127"/>
                <a:ea typeface="HY강M" pitchFamily="18" charset="-127"/>
              </a:rPr>
              <a:t>산림 흡수원을 강조하는 문재인 정부에</a:t>
            </a:r>
            <a:r>
              <a:rPr lang="ko-KR" altLang="en-US" sz="2800" b="1" dirty="0">
                <a:solidFill>
                  <a:schemeClr val="tx1"/>
                </a:solidFill>
                <a:latin typeface="HY강M" pitchFamily="18" charset="-127"/>
                <a:ea typeface="HY강M" pitchFamily="18" charset="-127"/>
              </a:rPr>
              <a:t>서</a:t>
            </a:r>
            <a:endParaRPr lang="en-US" altLang="ko-KR" sz="2800" b="1" dirty="0" smtClean="0">
              <a:solidFill>
                <a:schemeClr val="tx1"/>
              </a:solidFill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2800" b="1" dirty="0" smtClean="0">
                <a:solidFill>
                  <a:schemeClr val="tx1"/>
                </a:solidFill>
                <a:latin typeface="HY강M" pitchFamily="18" charset="-127"/>
                <a:ea typeface="HY강M" pitchFamily="18" charset="-127"/>
              </a:rPr>
              <a:t>도심 숲 보전이 </a:t>
            </a:r>
            <a:endParaRPr lang="en-US" altLang="ko-KR" sz="2800" b="1" dirty="0" smtClean="0">
              <a:solidFill>
                <a:schemeClr val="tx1"/>
              </a:solidFill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2800" b="1" dirty="0" smtClean="0">
                <a:solidFill>
                  <a:schemeClr val="tx1"/>
                </a:solidFill>
                <a:latin typeface="HY강M" pitchFamily="18" charset="-127"/>
                <a:ea typeface="HY강M" pitchFamily="18" charset="-127"/>
              </a:rPr>
              <a:t>지자체장의 가장 큰 사명이 아닐까</a:t>
            </a:r>
            <a:r>
              <a:rPr lang="en-US" altLang="ko-KR" sz="2800" b="1" dirty="0" smtClean="0">
                <a:solidFill>
                  <a:schemeClr val="tx1"/>
                </a:solidFill>
                <a:latin typeface="HY강M" pitchFamily="18" charset="-127"/>
                <a:ea typeface="HY강M" pitchFamily="18" charset="-127"/>
              </a:rPr>
              <a:t>? </a:t>
            </a:r>
          </a:p>
          <a:p>
            <a:pPr algn="ctr"/>
            <a:r>
              <a:rPr lang="ko-KR" altLang="en-US" dirty="0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350260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16016" cy="4371950"/>
          </a:xfrm>
        </p:spPr>
      </p:pic>
      <p:sp>
        <p:nvSpPr>
          <p:cNvPr id="4" name="직사각형 3"/>
          <p:cNvSpPr/>
          <p:nvPr/>
        </p:nvSpPr>
        <p:spPr>
          <a:xfrm>
            <a:off x="0" y="3867894"/>
            <a:ext cx="9144000" cy="127560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HY강M" pitchFamily="18" charset="-127"/>
                <a:ea typeface="HY강M" pitchFamily="18" charset="-127"/>
              </a:rPr>
              <a:t>인천시는 소송을 감수하면서까지 골프장 허</a:t>
            </a:r>
            <a:r>
              <a:rPr lang="ko-KR" altLang="en-US" dirty="0">
                <a:latin typeface="HY강M" pitchFamily="18" charset="-127"/>
                <a:ea typeface="HY강M" pitchFamily="18" charset="-127"/>
              </a:rPr>
              <a:t>가</a:t>
            </a:r>
            <a:r>
              <a:rPr lang="ko-KR" altLang="en-US" dirty="0" smtClean="0">
                <a:latin typeface="HY강M" pitchFamily="18" charset="-127"/>
                <a:ea typeface="HY강M" pitchFamily="18" charset="-127"/>
              </a:rPr>
              <a:t> 취소하여 시민을 위한 숲을 보전했다</a:t>
            </a:r>
            <a:r>
              <a:rPr lang="en-US" altLang="ko-KR" dirty="0" smtClean="0">
                <a:latin typeface="HY강M" pitchFamily="18" charset="-127"/>
                <a:ea typeface="HY강M" pitchFamily="18" charset="-127"/>
              </a:rPr>
              <a:t>. </a:t>
            </a:r>
          </a:p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고양시는 인천시를 본받아야</a:t>
            </a:r>
            <a:r>
              <a:rPr lang="en-US" altLang="ko-KR" sz="2400" dirty="0">
                <a:latin typeface="HY강M" pitchFamily="18" charset="-127"/>
                <a:ea typeface="HY강M" pitchFamily="18" charset="-127"/>
              </a:rPr>
              <a:t> </a:t>
            </a:r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진짜 녹색도시라고 할 수 있다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. </a:t>
            </a:r>
            <a:endParaRPr lang="ko-KR" altLang="en-US" sz="24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179" y="0"/>
            <a:ext cx="4437150" cy="38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497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내용 개체 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029912"/>
          </a:xfrm>
        </p:spPr>
      </p:pic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골프장 진행과정에 뇌물과 비리로 얼룩진 사업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. </a:t>
            </a:r>
          </a:p>
          <a:p>
            <a:pPr algn="ctr"/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인천시보다 사업자에게 승소할 수 있는 좋은 여건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!</a:t>
            </a:r>
          </a:p>
          <a:p>
            <a:pPr algn="ctr"/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환경과 고양시민의 건강과 미래를 위해 골프장보다 숲 보전이 답이다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. </a:t>
            </a:r>
            <a:endParaRPr lang="ko-KR" altLang="en-US" sz="20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972789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-12463" y="4127837"/>
            <a:ext cx="9144000" cy="101566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ko-KR" altLang="en-US" sz="2400" dirty="0" smtClean="0">
                <a:solidFill>
                  <a:schemeClr val="bg1"/>
                </a:solidFill>
                <a:latin typeface="HY강M" pitchFamily="18" charset="-127"/>
                <a:ea typeface="HY강M" pitchFamily="18" charset="-127"/>
              </a:rPr>
              <a:t>산황동 스프링힐스 골프장 </a:t>
            </a:r>
            <a:r>
              <a:rPr lang="en-US" altLang="ko-KR" sz="3600" dirty="0" smtClean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9</a:t>
            </a:r>
            <a:r>
              <a:rPr lang="ko-KR" altLang="en-US" sz="2400" dirty="0" smtClean="0">
                <a:solidFill>
                  <a:schemeClr val="bg1"/>
                </a:solidFill>
                <a:latin typeface="HY강M" pitchFamily="18" charset="-127"/>
                <a:ea typeface="HY강M" pitchFamily="18" charset="-127"/>
              </a:rPr>
              <a:t>홀 증설</a:t>
            </a:r>
            <a:r>
              <a:rPr lang="en-US" altLang="ko-KR" sz="2400" dirty="0" smtClean="0">
                <a:solidFill>
                  <a:schemeClr val="bg1"/>
                </a:solidFill>
                <a:latin typeface="HY강M" pitchFamily="18" charset="-127"/>
                <a:ea typeface="HY강M" pitchFamily="18" charset="-127"/>
              </a:rPr>
              <a:t>?</a:t>
            </a:r>
          </a:p>
          <a:p>
            <a:pPr algn="ctr">
              <a:buNone/>
            </a:pPr>
            <a:r>
              <a:rPr lang="ko-KR" altLang="en-US" sz="2400" dirty="0" smtClean="0">
                <a:solidFill>
                  <a:schemeClr val="bg1"/>
                </a:solidFill>
                <a:latin typeface="HY강M" pitchFamily="18" charset="-127"/>
                <a:ea typeface="HY강M" pitchFamily="18" charset="-127"/>
              </a:rPr>
              <a:t>고양시 세수에 얼마나 도움</a:t>
            </a:r>
            <a:r>
              <a:rPr lang="en-US" altLang="ko-KR" sz="2400" dirty="0" smtClean="0">
                <a:solidFill>
                  <a:schemeClr val="bg1"/>
                </a:solidFill>
                <a:latin typeface="HY강M" pitchFamily="18" charset="-127"/>
                <a:ea typeface="HY강M" pitchFamily="18" charset="-127"/>
              </a:rPr>
              <a:t>? </a:t>
            </a:r>
            <a:endParaRPr lang="ko-KR" altLang="en-US" sz="2400" dirty="0" smtClean="0">
              <a:solidFill>
                <a:schemeClr val="bg1"/>
              </a:solidFill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7" name="내용 개체 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131537" cy="412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995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4008" cy="3363839"/>
          </a:xfrm>
        </p:spPr>
      </p:pic>
      <p:pic>
        <p:nvPicPr>
          <p:cNvPr id="5" name="내용 개체 틀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"/>
            <a:ext cx="4863618" cy="336383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" y="3363839"/>
            <a:ext cx="9144000" cy="1584175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6006" y="4443958"/>
            <a:ext cx="9137994" cy="69954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숲의 가치를 생각한다면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? </a:t>
            </a:r>
            <a:endParaRPr lang="ko-KR" altLang="en-US" sz="24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517955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275605"/>
          </a:xfrm>
        </p:spPr>
      </p:pic>
      <p:sp>
        <p:nvSpPr>
          <p:cNvPr id="4" name="직사각형 3"/>
          <p:cNvSpPr/>
          <p:nvPr/>
        </p:nvSpPr>
        <p:spPr>
          <a:xfrm>
            <a:off x="0" y="1203598"/>
            <a:ext cx="9144000" cy="393990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 smtClean="0"/>
              <a:t>9</a:t>
            </a:r>
            <a:r>
              <a:rPr lang="ko-KR" altLang="en-US" sz="3600" b="1" dirty="0" smtClean="0"/>
              <a:t>홀 골프장이 내는 </a:t>
            </a:r>
            <a:r>
              <a:rPr lang="ko-KR" altLang="en-US" sz="3600" b="1" dirty="0"/>
              <a:t>세금</a:t>
            </a:r>
            <a:endParaRPr lang="en-US" altLang="ko-KR" sz="3600" b="1" dirty="0"/>
          </a:p>
          <a:p>
            <a:pPr algn="ctr"/>
            <a:r>
              <a:rPr lang="ko-KR" altLang="en-US" sz="2400" b="1" dirty="0">
                <a:solidFill>
                  <a:srgbClr val="92D050"/>
                </a:solidFill>
              </a:rPr>
              <a:t>재산세</a:t>
            </a:r>
            <a:r>
              <a:rPr lang="en-US" altLang="ko-KR" sz="2400" b="1" dirty="0">
                <a:solidFill>
                  <a:srgbClr val="92D050"/>
                </a:solidFill>
              </a:rPr>
              <a:t>, </a:t>
            </a:r>
            <a:r>
              <a:rPr lang="ko-KR" altLang="en-US" sz="2400" b="1" dirty="0">
                <a:solidFill>
                  <a:srgbClr val="92D050"/>
                </a:solidFill>
              </a:rPr>
              <a:t>지방소득세</a:t>
            </a:r>
            <a:r>
              <a:rPr lang="en-US" altLang="ko-KR" sz="2400" b="1" dirty="0">
                <a:solidFill>
                  <a:srgbClr val="92D050"/>
                </a:solidFill>
              </a:rPr>
              <a:t>,</a:t>
            </a:r>
            <a:r>
              <a:rPr lang="ko-KR" altLang="en-US" sz="2400" b="1" dirty="0">
                <a:solidFill>
                  <a:srgbClr val="92D050"/>
                </a:solidFill>
              </a:rPr>
              <a:t>취득세</a:t>
            </a:r>
            <a:r>
              <a:rPr lang="en-US" altLang="ko-KR" sz="2400" b="1" dirty="0">
                <a:solidFill>
                  <a:srgbClr val="92D050"/>
                </a:solidFill>
              </a:rPr>
              <a:t>,</a:t>
            </a:r>
            <a:r>
              <a:rPr lang="ko-KR" altLang="en-US" sz="2400" b="1" dirty="0" smtClean="0">
                <a:solidFill>
                  <a:srgbClr val="92D050"/>
                </a:solidFill>
              </a:rPr>
              <a:t>기타</a:t>
            </a:r>
            <a:r>
              <a:rPr lang="en-US" altLang="ko-KR" sz="2400" b="1" dirty="0" smtClean="0">
                <a:solidFill>
                  <a:srgbClr val="92D050"/>
                </a:solidFill>
              </a:rPr>
              <a:t>…</a:t>
            </a:r>
          </a:p>
          <a:p>
            <a:pPr algn="ctr"/>
            <a:r>
              <a:rPr lang="en-US" altLang="ko-KR" sz="2400" b="1" dirty="0" smtClean="0"/>
              <a:t>2017</a:t>
            </a:r>
            <a:r>
              <a:rPr lang="ko-KR" altLang="en-US" sz="2400" b="1" dirty="0"/>
              <a:t>년 용인 </a:t>
            </a:r>
            <a:r>
              <a:rPr lang="en-US" altLang="ko-KR" sz="2400" b="1" dirty="0">
                <a:solidFill>
                  <a:srgbClr val="FFFF00"/>
                </a:solidFill>
              </a:rPr>
              <a:t>9</a:t>
            </a:r>
            <a:r>
              <a:rPr lang="ko-KR" altLang="en-US" sz="2400" b="1" dirty="0"/>
              <a:t>홀 골프장 </a:t>
            </a:r>
            <a:r>
              <a:rPr lang="ko-KR" altLang="en-US" sz="2400" b="1" dirty="0" smtClean="0"/>
              <a:t>세수</a:t>
            </a:r>
            <a:r>
              <a:rPr lang="en-US" altLang="ko-KR" sz="2400" b="1" dirty="0" smtClean="0"/>
              <a:t>=?</a:t>
            </a:r>
            <a:endParaRPr lang="en-US" altLang="ko-KR" sz="2400" b="1" dirty="0"/>
          </a:p>
          <a:p>
            <a:pPr algn="ctr"/>
            <a:r>
              <a:rPr lang="en-US" altLang="ko-KR" sz="2400" b="1" dirty="0"/>
              <a:t>    </a:t>
            </a:r>
            <a:r>
              <a:rPr lang="en-US" altLang="ko-KR" sz="2400" b="1" dirty="0">
                <a:solidFill>
                  <a:schemeClr val="bg1"/>
                </a:solidFill>
              </a:rPr>
              <a:t>A</a:t>
            </a:r>
            <a:r>
              <a:rPr lang="ko-KR" altLang="en-US" sz="2400" b="1" dirty="0"/>
              <a:t>골프장</a:t>
            </a:r>
            <a:r>
              <a:rPr lang="en-US" altLang="ko-KR" sz="2400" b="1" dirty="0"/>
              <a:t>: 1</a:t>
            </a:r>
            <a:r>
              <a:rPr lang="ko-KR" altLang="en-US" sz="2400" b="1" dirty="0"/>
              <a:t>억</a:t>
            </a:r>
            <a:r>
              <a:rPr lang="en-US" altLang="ko-KR" sz="2400" b="1" dirty="0"/>
              <a:t>1</a:t>
            </a:r>
            <a:r>
              <a:rPr lang="ko-KR" altLang="en-US" sz="2400" b="1" dirty="0"/>
              <a:t>천</a:t>
            </a:r>
            <a:r>
              <a:rPr lang="en-US" altLang="ko-KR" sz="2400" b="1" dirty="0"/>
              <a:t>1</a:t>
            </a:r>
            <a:r>
              <a:rPr lang="ko-KR" altLang="en-US" sz="2400" b="1" dirty="0"/>
              <a:t>백만원</a:t>
            </a:r>
            <a:endParaRPr lang="en-US" altLang="ko-KR" sz="2400" b="1" dirty="0"/>
          </a:p>
          <a:p>
            <a:pPr algn="ctr"/>
            <a:r>
              <a:rPr lang="en-US" altLang="ko-KR" sz="2400" b="1" dirty="0"/>
              <a:t>    </a:t>
            </a:r>
            <a:r>
              <a:rPr lang="en-US" altLang="ko-KR" sz="2400" b="1" dirty="0">
                <a:solidFill>
                  <a:schemeClr val="bg1"/>
                </a:solidFill>
              </a:rPr>
              <a:t>B</a:t>
            </a:r>
            <a:r>
              <a:rPr lang="ko-KR" altLang="en-US" sz="2400" b="1" dirty="0"/>
              <a:t>골프장</a:t>
            </a:r>
            <a:r>
              <a:rPr lang="en-US" altLang="ko-KR" sz="2400" b="1" dirty="0"/>
              <a:t>: 1</a:t>
            </a:r>
            <a:r>
              <a:rPr lang="ko-KR" altLang="en-US" sz="2400" b="1" dirty="0"/>
              <a:t>억</a:t>
            </a:r>
            <a:r>
              <a:rPr lang="en-US" altLang="ko-KR" sz="2400" b="1" dirty="0"/>
              <a:t>2</a:t>
            </a:r>
            <a:r>
              <a:rPr lang="ko-KR" altLang="en-US" sz="2400" b="1" dirty="0"/>
              <a:t>천</a:t>
            </a:r>
            <a:r>
              <a:rPr lang="en-US" altLang="ko-KR" sz="2400" b="1" dirty="0"/>
              <a:t>6</a:t>
            </a:r>
            <a:r>
              <a:rPr lang="ko-KR" altLang="en-US" sz="2400" b="1" dirty="0"/>
              <a:t>백만원</a:t>
            </a:r>
            <a:endParaRPr lang="en-US" altLang="ko-KR" sz="2400" b="1" dirty="0"/>
          </a:p>
          <a:p>
            <a:pPr algn="ctr"/>
            <a:r>
              <a:rPr lang="en-US" altLang="ko-KR" sz="2400" b="1" dirty="0"/>
              <a:t>    </a:t>
            </a:r>
            <a:r>
              <a:rPr lang="en-US" altLang="ko-KR" sz="2400" b="1" dirty="0">
                <a:solidFill>
                  <a:schemeClr val="bg1"/>
                </a:solidFill>
              </a:rPr>
              <a:t>C</a:t>
            </a:r>
            <a:r>
              <a:rPr lang="ko-KR" altLang="en-US" sz="2400" b="1" dirty="0"/>
              <a:t>골프장</a:t>
            </a:r>
            <a:r>
              <a:rPr lang="en-US" altLang="ko-KR" sz="2400" b="1" dirty="0"/>
              <a:t>: 2</a:t>
            </a:r>
            <a:r>
              <a:rPr lang="ko-KR" altLang="en-US" sz="2400" b="1" dirty="0"/>
              <a:t>억</a:t>
            </a:r>
            <a:r>
              <a:rPr lang="en-US" altLang="ko-KR" sz="2400" b="1" dirty="0"/>
              <a:t>1</a:t>
            </a:r>
            <a:r>
              <a:rPr lang="ko-KR" altLang="en-US" sz="2400" b="1" dirty="0"/>
              <a:t>천</a:t>
            </a:r>
            <a:r>
              <a:rPr lang="en-US" altLang="ko-KR" sz="2400" b="1" dirty="0"/>
              <a:t>5</a:t>
            </a:r>
            <a:r>
              <a:rPr lang="ko-KR" altLang="en-US" sz="2400" b="1" dirty="0" smtClean="0"/>
              <a:t>백만원</a:t>
            </a:r>
            <a:endParaRPr lang="en-US" altLang="ko-KR" sz="2400" b="1" dirty="0" smtClean="0"/>
          </a:p>
          <a:p>
            <a:pPr algn="ctr"/>
            <a:endParaRPr lang="en-US" altLang="ko-KR" sz="2400" b="1" dirty="0" smtClean="0"/>
          </a:p>
          <a:p>
            <a:pPr algn="ctr"/>
            <a:r>
              <a:rPr lang="en-US" altLang="ko-KR" sz="2400" b="1" dirty="0" smtClean="0"/>
              <a:t> 1</a:t>
            </a:r>
            <a:r>
              <a:rPr lang="ko-KR" altLang="en-US" sz="2400" b="1" dirty="0" smtClean="0"/>
              <a:t>년 세수 고작 </a:t>
            </a:r>
            <a:r>
              <a:rPr lang="en-US" altLang="ko-KR" sz="2400" b="1" dirty="0" smtClean="0"/>
              <a:t>1</a:t>
            </a:r>
            <a:r>
              <a:rPr lang="ko-KR" altLang="en-US" sz="2400" b="1" dirty="0" smtClean="0"/>
              <a:t>억원 보다</a:t>
            </a:r>
            <a:endParaRPr lang="en-US" altLang="ko-KR" sz="2400" b="1" dirty="0" smtClean="0"/>
          </a:p>
          <a:p>
            <a:pPr algn="ctr"/>
            <a:r>
              <a:rPr lang="ko-KR" altLang="en-US" sz="3200" b="1" dirty="0" smtClean="0">
                <a:solidFill>
                  <a:srgbClr val="FFFF00"/>
                </a:solidFill>
              </a:rPr>
              <a:t>산황산 보전이 고양시민들에게 더 큰 </a:t>
            </a:r>
            <a:r>
              <a:rPr lang="ko-KR" altLang="en-US" sz="3200" b="1" dirty="0">
                <a:solidFill>
                  <a:srgbClr val="FFFF00"/>
                </a:solidFill>
              </a:rPr>
              <a:t>이익이다</a:t>
            </a:r>
            <a:r>
              <a:rPr lang="en-US" altLang="ko-KR" sz="2400" b="1" dirty="0">
                <a:solidFill>
                  <a:srgbClr val="FFFF00"/>
                </a:solidFill>
              </a:rPr>
              <a:t>.</a:t>
            </a:r>
            <a:r>
              <a:rPr lang="ko-KR" altLang="en-US" sz="2400" b="1" dirty="0">
                <a:solidFill>
                  <a:srgbClr val="FFFF00"/>
                </a:solidFill>
              </a:rPr>
              <a:t> </a:t>
            </a:r>
            <a:endParaRPr lang="en-US" altLang="ko-KR" sz="2400" b="1" dirty="0">
              <a:solidFill>
                <a:srgbClr val="FFFF00"/>
              </a:solidFill>
            </a:endParaRPr>
          </a:p>
          <a:p>
            <a:pPr algn="ctr"/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972789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35846"/>
          </a:xfrm>
        </p:spPr>
      </p:pic>
      <p:sp>
        <p:nvSpPr>
          <p:cNvPr id="4" name="직사각형 3"/>
          <p:cNvSpPr/>
          <p:nvPr/>
        </p:nvSpPr>
        <p:spPr>
          <a:xfrm>
            <a:off x="0" y="2499742"/>
            <a:ext cx="3347864" cy="264375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b="1" dirty="0" smtClean="0"/>
              <a:t>골프장이 지역 </a:t>
            </a:r>
            <a:r>
              <a:rPr lang="ko-KR" altLang="en-US" sz="3600" b="1" dirty="0" smtClean="0">
                <a:solidFill>
                  <a:srgbClr val="FFFF00"/>
                </a:solidFill>
              </a:rPr>
              <a:t>일자리</a:t>
            </a:r>
            <a:r>
              <a:rPr lang="ko-KR" altLang="en-US" sz="3600" b="1" dirty="0" smtClean="0"/>
              <a:t> </a:t>
            </a:r>
            <a:endParaRPr lang="en-US" altLang="ko-KR" sz="3600" b="1" dirty="0" smtClean="0"/>
          </a:p>
          <a:p>
            <a:pPr algn="ctr"/>
            <a:r>
              <a:rPr lang="ko-KR" altLang="en-US" sz="3600" b="1" dirty="0" smtClean="0"/>
              <a:t>창출한다</a:t>
            </a:r>
            <a:r>
              <a:rPr lang="en-US" altLang="ko-KR" sz="3600" b="1" dirty="0" smtClean="0"/>
              <a:t>? </a:t>
            </a:r>
            <a:endParaRPr lang="ko-KR" altLang="en-US" sz="3600" b="1" dirty="0"/>
          </a:p>
        </p:txBody>
      </p:sp>
      <p:pic>
        <p:nvPicPr>
          <p:cNvPr id="6" name="내용 개체 틀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0"/>
            <a:ext cx="58174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334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99942"/>
          </a:xfrm>
        </p:spPr>
      </p:pic>
      <p:sp>
        <p:nvSpPr>
          <p:cNvPr id="3" name="직사각형 2"/>
          <p:cNvSpPr/>
          <p:nvPr/>
        </p:nvSpPr>
        <p:spPr>
          <a:xfrm>
            <a:off x="0" y="4299942"/>
            <a:ext cx="9144000" cy="84355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spc="-300" dirty="0" smtClean="0">
                <a:latin typeface="HY강M" pitchFamily="18" charset="-127"/>
                <a:ea typeface="HY강M" pitchFamily="18" charset="-127"/>
              </a:rPr>
              <a:t>잔디 보호를 위해 과도한 물 사용으로 </a:t>
            </a:r>
            <a:r>
              <a:rPr lang="ko-KR" altLang="en-US" sz="2400" spc="-300" dirty="0" smtClean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지하수</a:t>
            </a:r>
            <a:r>
              <a:rPr lang="ko-KR" altLang="en-US" sz="2400" spc="-300" dirty="0" smtClean="0">
                <a:latin typeface="HY강M" pitchFamily="18" charset="-127"/>
                <a:ea typeface="HY강M" pitchFamily="18" charset="-127"/>
              </a:rPr>
              <a:t> 고갈을 초래하는 골프장</a:t>
            </a:r>
            <a:endParaRPr lang="ko-KR" altLang="en-US" sz="2400" spc="-3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00383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HY강M" pitchFamily="18" charset="-127"/>
                <a:ea typeface="HY강M" pitchFamily="18" charset="-127"/>
              </a:rPr>
              <a:t>나무 권리를 </a:t>
            </a:r>
            <a:r>
              <a:rPr lang="ko-KR" altLang="en-US" sz="4800" dirty="0" smtClean="0">
                <a:latin typeface="HY강M" pitchFamily="18" charset="-127"/>
                <a:ea typeface="HY강M" pitchFamily="18" charset="-127"/>
              </a:rPr>
              <a:t>최초 선언하며</a:t>
            </a:r>
            <a:endParaRPr lang="en-US" altLang="ko-KR" sz="48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4800" dirty="0" smtClean="0">
                <a:solidFill>
                  <a:schemeClr val="bg1"/>
                </a:solidFill>
                <a:latin typeface="HY강M" pitchFamily="18" charset="-127"/>
                <a:ea typeface="HY강M" pitchFamily="18" charset="-127"/>
              </a:rPr>
              <a:t>녹색도시</a:t>
            </a:r>
            <a:r>
              <a:rPr lang="ko-KR" altLang="en-US" sz="4800" dirty="0" smtClean="0">
                <a:latin typeface="HY강M" pitchFamily="18" charset="-127"/>
                <a:ea typeface="HY강M" pitchFamily="18" charset="-127"/>
              </a:rPr>
              <a:t>를 표방하는 </a:t>
            </a:r>
            <a:endParaRPr lang="en-US" altLang="ko-KR" sz="48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4800" dirty="0" smtClean="0">
                <a:latin typeface="HY강M" pitchFamily="18" charset="-127"/>
                <a:ea typeface="HY강M" pitchFamily="18" charset="-127"/>
              </a:rPr>
              <a:t>고양시에서 진행되는</a:t>
            </a:r>
            <a:endParaRPr lang="en-US" altLang="ko-KR" sz="48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4800" dirty="0" smtClean="0">
                <a:latin typeface="HY강M" pitchFamily="18" charset="-127"/>
                <a:ea typeface="HY강M" pitchFamily="18" charset="-127"/>
              </a:rPr>
              <a:t>녹색 사업들</a:t>
            </a:r>
            <a:r>
              <a:rPr lang="en-US" altLang="ko-KR" sz="4800" dirty="0" smtClean="0">
                <a:latin typeface="HY강M" pitchFamily="18" charset="-127"/>
                <a:ea typeface="HY강M" pitchFamily="18" charset="-127"/>
              </a:rPr>
              <a:t>?</a:t>
            </a:r>
            <a:endParaRPr lang="ko-KR" altLang="en-US" sz="48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38333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644007" cy="4299942"/>
          </a:xfrm>
        </p:spPr>
      </p:pic>
      <p:pic>
        <p:nvPicPr>
          <p:cNvPr id="5" name="내용 개체 틀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58" y="0"/>
            <a:ext cx="4572000" cy="4299942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0" y="4299942"/>
            <a:ext cx="9130358" cy="84355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골프장 잔디 병해충 방제 위해 뿌리는 농약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?</a:t>
            </a:r>
          </a:p>
          <a:p>
            <a:pPr algn="ctr"/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골프장 잔디의 갈색잎마름병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, </a:t>
            </a:r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갈색마름병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, </a:t>
            </a:r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황색마름병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, </a:t>
            </a:r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봄마름병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…</a:t>
            </a:r>
            <a:endParaRPr lang="ko-KR" altLang="en-US" sz="20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49637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203848" cy="4299941"/>
          </a:xfrm>
        </p:spPr>
      </p:pic>
      <p:pic>
        <p:nvPicPr>
          <p:cNvPr id="5" name="내용 개체 틀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-36004"/>
            <a:ext cx="3096344" cy="4335946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0" y="4299942"/>
            <a:ext cx="9130358" cy="84355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흰마름병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, </a:t>
            </a:r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잎마름병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, </a:t>
            </a:r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탄저병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, </a:t>
            </a:r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동전마름병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, </a:t>
            </a:r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설부병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, </a:t>
            </a:r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녹병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…</a:t>
            </a:r>
            <a:endParaRPr lang="ko-KR" altLang="en-US" sz="20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7" name="내용 개체 틀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"/>
            <a:ext cx="2987824" cy="429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645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3" descr="골프-농약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0" y="-3749"/>
            <a:ext cx="9144000" cy="437195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0" y="4368201"/>
            <a:ext cx="9144000" cy="7752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골프장에 가득 쌓여 있는 농약병들</a:t>
            </a:r>
            <a:endParaRPr lang="ko-KR" altLang="en-US" sz="24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48354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427983" cy="4371950"/>
          </a:xfrm>
        </p:spPr>
      </p:pic>
      <p:pic>
        <p:nvPicPr>
          <p:cNvPr id="5" name="내용 개체 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4716016" cy="437195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0" y="4155926"/>
            <a:ext cx="9144000" cy="987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smtClean="0">
                <a:latin typeface="HY강M" pitchFamily="18" charset="-127"/>
                <a:ea typeface="HY강M" pitchFamily="18" charset="-127"/>
              </a:rPr>
              <a:t>땅 속엔 누가 살고 있을까</a:t>
            </a:r>
            <a:r>
              <a:rPr lang="en-US" altLang="ko-KR" sz="3200" dirty="0" smtClean="0">
                <a:latin typeface="HY강M" pitchFamily="18" charset="-127"/>
                <a:ea typeface="HY강M" pitchFamily="18" charset="-127"/>
              </a:rPr>
              <a:t>? </a:t>
            </a:r>
            <a:endParaRPr lang="ko-KR" altLang="en-US" sz="32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640487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</p:spPr>
      </p:pic>
      <p:sp>
        <p:nvSpPr>
          <p:cNvPr id="5" name="직사각형 4"/>
          <p:cNvSpPr/>
          <p:nvPr/>
        </p:nvSpPr>
        <p:spPr>
          <a:xfrm>
            <a:off x="482576" y="3573840"/>
            <a:ext cx="8316699" cy="1569660"/>
          </a:xfrm>
          <a:prstGeom prst="rect">
            <a:avLst/>
          </a:prstGeom>
          <a:solidFill>
            <a:schemeClr val="tx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o-KR" altLang="en-US" sz="48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숲을 지키는 소중한 생명들이</a:t>
            </a:r>
            <a:endParaRPr lang="en-US" altLang="ko-KR" sz="4800" b="1" cap="none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ko-KR" altLang="en-US" sz="48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골프장엔 잔디 망치는 해충</a:t>
            </a:r>
            <a:r>
              <a:rPr lang="en-US" altLang="ko-KR" sz="48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en-US" altLang="ko-KR" sz="48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21875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4227934"/>
          </a:xfrm>
        </p:spPr>
      </p:pic>
      <p:sp>
        <p:nvSpPr>
          <p:cNvPr id="3" name="직사각형 2"/>
          <p:cNvSpPr/>
          <p:nvPr/>
        </p:nvSpPr>
        <p:spPr>
          <a:xfrm>
            <a:off x="0" y="4227934"/>
            <a:ext cx="9144000" cy="91556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골프장에 살포하는 살충제</a:t>
            </a:r>
            <a:r>
              <a:rPr lang="en-US" altLang="ko-KR" sz="2800" dirty="0" smtClean="0">
                <a:latin typeface="HY강M" pitchFamily="18" charset="-127"/>
                <a:ea typeface="HY강M" pitchFamily="18" charset="-127"/>
              </a:rPr>
              <a:t>, </a:t>
            </a:r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살균제</a:t>
            </a:r>
            <a:r>
              <a:rPr lang="en-US" altLang="ko-KR" sz="2800" dirty="0" smtClean="0">
                <a:latin typeface="HY강M" pitchFamily="18" charset="-127"/>
                <a:ea typeface="HY강M" pitchFamily="18" charset="-127"/>
              </a:rPr>
              <a:t>, </a:t>
            </a:r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제초제 농약 </a:t>
            </a:r>
            <a:endParaRPr lang="ko-KR" altLang="en-US" sz="28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302680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5" y="0"/>
            <a:ext cx="9143999" cy="4371950"/>
          </a:xfrm>
        </p:spPr>
      </p:pic>
      <p:sp>
        <p:nvSpPr>
          <p:cNvPr id="3" name="직사각형 2"/>
          <p:cNvSpPr/>
          <p:nvPr/>
        </p:nvSpPr>
        <p:spPr>
          <a:xfrm>
            <a:off x="0" y="4323758"/>
            <a:ext cx="9144000" cy="81974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골프장에 살포하는 농약 종류와 살포량</a:t>
            </a:r>
            <a:endParaRPr lang="ko-KR" altLang="en-US" sz="28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580119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371950"/>
          </a:xfrm>
        </p:spPr>
      </p:pic>
      <p:sp>
        <p:nvSpPr>
          <p:cNvPr id="3" name="직사각형 2"/>
          <p:cNvSpPr/>
          <p:nvPr/>
        </p:nvSpPr>
        <p:spPr>
          <a:xfrm>
            <a:off x="0" y="4371950"/>
            <a:ext cx="9144000" cy="7715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골프장에 살포한 농약으로 인한 </a:t>
            </a:r>
            <a:r>
              <a:rPr lang="ko-KR" altLang="en-US" sz="3200" spc="-300" dirty="0" smtClean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토양과 유출수에 농약 잔류 </a:t>
            </a:r>
            <a:endParaRPr lang="ko-KR" altLang="en-US" sz="2400" spc="-300" dirty="0">
              <a:solidFill>
                <a:srgbClr val="FFFF00"/>
              </a:solidFill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5" name="내용 개체 틀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43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114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0"/>
            <a:ext cx="7236296" cy="3723878"/>
          </a:xfrm>
        </p:spPr>
      </p:pic>
      <p:sp>
        <p:nvSpPr>
          <p:cNvPr id="3" name="직사각형 2"/>
          <p:cNvSpPr/>
          <p:nvPr/>
        </p:nvSpPr>
        <p:spPr>
          <a:xfrm>
            <a:off x="0" y="3723878"/>
            <a:ext cx="9144000" cy="141962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dirty="0" smtClean="0">
                <a:latin typeface="HY강M" pitchFamily="18" charset="-127"/>
                <a:ea typeface="HY강M" pitchFamily="18" charset="-127"/>
              </a:rPr>
              <a:t>골프장 농약이 친환경</a:t>
            </a:r>
            <a:r>
              <a:rPr lang="en-US" altLang="ko-KR" sz="3600" dirty="0" smtClean="0">
                <a:latin typeface="HY강M" pitchFamily="18" charset="-127"/>
                <a:ea typeface="HY강M" pitchFamily="18" charset="-127"/>
              </a:rPr>
              <a:t>? </a:t>
            </a:r>
            <a:r>
              <a:rPr lang="ko-KR" altLang="en-US" sz="3600" dirty="0">
                <a:latin typeface="HY강M" pitchFamily="18" charset="-127"/>
                <a:ea typeface="HY강M" pitchFamily="18" charset="-127"/>
              </a:rPr>
              <a:t>안</a:t>
            </a:r>
            <a:r>
              <a:rPr lang="ko-KR" altLang="en-US" sz="3600" dirty="0" smtClean="0">
                <a:latin typeface="HY강M" pitchFamily="18" charset="-127"/>
                <a:ea typeface="HY강M" pitchFamily="18" charset="-127"/>
              </a:rPr>
              <a:t>전하다</a:t>
            </a:r>
            <a:r>
              <a:rPr lang="en-US" altLang="ko-KR" sz="3600" dirty="0" smtClean="0">
                <a:latin typeface="HY강M" pitchFamily="18" charset="-127"/>
                <a:ea typeface="HY강M" pitchFamily="18" charset="-127"/>
              </a:rPr>
              <a:t>? </a:t>
            </a:r>
          </a:p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골프장 농약 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‘</a:t>
            </a:r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기준이 없음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’</a:t>
            </a:r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을 시인한</a:t>
            </a:r>
            <a:r>
              <a:rPr lang="en-US" altLang="ko-KR" sz="2400" dirty="0">
                <a:latin typeface="HY강M" pitchFamily="18" charset="-127"/>
                <a:ea typeface="HY강M" pitchFamily="18" charset="-127"/>
              </a:rPr>
              <a:t> </a:t>
            </a:r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환경부 국정감사 자료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.</a:t>
            </a:r>
            <a:endParaRPr lang="ko-KR" altLang="en-US" sz="24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5" name="내용 개체 틀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7704" cy="37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329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5" y="-5655"/>
            <a:ext cx="4584977" cy="4134650"/>
          </a:xfrm>
        </p:spPr>
      </p:pic>
      <p:pic>
        <p:nvPicPr>
          <p:cNvPr id="5" name="내용 개체 틀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0"/>
            <a:ext cx="2699792" cy="3867894"/>
          </a:xfrm>
          <a:prstGeom prst="rect">
            <a:avLst/>
          </a:prstGeom>
        </p:spPr>
      </p:pic>
      <p:pic>
        <p:nvPicPr>
          <p:cNvPr id="6" name="내용 개체 틀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9822"/>
            <a:ext cx="9144000" cy="1923678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0" y="4587974"/>
            <a:ext cx="9144000" cy="55552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곤충들을 죽이는 골프장 농약들이 주변 환경과 사람에겐 안전할까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? </a:t>
            </a:r>
            <a:endParaRPr lang="ko-KR" altLang="en-US" sz="20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7" name="내용 개체 틀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63687" cy="321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85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029912"/>
          </a:xfrm>
        </p:spPr>
      </p:pic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>
                <a:latin typeface="HY강M" pitchFamily="18" charset="-127"/>
                <a:ea typeface="HY강M" pitchFamily="18" charset="-127"/>
              </a:rPr>
              <a:t>1, </a:t>
            </a:r>
            <a:r>
              <a:rPr lang="ko-KR" altLang="en-US" sz="4000" dirty="0" smtClean="0">
                <a:latin typeface="HY강M" pitchFamily="18" charset="-127"/>
                <a:ea typeface="HY강M" pitchFamily="18" charset="-127"/>
              </a:rPr>
              <a:t>일산 호수공원 보행육교 사업</a:t>
            </a:r>
            <a:endParaRPr lang="ko-KR" altLang="en-US" sz="40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939739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3363838"/>
            <a:ext cx="9144000" cy="177966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이미 존재하는 </a:t>
            </a:r>
            <a:r>
              <a:rPr lang="ko-KR" altLang="en-US" sz="3200" dirty="0" smtClean="0">
                <a:latin typeface="HY강M" pitchFamily="18" charset="-127"/>
                <a:ea typeface="HY강M" pitchFamily="18" charset="-127"/>
              </a:rPr>
              <a:t>도심 숲을 보존하는 것이</a:t>
            </a:r>
            <a:endParaRPr lang="en-US" altLang="ko-KR" sz="32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3200" dirty="0" smtClean="0">
                <a:latin typeface="HY강M" pitchFamily="18" charset="-127"/>
                <a:ea typeface="HY강M" pitchFamily="18" charset="-127"/>
              </a:rPr>
              <a:t>가로수</a:t>
            </a:r>
            <a:r>
              <a:rPr lang="ko-KR" altLang="en-US" sz="3200" dirty="0">
                <a:latin typeface="HY강M" pitchFamily="18" charset="-127"/>
                <a:ea typeface="HY강M" pitchFamily="18" charset="-127"/>
              </a:rPr>
              <a:t>를</a:t>
            </a:r>
            <a:r>
              <a:rPr lang="ko-KR" altLang="en-US" sz="3200" dirty="0" smtClean="0">
                <a:latin typeface="HY강M" pitchFamily="18" charset="-127"/>
                <a:ea typeface="HY강M" pitchFamily="18" charset="-127"/>
              </a:rPr>
              <a:t> 심는 </a:t>
            </a:r>
            <a:r>
              <a:rPr lang="ko-KR" altLang="en-US" sz="3200" dirty="0">
                <a:latin typeface="HY강M" pitchFamily="18" charset="-127"/>
                <a:ea typeface="HY강M" pitchFamily="18" charset="-127"/>
              </a:rPr>
              <a:t>것보다</a:t>
            </a:r>
            <a:endParaRPr lang="en-US" altLang="ko-KR" sz="3200" dirty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 예산도 적게 들고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, </a:t>
            </a:r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더 많은 탄소를 흡수한다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. </a:t>
            </a:r>
            <a:endParaRPr lang="ko-KR" altLang="en-US" sz="24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080"/>
            <a:ext cx="9144000" cy="3507854"/>
          </a:xfrm>
        </p:spPr>
      </p:pic>
    </p:spTree>
    <p:extLst>
      <p:ext uri="{BB962C8B-B14F-4D97-AF65-F5344CB8AC3E}">
        <p14:creationId xmlns:p14="http://schemas.microsoft.com/office/powerpoint/2010/main" val="35910390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88024" cy="3939902"/>
          </a:xfrm>
        </p:spPr>
      </p:pic>
      <p:pic>
        <p:nvPicPr>
          <p:cNvPr id="5" name="내용 개체 틀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644008" cy="3939902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0" y="3939902"/>
            <a:ext cx="9144000" cy="120359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spc="-300" dirty="0" smtClean="0">
                <a:latin typeface="HY강M" pitchFamily="18" charset="-127"/>
                <a:ea typeface="HY강M" pitchFamily="18" charset="-127"/>
              </a:rPr>
              <a:t>기후재앙 초래하는 도심 숲 </a:t>
            </a:r>
            <a:r>
              <a:rPr lang="ko-KR" altLang="en-US" sz="2800" spc="-300" dirty="0" smtClean="0">
                <a:solidFill>
                  <a:schemeClr val="bg1"/>
                </a:solidFill>
                <a:latin typeface="HY강M" pitchFamily="18" charset="-127"/>
                <a:ea typeface="HY강M" pitchFamily="18" charset="-127"/>
              </a:rPr>
              <a:t>훼손</a:t>
            </a:r>
            <a:r>
              <a:rPr lang="ko-KR" altLang="en-US" sz="2400" spc="-300" dirty="0" smtClean="0">
                <a:latin typeface="HY강M" pitchFamily="18" charset="-127"/>
                <a:ea typeface="HY강M" pitchFamily="18" charset="-127"/>
              </a:rPr>
              <a:t> 정책을 멈추고</a:t>
            </a:r>
            <a:r>
              <a:rPr lang="en-US" altLang="ko-KR" sz="2400" spc="-300" dirty="0" smtClean="0">
                <a:latin typeface="HY강M" pitchFamily="18" charset="-127"/>
                <a:ea typeface="HY강M" pitchFamily="18" charset="-127"/>
              </a:rPr>
              <a:t>, </a:t>
            </a:r>
          </a:p>
          <a:p>
            <a:pPr algn="ctr"/>
            <a:r>
              <a:rPr lang="ko-KR" altLang="en-US" sz="2400" spc="-300" dirty="0" smtClean="0">
                <a:latin typeface="HY강M" pitchFamily="18" charset="-127"/>
                <a:ea typeface="HY강M" pitchFamily="18" charset="-127"/>
              </a:rPr>
              <a:t>보전 대책을 마련해야 한다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. </a:t>
            </a:r>
            <a:endParaRPr lang="ko-KR" altLang="en-US" sz="24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792912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5143500"/>
          </a:xfrm>
        </p:spPr>
      </p:pic>
      <p:sp>
        <p:nvSpPr>
          <p:cNvPr id="4" name="직사각형 3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latin typeface="HY강M" pitchFamily="18" charset="-127"/>
                <a:ea typeface="HY강M" pitchFamily="18" charset="-127"/>
              </a:rPr>
              <a:t>4, </a:t>
            </a:r>
            <a:r>
              <a:rPr lang="ko-KR" altLang="en-US" sz="4400" dirty="0" smtClean="0">
                <a:latin typeface="HY강M" pitchFamily="18" charset="-127"/>
                <a:ea typeface="HY강M" pitchFamily="18" charset="-127"/>
              </a:rPr>
              <a:t>보호수 </a:t>
            </a:r>
            <a:endParaRPr lang="en-US" altLang="ko-KR" sz="44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4400" dirty="0" smtClean="0">
                <a:latin typeface="HY강M" pitchFamily="18" charset="-127"/>
                <a:ea typeface="HY강M" pitchFamily="18" charset="-127"/>
              </a:rPr>
              <a:t>       관리 문제</a:t>
            </a:r>
            <a:endParaRPr lang="ko-KR" altLang="en-US" sz="44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163096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155926"/>
          </a:xfrm>
        </p:spPr>
      </p:pic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산황동 느티나무</a:t>
            </a:r>
            <a:endParaRPr lang="ko-KR" altLang="en-US" sz="28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972789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62"/>
            <a:ext cx="9144000" cy="4041874"/>
          </a:xfrm>
        </p:spPr>
      </p:pic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smtClean="0">
                <a:latin typeface="HY강M" pitchFamily="18" charset="-127"/>
                <a:ea typeface="HY강M" pitchFamily="18" charset="-127"/>
              </a:rPr>
              <a:t>무학대사가 심은 세 그루 중 하나</a:t>
            </a:r>
            <a:endParaRPr lang="en-US" altLang="ko-KR" sz="32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3200" dirty="0" smtClean="0">
                <a:latin typeface="HY강M" pitchFamily="18" charset="-127"/>
                <a:ea typeface="HY강M" pitchFamily="18" charset="-127"/>
              </a:rPr>
              <a:t>보호 대책이 시급하다</a:t>
            </a:r>
            <a:r>
              <a:rPr lang="en-US" altLang="ko-KR" sz="3200" dirty="0" smtClean="0">
                <a:latin typeface="HY강M" pitchFamily="18" charset="-127"/>
                <a:ea typeface="HY강M" pitchFamily="18" charset="-127"/>
              </a:rPr>
              <a:t>.</a:t>
            </a:r>
            <a:r>
              <a:rPr lang="ko-KR" altLang="en-US" sz="3200" dirty="0" smtClean="0">
                <a:latin typeface="HY강M" pitchFamily="18" charset="-127"/>
                <a:ea typeface="HY강M" pitchFamily="18" charset="-127"/>
              </a:rPr>
              <a:t> </a:t>
            </a:r>
            <a:endParaRPr lang="ko-KR" altLang="en-US" sz="32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972789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1"/>
            <a:ext cx="4788024" cy="3648359"/>
          </a:xfrm>
        </p:spPr>
      </p:pic>
      <p:sp>
        <p:nvSpPr>
          <p:cNvPr id="4" name="직사각형 3"/>
          <p:cNvSpPr/>
          <p:nvPr/>
        </p:nvSpPr>
        <p:spPr>
          <a:xfrm>
            <a:off x="0" y="3651870"/>
            <a:ext cx="9144000" cy="149163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spc="-300" dirty="0" smtClean="0">
                <a:latin typeface="HY강M" pitchFamily="18" charset="-127"/>
                <a:ea typeface="HY강M" pitchFamily="18" charset="-127"/>
              </a:rPr>
              <a:t>보호수 우레탄 치료</a:t>
            </a:r>
            <a:r>
              <a:rPr lang="en-US" altLang="ko-KR" sz="2400" spc="-300" dirty="0" smtClean="0">
                <a:latin typeface="HY강M" pitchFamily="18" charset="-127"/>
                <a:ea typeface="HY강M" pitchFamily="18" charset="-127"/>
              </a:rPr>
              <a:t>. </a:t>
            </a:r>
          </a:p>
          <a:p>
            <a:pPr algn="ctr"/>
            <a:r>
              <a:rPr lang="ko-KR" altLang="en-US" sz="2400" spc="-300" dirty="0" smtClean="0">
                <a:latin typeface="HY강M" pitchFamily="18" charset="-127"/>
                <a:ea typeface="HY강M" pitchFamily="18" charset="-127"/>
              </a:rPr>
              <a:t>과연 나무 보호일까</a:t>
            </a:r>
            <a:r>
              <a:rPr lang="en-US" altLang="ko-KR" sz="2400" spc="-300" dirty="0" smtClean="0">
                <a:latin typeface="HY강M" pitchFamily="18" charset="-127"/>
                <a:ea typeface="HY강M" pitchFamily="18" charset="-127"/>
              </a:rPr>
              <a:t>? </a:t>
            </a:r>
            <a:r>
              <a:rPr lang="ko-KR" altLang="en-US" sz="2400" spc="-300" dirty="0" smtClean="0">
                <a:latin typeface="HY강M" pitchFamily="18" charset="-127"/>
                <a:ea typeface="HY강M" pitchFamily="18" charset="-127"/>
              </a:rPr>
              <a:t>더 병들게 하는 잘못일까</a:t>
            </a:r>
            <a:r>
              <a:rPr lang="en-US" altLang="ko-KR" sz="2400" spc="-300" dirty="0" smtClean="0">
                <a:latin typeface="HY강M" pitchFamily="18" charset="-127"/>
                <a:ea typeface="HY강M" pitchFamily="18" charset="-127"/>
              </a:rPr>
              <a:t>?</a:t>
            </a:r>
          </a:p>
          <a:p>
            <a:pPr algn="ctr"/>
            <a:r>
              <a:rPr lang="ko-KR" altLang="en-US" sz="2400" spc="-300" dirty="0" smtClean="0">
                <a:latin typeface="HY강M" pitchFamily="18" charset="-127"/>
                <a:ea typeface="HY강M" pitchFamily="18" charset="-127"/>
              </a:rPr>
              <a:t>나무 치료에 대한 근원적인 성찰이 필요하다</a:t>
            </a:r>
            <a:r>
              <a:rPr lang="en-US" altLang="ko-KR" sz="2400" spc="-300" dirty="0" smtClean="0">
                <a:latin typeface="HY강M" pitchFamily="18" charset="-127"/>
                <a:ea typeface="HY강M" pitchFamily="18" charset="-127"/>
              </a:rPr>
              <a:t>.</a:t>
            </a:r>
            <a:endParaRPr lang="ko-KR" altLang="en-US" sz="2400" spc="-3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0"/>
            <a:ext cx="4365217" cy="365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789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mtClean="0"/>
              <a:t>포항 보호수 우레탄 없이 </a:t>
            </a:r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>
                <a:latin typeface="HY강M" pitchFamily="18" charset="-127"/>
                <a:ea typeface="HY강M" pitchFamily="18" charset="-127"/>
              </a:rPr>
              <a:t>포</a:t>
            </a:r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항시 현내 마을 숲의 보호수들</a:t>
            </a:r>
            <a:r>
              <a:rPr lang="en-US" altLang="ko-KR" sz="2800" dirty="0" smtClean="0">
                <a:latin typeface="HY강M" pitchFamily="18" charset="-127"/>
                <a:ea typeface="HY강M" pitchFamily="18" charset="-127"/>
              </a:rPr>
              <a:t>, </a:t>
            </a:r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우레탄 치료가 없다</a:t>
            </a:r>
            <a:r>
              <a:rPr lang="en-US" altLang="ko-KR" sz="2800" dirty="0" smtClean="0">
                <a:latin typeface="HY강M" pitchFamily="18" charset="-127"/>
                <a:ea typeface="HY강M" pitchFamily="18" charset="-127"/>
              </a:rPr>
              <a:t>. </a:t>
            </a:r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 </a:t>
            </a:r>
            <a:endParaRPr lang="ko-KR" altLang="en-US" sz="28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415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8860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" y="0"/>
            <a:ext cx="9142019" cy="5143500"/>
          </a:xfrm>
        </p:spPr>
      </p:pic>
    </p:spTree>
    <p:extLst>
      <p:ext uri="{BB962C8B-B14F-4D97-AF65-F5344CB8AC3E}">
        <p14:creationId xmlns:p14="http://schemas.microsoft.com/office/powerpoint/2010/main" val="17913371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784" cy="5143500"/>
          </a:xfr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0"/>
            <a:ext cx="3456384" cy="51435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885" y="-1404"/>
            <a:ext cx="289611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649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723878"/>
          </a:xfrm>
        </p:spPr>
      </p:pic>
      <p:sp>
        <p:nvSpPr>
          <p:cNvPr id="4" name="직사각형 3"/>
          <p:cNvSpPr/>
          <p:nvPr/>
        </p:nvSpPr>
        <p:spPr>
          <a:xfrm>
            <a:off x="0" y="0"/>
            <a:ext cx="4644008" cy="51435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>
                <a:latin typeface="HY강M" pitchFamily="18" charset="-127"/>
                <a:ea typeface="HY강M" pitchFamily="18" charset="-127"/>
              </a:rPr>
              <a:t>5, </a:t>
            </a:r>
            <a:r>
              <a:rPr lang="ko-KR" altLang="en-US" sz="4000" dirty="0" smtClean="0">
                <a:latin typeface="HY강M" pitchFamily="18" charset="-127"/>
                <a:ea typeface="HY강M" pitchFamily="18" charset="-127"/>
              </a:rPr>
              <a:t>밤가시 </a:t>
            </a:r>
            <a:endParaRPr lang="en-US" altLang="ko-KR" sz="40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en-US" altLang="ko-KR" sz="4000" dirty="0">
                <a:latin typeface="HY강M" pitchFamily="18" charset="-127"/>
                <a:ea typeface="HY강M" pitchFamily="18" charset="-127"/>
              </a:rPr>
              <a:t> </a:t>
            </a:r>
            <a:r>
              <a:rPr lang="en-US" altLang="ko-KR" sz="4000" dirty="0" smtClean="0">
                <a:latin typeface="HY강M" pitchFamily="18" charset="-127"/>
                <a:ea typeface="HY강M" pitchFamily="18" charset="-127"/>
              </a:rPr>
              <a:t>        </a:t>
            </a:r>
            <a:r>
              <a:rPr lang="ko-KR" altLang="en-US" sz="4000" dirty="0" smtClean="0">
                <a:latin typeface="HY강M" pitchFamily="18" charset="-127"/>
                <a:ea typeface="HY강M" pitchFamily="18" charset="-127"/>
              </a:rPr>
              <a:t>어린이공원 </a:t>
            </a:r>
            <a:endParaRPr lang="en-US" altLang="ko-KR" sz="40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4000" dirty="0" smtClean="0">
                <a:latin typeface="HY강M" pitchFamily="18" charset="-127"/>
                <a:ea typeface="HY강M" pitchFamily="18" charset="-127"/>
              </a:rPr>
              <a:t>         주차장 건설</a:t>
            </a:r>
            <a:endParaRPr lang="ko-KR" altLang="en-US" sz="4000" dirty="0">
              <a:latin typeface="HY강M" pitchFamily="18" charset="-127"/>
              <a:ea typeface="HY강M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0" y="3723878"/>
            <a:ext cx="9144000" cy="141962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공원은 보존하고</a:t>
            </a:r>
            <a:r>
              <a:rPr lang="en-US" altLang="ko-KR" sz="2800" dirty="0" smtClean="0">
                <a:latin typeface="HY강M" pitchFamily="18" charset="-127"/>
                <a:ea typeface="HY강M" pitchFamily="18" charset="-127"/>
              </a:rPr>
              <a:t>, </a:t>
            </a:r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주차장은 지하에</a:t>
            </a:r>
            <a:r>
              <a:rPr lang="en-US" altLang="ko-KR" sz="2800" dirty="0" smtClean="0">
                <a:latin typeface="HY강M" pitchFamily="18" charset="-127"/>
                <a:ea typeface="HY강M" pitchFamily="18" charset="-127"/>
              </a:rPr>
              <a:t>!</a:t>
            </a:r>
          </a:p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육교 공사비는 있는데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, </a:t>
            </a:r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지하주차장 공사비는 없다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?</a:t>
            </a:r>
          </a:p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사업의 필요성보다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, </a:t>
            </a:r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지자</a:t>
            </a:r>
            <a:r>
              <a:rPr lang="ko-KR" altLang="en-US" sz="2400" dirty="0">
                <a:latin typeface="HY강M" pitchFamily="18" charset="-127"/>
                <a:ea typeface="HY강M" pitchFamily="18" charset="-127"/>
              </a:rPr>
              <a:t>체</a:t>
            </a:r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장의 과시적 행정 때문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.  </a:t>
            </a:r>
            <a:endParaRPr lang="ko-KR" altLang="en-US" sz="24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175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029912"/>
          </a:xfrm>
        </p:spPr>
      </p:pic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latin typeface="HY강M" pitchFamily="18" charset="-127"/>
                <a:ea typeface="HY강M" pitchFamily="18" charset="-127"/>
              </a:rPr>
              <a:t>2, </a:t>
            </a:r>
            <a:r>
              <a:rPr lang="ko-KR" altLang="en-US" sz="3600" dirty="0" smtClean="0">
                <a:latin typeface="HY강M" pitchFamily="18" charset="-127"/>
                <a:ea typeface="HY강M" pitchFamily="18" charset="-127"/>
              </a:rPr>
              <a:t>안산공원 보건소 건립</a:t>
            </a:r>
            <a:endParaRPr lang="ko-KR" altLang="en-US" sz="36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972789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5143500"/>
          </a:xfrm>
        </p:spPr>
      </p:pic>
      <p:sp>
        <p:nvSpPr>
          <p:cNvPr id="4" name="직사각형 3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solidFill>
                  <a:prstClr val="white"/>
                </a:solidFill>
                <a:latin typeface="HY강M" pitchFamily="18" charset="-127"/>
                <a:ea typeface="HY강M" pitchFamily="18" charset="-127"/>
              </a:rPr>
              <a:t>6, </a:t>
            </a:r>
            <a:r>
              <a:rPr lang="ko-KR" altLang="en-US" sz="4400" dirty="0" smtClean="0">
                <a:solidFill>
                  <a:prstClr val="white"/>
                </a:solidFill>
                <a:latin typeface="HY강M" pitchFamily="18" charset="-127"/>
                <a:ea typeface="HY강M" pitchFamily="18" charset="-127"/>
              </a:rPr>
              <a:t>가로수 </a:t>
            </a:r>
            <a:endParaRPr lang="en-US" altLang="ko-KR" sz="4400" dirty="0" smtClean="0">
              <a:solidFill>
                <a:prstClr val="white"/>
              </a:solidFill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4400" dirty="0" smtClean="0">
                <a:solidFill>
                  <a:prstClr val="white"/>
                </a:solidFill>
                <a:latin typeface="HY강M" pitchFamily="18" charset="-127"/>
                <a:ea typeface="HY강M" pitchFamily="18" charset="-127"/>
              </a:rPr>
              <a:t>      가지치기</a:t>
            </a:r>
            <a:endParaRPr lang="ko-KR" altLang="en-US" sz="4400" dirty="0">
              <a:solidFill>
                <a:prstClr val="white"/>
              </a:solidFill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30704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내용 개체 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580112" cy="4155925"/>
          </a:xfrm>
        </p:spPr>
      </p:pic>
      <p:sp>
        <p:nvSpPr>
          <p:cNvPr id="3" name="직사각형 2"/>
          <p:cNvSpPr/>
          <p:nvPr/>
        </p:nvSpPr>
        <p:spPr>
          <a:xfrm>
            <a:off x="0" y="4155926"/>
            <a:ext cx="9144000" cy="9875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smtClean="0">
                <a:latin typeface="HY강M" pitchFamily="18" charset="-127"/>
                <a:ea typeface="HY강M" pitchFamily="18" charset="-127"/>
              </a:rPr>
              <a:t>도시에 나무를 심는 이유는</a:t>
            </a:r>
            <a:r>
              <a:rPr lang="en-US" altLang="ko-KR" sz="3200" dirty="0" smtClean="0">
                <a:latin typeface="HY강M" pitchFamily="18" charset="-127"/>
                <a:ea typeface="HY강M" pitchFamily="18" charset="-127"/>
              </a:rPr>
              <a:t>? </a:t>
            </a:r>
            <a:endParaRPr lang="ko-KR" altLang="en-US" sz="32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5" name="내용 개체 틀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0"/>
            <a:ext cx="3635896" cy="415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144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2247714"/>
          </a:xfrm>
        </p:spPr>
      </p:pic>
      <p:pic>
        <p:nvPicPr>
          <p:cNvPr id="5" name="내용 개체 틀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7714"/>
            <a:ext cx="9144000" cy="289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440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3435846"/>
            <a:ext cx="9144000" cy="170765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가지가 몽땅 짤려 잎사귀 없는 나무가 </a:t>
            </a:r>
            <a:endParaRPr lang="en-US" altLang="ko-KR" dirty="0" smtClean="0"/>
          </a:p>
          <a:p>
            <a:pPr algn="ctr"/>
            <a:r>
              <a:rPr lang="ko-KR" altLang="en-US" dirty="0" smtClean="0"/>
              <a:t>탄소를 흡수하고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미세먼지를 잡아주고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열섬 효과가 있을까</a:t>
            </a:r>
            <a:r>
              <a:rPr lang="en-US" altLang="ko-KR" dirty="0" smtClean="0"/>
              <a:t>? </a:t>
            </a:r>
          </a:p>
          <a:p>
            <a:pPr algn="ctr"/>
            <a:r>
              <a:rPr lang="ko-KR" altLang="en-US" dirty="0" smtClean="0"/>
              <a:t>가로수 새로 심는 것보다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이미 심겨진 가로수</a:t>
            </a:r>
            <a:r>
              <a:rPr lang="en-US" altLang="ko-KR" dirty="0" smtClean="0"/>
              <a:t> </a:t>
            </a:r>
            <a:r>
              <a:rPr lang="ko-KR" altLang="en-US" dirty="0" smtClean="0"/>
              <a:t>올바른 관리가 중요하다</a:t>
            </a:r>
            <a:r>
              <a:rPr lang="en-US" altLang="ko-KR" dirty="0" smtClean="0"/>
              <a:t>.</a:t>
            </a:r>
          </a:p>
          <a:p>
            <a:pPr algn="ctr"/>
            <a:r>
              <a:rPr lang="ko-KR" altLang="en-US" dirty="0" smtClean="0"/>
              <a:t>나무가 자라면 가지를 자르면서 왜 나무를 심나</a:t>
            </a:r>
            <a:r>
              <a:rPr lang="en-US" altLang="ko-KR" dirty="0" smtClean="0"/>
              <a:t>?  </a:t>
            </a:r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35846"/>
          </a:xfrm>
        </p:spPr>
      </p:pic>
    </p:spTree>
    <p:extLst>
      <p:ext uri="{BB962C8B-B14F-4D97-AF65-F5344CB8AC3E}">
        <p14:creationId xmlns:p14="http://schemas.microsoft.com/office/powerpoint/2010/main" val="25750645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644008" cy="5143500"/>
          </a:xfrm>
        </p:spPr>
      </p:pic>
      <p:sp>
        <p:nvSpPr>
          <p:cNvPr id="4" name="직사각형 3"/>
          <p:cNvSpPr/>
          <p:nvPr/>
        </p:nvSpPr>
        <p:spPr>
          <a:xfrm>
            <a:off x="0" y="0"/>
            <a:ext cx="4499992" cy="51435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>
                <a:latin typeface="HY강M" pitchFamily="18" charset="-127"/>
                <a:ea typeface="HY강M" pitchFamily="18" charset="-127"/>
              </a:rPr>
              <a:t>7</a:t>
            </a:r>
            <a:r>
              <a:rPr lang="en-US" altLang="ko-KR" sz="4000" dirty="0" smtClean="0">
                <a:latin typeface="HY강M" pitchFamily="18" charset="-127"/>
                <a:ea typeface="HY강M" pitchFamily="18" charset="-127"/>
              </a:rPr>
              <a:t>, </a:t>
            </a:r>
            <a:r>
              <a:rPr lang="ko-KR" altLang="en-US" sz="4000" dirty="0" smtClean="0">
                <a:latin typeface="HY강M" pitchFamily="18" charset="-127"/>
                <a:ea typeface="HY강M" pitchFamily="18" charset="-127"/>
              </a:rPr>
              <a:t>병들어 신음하는 가로수</a:t>
            </a:r>
            <a:endParaRPr lang="ko-KR" altLang="en-US" sz="40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803960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029912"/>
          </a:xfrm>
        </p:spPr>
      </p:pic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smtClean="0">
                <a:latin typeface="HY강M" pitchFamily="18" charset="-127"/>
                <a:ea typeface="HY강M" pitchFamily="18" charset="-127"/>
              </a:rPr>
              <a:t>가지들이 말라 죽어가는 가로수들</a:t>
            </a:r>
            <a:endParaRPr lang="ko-KR" altLang="en-US" sz="32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860990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355977" cy="4029912"/>
          </a:xfrm>
        </p:spPr>
      </p:pic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latin typeface="HY강M" pitchFamily="18" charset="-127"/>
                <a:ea typeface="HY강M" pitchFamily="18" charset="-127"/>
              </a:rPr>
              <a:t>말라 죽어가는 가로수들</a:t>
            </a:r>
            <a:r>
              <a:rPr lang="en-US" altLang="ko-KR" dirty="0" smtClean="0">
                <a:latin typeface="HY강M" pitchFamily="18" charset="-127"/>
                <a:ea typeface="HY강M" pitchFamily="18" charset="-127"/>
              </a:rPr>
              <a:t>.</a:t>
            </a:r>
          </a:p>
          <a:p>
            <a:pPr algn="ctr"/>
            <a:r>
              <a:rPr lang="ko-KR" altLang="en-US" dirty="0">
                <a:latin typeface="HY강M" pitchFamily="18" charset="-127"/>
                <a:ea typeface="HY강M" pitchFamily="18" charset="-127"/>
              </a:rPr>
              <a:t>예</a:t>
            </a:r>
            <a:r>
              <a:rPr lang="ko-KR" altLang="en-US" dirty="0" smtClean="0">
                <a:latin typeface="HY강M" pitchFamily="18" charset="-127"/>
                <a:ea typeface="HY강M" pitchFamily="18" charset="-127"/>
              </a:rPr>
              <a:t>산 퍼부어 심은 가로수들이 죽어가도록</a:t>
            </a:r>
            <a:r>
              <a:rPr lang="en-US" altLang="ko-KR" dirty="0" smtClean="0">
                <a:latin typeface="HY강M" pitchFamily="18" charset="-127"/>
                <a:ea typeface="HY강M" pitchFamily="18" charset="-127"/>
              </a:rPr>
              <a:t>, </a:t>
            </a:r>
            <a:r>
              <a:rPr lang="ko-KR" altLang="en-US" dirty="0" smtClean="0">
                <a:latin typeface="HY강M" pitchFamily="18" charset="-127"/>
                <a:ea typeface="HY강M" pitchFamily="18" charset="-127"/>
              </a:rPr>
              <a:t>제대로 관리도 못하면서</a:t>
            </a:r>
            <a:endParaRPr lang="en-US" altLang="ko-KR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dirty="0" smtClean="0">
                <a:latin typeface="HY강M" pitchFamily="18" charset="-127"/>
                <a:ea typeface="HY강M" pitchFamily="18" charset="-127"/>
              </a:rPr>
              <a:t>탄소중립 위해 몇 그루 심었다는 것만 자랑하는 지자체</a:t>
            </a:r>
            <a:r>
              <a:rPr lang="en-US" altLang="ko-KR" dirty="0" smtClean="0">
                <a:latin typeface="HY강M" pitchFamily="18" charset="-127"/>
                <a:ea typeface="HY강M" pitchFamily="18" charset="-127"/>
              </a:rPr>
              <a:t>. </a:t>
            </a:r>
            <a:endParaRPr lang="ko-KR" altLang="en-US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3" y="0"/>
            <a:ext cx="4716017" cy="402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0990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644008" cy="5143500"/>
          </a:xfrm>
        </p:spPr>
      </p:pic>
      <p:sp>
        <p:nvSpPr>
          <p:cNvPr id="4" name="직사각형 3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latin typeface="HY강M" pitchFamily="18" charset="-127"/>
                <a:ea typeface="HY강M" pitchFamily="18" charset="-127"/>
              </a:rPr>
              <a:t>8. </a:t>
            </a:r>
            <a:r>
              <a:rPr lang="ko-KR" altLang="en-US" sz="4400" dirty="0" smtClean="0">
                <a:latin typeface="HY강M" pitchFamily="18" charset="-127"/>
                <a:ea typeface="HY강M" pitchFamily="18" charset="-127"/>
              </a:rPr>
              <a:t>싹쓸이 벌목과 </a:t>
            </a:r>
            <a:endParaRPr lang="en-US" altLang="ko-KR" sz="44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4400" dirty="0" smtClean="0">
                <a:latin typeface="HY강M" pitchFamily="18" charset="-127"/>
                <a:ea typeface="HY강M" pitchFamily="18" charset="-127"/>
              </a:rPr>
              <a:t>수종 갱신</a:t>
            </a:r>
            <a:endParaRPr lang="ko-KR" altLang="en-US" sz="44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175084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94"/>
            <a:ext cx="4788024" cy="4052506"/>
          </a:xfrm>
        </p:spPr>
      </p:pic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커다란 참나무들을 베어내고 자작나무를 심었다</a:t>
            </a:r>
            <a:r>
              <a:rPr lang="en-US" altLang="ko-KR" dirty="0" smtClean="0"/>
              <a:t>. </a:t>
            </a:r>
          </a:p>
          <a:p>
            <a:pPr algn="ctr"/>
            <a:r>
              <a:rPr lang="ko-KR" altLang="en-US" dirty="0" err="1" smtClean="0"/>
              <a:t>한대성</a:t>
            </a:r>
            <a:r>
              <a:rPr lang="ko-KR" altLang="en-US" dirty="0" smtClean="0"/>
              <a:t> 식물인 자작나무</a:t>
            </a:r>
            <a:r>
              <a:rPr lang="en-US" altLang="ko-KR" dirty="0" smtClean="0"/>
              <a:t>. </a:t>
            </a:r>
            <a:r>
              <a:rPr lang="ko-KR" altLang="en-US" dirty="0" smtClean="0"/>
              <a:t>고양시에 잘 자랄 수 없다</a:t>
            </a:r>
            <a:r>
              <a:rPr lang="en-US" altLang="ko-KR" dirty="0" smtClean="0"/>
              <a:t>.</a:t>
            </a:r>
          </a:p>
          <a:p>
            <a:pPr algn="ctr"/>
            <a:r>
              <a:rPr lang="ko-KR" altLang="en-US" dirty="0" smtClean="0"/>
              <a:t>지역과 환경에 맞는 조림 기준이 없이</a:t>
            </a:r>
            <a:r>
              <a:rPr lang="en-US" altLang="ko-KR" dirty="0" smtClean="0"/>
              <a:t>, </a:t>
            </a:r>
            <a:r>
              <a:rPr lang="ko-KR" altLang="en-US" dirty="0" smtClean="0"/>
              <a:t>벌목하여 소중한 숲을 망치고 있다</a:t>
            </a:r>
            <a:r>
              <a:rPr lang="en-US" altLang="ko-KR" dirty="0" smtClean="0"/>
              <a:t>. </a:t>
            </a:r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-8589"/>
            <a:ext cx="4644008" cy="403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684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-29854"/>
            <a:ext cx="6372200" cy="4426442"/>
          </a:xfrm>
        </p:spPr>
      </p:pic>
      <p:pic>
        <p:nvPicPr>
          <p:cNvPr id="5" name="내용 개체 틀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87824" cy="4443958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0" y="4371950"/>
            <a:ext cx="9144000" cy="7715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고양시에서 자작나무가 목재로써 가치 있을만큼 건강하게 자랄 수 있을까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? </a:t>
            </a:r>
            <a:endParaRPr lang="ko-KR" altLang="en-US" sz="20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03267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029912"/>
          </a:xfrm>
        </p:spPr>
      </p:pic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latin typeface="HY강M" pitchFamily="18" charset="-127"/>
                <a:ea typeface="HY강M" pitchFamily="18" charset="-127"/>
              </a:rPr>
              <a:t>3, </a:t>
            </a:r>
            <a:r>
              <a:rPr lang="ko-KR" altLang="en-US" sz="3600" dirty="0" smtClean="0">
                <a:latin typeface="HY강M" pitchFamily="18" charset="-127"/>
                <a:ea typeface="HY강M" pitchFamily="18" charset="-127"/>
              </a:rPr>
              <a:t>산황산 골프장 건설</a:t>
            </a:r>
            <a:endParaRPr lang="ko-KR" altLang="en-US" sz="36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9727894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" y="0"/>
            <a:ext cx="4564226" cy="3435846"/>
          </a:xfrm>
        </p:spPr>
      </p:pic>
      <p:sp>
        <p:nvSpPr>
          <p:cNvPr id="4" name="직사각형 3"/>
          <p:cNvSpPr/>
          <p:nvPr/>
        </p:nvSpPr>
        <p:spPr>
          <a:xfrm>
            <a:off x="0" y="3435846"/>
            <a:ext cx="9144000" cy="170765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자작나무를 심은 고양시의 벌목 현장</a:t>
            </a:r>
            <a:endParaRPr lang="en-US" altLang="ko-KR" sz="28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벌목 방법 개선과 지역에 어울리는 </a:t>
            </a:r>
            <a:endParaRPr lang="en-US" altLang="ko-KR" sz="28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조림 기준부터 만들어야</a:t>
            </a:r>
            <a:r>
              <a:rPr lang="en-US" altLang="ko-KR" sz="2800" dirty="0">
                <a:latin typeface="HY강M" pitchFamily="18" charset="-127"/>
                <a:ea typeface="HY강M" pitchFamily="18" charset="-127"/>
              </a:rPr>
              <a:t> </a:t>
            </a:r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한다</a:t>
            </a:r>
            <a:r>
              <a:rPr lang="en-US" altLang="ko-KR" sz="2800" dirty="0" smtClean="0">
                <a:latin typeface="HY강M" pitchFamily="18" charset="-127"/>
                <a:ea typeface="HY강M" pitchFamily="18" charset="-127"/>
              </a:rPr>
              <a:t>. </a:t>
            </a:r>
            <a:endParaRPr lang="ko-KR" altLang="en-US" sz="28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"/>
            <a:ext cx="4572000" cy="343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1422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dirty="0" smtClean="0">
                <a:solidFill>
                  <a:srgbClr val="FFFF00"/>
                </a:solidFill>
                <a:latin typeface="HY궁서" pitchFamily="18" charset="-127"/>
                <a:ea typeface="HY궁서" pitchFamily="18" charset="-127"/>
              </a:rPr>
              <a:t>도심경관 가치 향상</a:t>
            </a:r>
            <a:endParaRPr lang="en-US" altLang="ko-KR" sz="3600" dirty="0" smtClean="0">
              <a:solidFill>
                <a:srgbClr val="FFFF00"/>
              </a:solidFill>
              <a:latin typeface="HY궁서" pitchFamily="18" charset="-127"/>
              <a:ea typeface="HY궁서" pitchFamily="18" charset="-127"/>
            </a:endParaRPr>
          </a:p>
          <a:p>
            <a:pPr algn="ctr"/>
            <a:r>
              <a:rPr lang="ko-KR" altLang="en-US" sz="3600" dirty="0" smtClean="0">
                <a:solidFill>
                  <a:srgbClr val="FFFF00"/>
                </a:solidFill>
                <a:latin typeface="HY궁서" pitchFamily="18" charset="-127"/>
                <a:ea typeface="HY궁서" pitchFamily="18" charset="-127"/>
              </a:rPr>
              <a:t>탄소 흡수</a:t>
            </a:r>
            <a:r>
              <a:rPr lang="en-US" altLang="ko-KR" sz="3600" dirty="0" smtClean="0">
                <a:solidFill>
                  <a:srgbClr val="FFFF00"/>
                </a:solidFill>
                <a:latin typeface="HY궁서" pitchFamily="18" charset="-127"/>
                <a:ea typeface="HY궁서" pitchFamily="18" charset="-127"/>
              </a:rPr>
              <a:t>,</a:t>
            </a:r>
          </a:p>
          <a:p>
            <a:pPr algn="ctr"/>
            <a:r>
              <a:rPr lang="ko-KR" altLang="en-US" sz="3600" dirty="0" smtClean="0">
                <a:solidFill>
                  <a:srgbClr val="FFFF00"/>
                </a:solidFill>
                <a:latin typeface="HY궁서" pitchFamily="18" charset="-127"/>
                <a:ea typeface="HY궁서" pitchFamily="18" charset="-127"/>
              </a:rPr>
              <a:t>미세먼지와 소음 차단</a:t>
            </a:r>
            <a:r>
              <a:rPr lang="en-US" altLang="ko-KR" sz="3600" dirty="0" smtClean="0">
                <a:solidFill>
                  <a:srgbClr val="FFFF00"/>
                </a:solidFill>
                <a:latin typeface="HY궁서" pitchFamily="18" charset="-127"/>
                <a:ea typeface="HY궁서" pitchFamily="18" charset="-127"/>
              </a:rPr>
              <a:t>,</a:t>
            </a:r>
          </a:p>
          <a:p>
            <a:pPr algn="ctr"/>
            <a:r>
              <a:rPr lang="ko-KR" altLang="en-US" sz="3600" dirty="0" smtClean="0">
                <a:solidFill>
                  <a:srgbClr val="FFFF00"/>
                </a:solidFill>
                <a:latin typeface="HY궁서" pitchFamily="18" charset="-127"/>
                <a:ea typeface="HY궁서" pitchFamily="18" charset="-127"/>
              </a:rPr>
              <a:t>도심 열섬효과</a:t>
            </a:r>
            <a:endParaRPr lang="en-US" altLang="ko-KR" sz="3600" dirty="0" smtClean="0">
              <a:solidFill>
                <a:srgbClr val="FFFF00"/>
              </a:solidFill>
              <a:latin typeface="HY궁서" pitchFamily="18" charset="-127"/>
              <a:ea typeface="HY궁서" pitchFamily="18" charset="-127"/>
            </a:endParaRPr>
          </a:p>
          <a:p>
            <a:pPr algn="ctr"/>
            <a:r>
              <a:rPr lang="en-US" altLang="ko-KR" sz="3600" dirty="0" smtClean="0">
                <a:latin typeface="HY궁서" pitchFamily="18" charset="-127"/>
                <a:ea typeface="HY궁서" pitchFamily="18" charset="-127"/>
              </a:rPr>
              <a:t>…</a:t>
            </a:r>
          </a:p>
          <a:p>
            <a:pPr algn="ctr"/>
            <a:endParaRPr lang="en-US" altLang="ko-KR" dirty="0"/>
          </a:p>
          <a:p>
            <a:pPr algn="ctr"/>
            <a:r>
              <a:rPr lang="ko-KR" altLang="en-US" sz="4400" dirty="0" smtClean="0">
                <a:solidFill>
                  <a:srgbClr val="00B050"/>
                </a:solidFill>
                <a:latin typeface="HY강M" pitchFamily="18" charset="-127"/>
                <a:ea typeface="HY강M" pitchFamily="18" charset="-127"/>
              </a:rPr>
              <a:t>도심</a:t>
            </a:r>
            <a:r>
              <a:rPr lang="ko-KR" altLang="en-US" sz="4400" dirty="0" smtClean="0">
                <a:latin typeface="HY강M" pitchFamily="18" charset="-127"/>
                <a:ea typeface="HY강M" pitchFamily="18" charset="-127"/>
              </a:rPr>
              <a:t> </a:t>
            </a:r>
            <a:r>
              <a:rPr lang="ko-KR" altLang="en-US" sz="4400" dirty="0" smtClean="0">
                <a:solidFill>
                  <a:srgbClr val="00B050"/>
                </a:solidFill>
                <a:latin typeface="HY강M" pitchFamily="18" charset="-127"/>
                <a:ea typeface="HY강M" pitchFamily="18" charset="-127"/>
              </a:rPr>
              <a:t>숲</a:t>
            </a:r>
            <a:r>
              <a:rPr lang="ko-KR" altLang="en-US" sz="4400" dirty="0" smtClean="0">
                <a:latin typeface="HY강M" pitchFamily="18" charset="-127"/>
                <a:ea typeface="HY강M" pitchFamily="18" charset="-127"/>
              </a:rPr>
              <a:t>의 중요성이 강조되고 있다</a:t>
            </a:r>
            <a:r>
              <a:rPr lang="en-US" altLang="ko-KR" sz="3200" dirty="0" smtClean="0"/>
              <a:t>. </a:t>
            </a:r>
          </a:p>
          <a:p>
            <a:pPr algn="ctr"/>
            <a:endParaRPr lang="en-US" altLang="ko-KR" dirty="0" smtClean="0"/>
          </a:p>
          <a:p>
            <a:pPr algn="ctr"/>
            <a:r>
              <a:rPr lang="ko-KR" altLang="en-US" dirty="0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44994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443958"/>
          </a:xfrm>
        </p:spPr>
      </p:pic>
      <p:sp>
        <p:nvSpPr>
          <p:cNvPr id="3" name="직사각형 2"/>
          <p:cNvSpPr/>
          <p:nvPr/>
        </p:nvSpPr>
        <p:spPr>
          <a:xfrm>
            <a:off x="0" y="4443958"/>
            <a:ext cx="9144000" cy="69954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지자체마다 도심 숲 열풍</a:t>
            </a:r>
            <a:endParaRPr lang="ko-KR" altLang="en-US" sz="24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4409780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572000" cy="4011909"/>
          </a:xfrm>
        </p:spPr>
      </p:pic>
      <p:sp>
        <p:nvSpPr>
          <p:cNvPr id="3" name="직사각형 2"/>
          <p:cNvSpPr/>
          <p:nvPr/>
        </p:nvSpPr>
        <p:spPr>
          <a:xfrm>
            <a:off x="36512" y="4011910"/>
            <a:ext cx="9144000" cy="113159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전국에 도심 숲 열풍 속에 예산도 펑펑</a:t>
            </a:r>
            <a:r>
              <a:rPr lang="en-US" altLang="ko-KR" sz="2800" dirty="0" smtClean="0">
                <a:latin typeface="HY강M" pitchFamily="18" charset="-127"/>
                <a:ea typeface="HY강M" pitchFamily="18" charset="-127"/>
              </a:rPr>
              <a:t>!</a:t>
            </a:r>
          </a:p>
          <a:p>
            <a:pPr algn="ctr"/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그러나 혈세 퍼부어 심은 가로수는 잘 자라고 있을까</a:t>
            </a:r>
            <a:r>
              <a:rPr lang="en-US" altLang="ko-KR" sz="2800" dirty="0" smtClean="0">
                <a:latin typeface="HY강M" pitchFamily="18" charset="-127"/>
                <a:ea typeface="HY강M" pitchFamily="18" charset="-127"/>
              </a:rPr>
              <a:t>?</a:t>
            </a:r>
            <a:endParaRPr lang="ko-KR" altLang="en-US" sz="28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5" name="내용 개체 틀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401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4612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spc="-300" dirty="0" smtClean="0">
                <a:latin typeface="HY강M" pitchFamily="18" charset="-127"/>
                <a:ea typeface="HY강M" pitchFamily="18" charset="-127"/>
              </a:rPr>
              <a:t>도심 숲의 중요성을 강조하며</a:t>
            </a:r>
            <a:endParaRPr lang="en-US" altLang="ko-KR" sz="3600" spc="-3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3600" spc="-300" dirty="0" smtClean="0">
                <a:latin typeface="HY강M" pitchFamily="18" charset="-127"/>
                <a:ea typeface="HY강M" pitchFamily="18" charset="-127"/>
              </a:rPr>
              <a:t>가로수 심기 위해 </a:t>
            </a:r>
            <a:endParaRPr lang="en-US" altLang="ko-KR" sz="3600" spc="-3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3600" spc="-300" dirty="0" smtClean="0">
                <a:latin typeface="HY강M" pitchFamily="18" charset="-127"/>
                <a:ea typeface="HY강M" pitchFamily="18" charset="-127"/>
              </a:rPr>
              <a:t>많은 예산을 퍼붓고 있지만</a:t>
            </a:r>
            <a:endParaRPr lang="en-US" altLang="ko-KR" sz="3600" spc="-3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3600" spc="-300" dirty="0" smtClean="0">
                <a:latin typeface="HY강M" pitchFamily="18" charset="-127"/>
                <a:ea typeface="HY강M" pitchFamily="18" charset="-127"/>
              </a:rPr>
              <a:t>가로수를 대하는 우리의 자세와 관리 현실은</a:t>
            </a:r>
            <a:r>
              <a:rPr lang="en-US" altLang="ko-KR" sz="3600" spc="-300" dirty="0" smtClean="0">
                <a:latin typeface="HY강M" pitchFamily="18" charset="-127"/>
                <a:ea typeface="HY강M" pitchFamily="18" charset="-127"/>
              </a:rPr>
              <a:t>? </a:t>
            </a:r>
            <a:endParaRPr lang="ko-KR" altLang="en-US" sz="3600" spc="-3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9409171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029912"/>
          </a:xfrm>
        </p:spPr>
      </p:pic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latin typeface="HY강M" pitchFamily="18" charset="-127"/>
                <a:ea typeface="HY강M" pitchFamily="18" charset="-127"/>
              </a:rPr>
              <a:t>가로수 보호판을 새로 교체하며 나무를 깎아 보호판 크기에 맞추었다</a:t>
            </a:r>
            <a:r>
              <a:rPr lang="en-US" altLang="ko-KR" sz="2000" dirty="0" smtClean="0">
                <a:latin typeface="HY강M" pitchFamily="18" charset="-127"/>
                <a:ea typeface="HY강M" pitchFamily="18" charset="-127"/>
              </a:rPr>
              <a:t>. </a:t>
            </a:r>
            <a:endParaRPr lang="ko-KR" altLang="en-US" sz="20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2907673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26" y="0"/>
            <a:ext cx="4228386" cy="4029912"/>
          </a:xfrm>
        </p:spPr>
      </p:pic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smtClean="0">
                <a:latin typeface="HY강M" pitchFamily="18" charset="-127"/>
                <a:ea typeface="HY강M" pitchFamily="18" charset="-127"/>
              </a:rPr>
              <a:t>이 지경이 되도록</a:t>
            </a:r>
            <a:r>
              <a:rPr lang="en-US" altLang="ko-KR" sz="3200" dirty="0" smtClean="0">
                <a:latin typeface="HY강M" pitchFamily="18" charset="-127"/>
                <a:ea typeface="HY강M" pitchFamily="18" charset="-127"/>
              </a:rPr>
              <a:t>….</a:t>
            </a:r>
            <a:endParaRPr lang="ko-KR" altLang="en-US" sz="32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-7636"/>
            <a:ext cx="4860032" cy="403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1599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광화문 서울종합청사 바로 곁에 가로수</a:t>
            </a:r>
            <a:endParaRPr lang="ko-KR" altLang="en-US" sz="28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4351916" cy="402991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0"/>
            <a:ext cx="4799095" cy="402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4705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4029912"/>
          </a:xfrm>
        </p:spPr>
      </p:pic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중앙분리대에 병들어가는 가로수들</a:t>
            </a:r>
            <a:endParaRPr lang="ko-KR" altLang="en-US" sz="28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4499992" cy="402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2774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219822"/>
          </a:xfrm>
        </p:spPr>
      </p:pic>
      <p:sp>
        <p:nvSpPr>
          <p:cNvPr id="4" name="직사각형 3"/>
          <p:cNvSpPr/>
          <p:nvPr/>
        </p:nvSpPr>
        <p:spPr>
          <a:xfrm>
            <a:off x="0" y="3219822"/>
            <a:ext cx="9144000" cy="192367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혈세 퍼부어 가로수 심었지만</a:t>
            </a:r>
            <a:r>
              <a:rPr lang="en-US" altLang="ko-KR" sz="2800" dirty="0" smtClean="0">
                <a:latin typeface="HY강M" pitchFamily="18" charset="-127"/>
                <a:ea typeface="HY강M" pitchFamily="18" charset="-127"/>
              </a:rPr>
              <a:t>, </a:t>
            </a:r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죽어가는 가로수</a:t>
            </a:r>
            <a:endParaRPr lang="en-US" altLang="ko-KR" sz="28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관리를 안하는데 심기만 하면 무엇할까</a:t>
            </a:r>
            <a:r>
              <a:rPr lang="en-US" altLang="ko-KR" sz="2800" dirty="0" smtClean="0">
                <a:latin typeface="HY강M" pitchFamily="18" charset="-127"/>
                <a:ea typeface="HY강M" pitchFamily="18" charset="-127"/>
              </a:rPr>
              <a:t>? </a:t>
            </a:r>
          </a:p>
          <a:p>
            <a:pPr algn="ctr"/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나무를 많이 심었다는 숫자가 탄소중립인가</a:t>
            </a:r>
            <a:r>
              <a:rPr lang="en-US" altLang="ko-KR" sz="2800" dirty="0" smtClean="0">
                <a:latin typeface="HY강M" pitchFamily="18" charset="-127"/>
                <a:ea typeface="HY강M" pitchFamily="18" charset="-127"/>
              </a:rPr>
              <a:t>?</a:t>
            </a:r>
            <a:r>
              <a:rPr lang="ko-KR" altLang="en-US" sz="2800" dirty="0" smtClean="0">
                <a:latin typeface="HY강M" pitchFamily="18" charset="-127"/>
                <a:ea typeface="HY강M" pitchFamily="18" charset="-127"/>
              </a:rPr>
              <a:t> </a:t>
            </a:r>
            <a:endParaRPr lang="ko-KR" altLang="en-US" sz="28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5734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029912"/>
          </a:xfrm>
        </p:spPr>
      </p:pic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>
                <a:latin typeface="HY강M" pitchFamily="18" charset="-127"/>
                <a:ea typeface="HY강M" pitchFamily="18" charset="-127"/>
              </a:rPr>
              <a:t>4, </a:t>
            </a:r>
            <a:r>
              <a:rPr lang="ko-KR" altLang="en-US" sz="3600" dirty="0" smtClean="0">
                <a:latin typeface="HY강M" pitchFamily="18" charset="-127"/>
                <a:ea typeface="HY강M" pitchFamily="18" charset="-127"/>
              </a:rPr>
              <a:t>보호수 관리 </a:t>
            </a:r>
            <a:endParaRPr lang="ko-KR" altLang="en-US" sz="36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9727894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dirty="0" smtClean="0">
                <a:latin typeface="HY강M" pitchFamily="18" charset="-127"/>
                <a:ea typeface="HY강M" pitchFamily="18" charset="-127"/>
              </a:rPr>
              <a:t>혈세 퍼부어 심은 </a:t>
            </a:r>
            <a:endParaRPr lang="en-US" altLang="ko-KR" sz="40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4000" dirty="0" smtClean="0">
                <a:latin typeface="HY강M" pitchFamily="18" charset="-127"/>
                <a:ea typeface="HY강M" pitchFamily="18" charset="-127"/>
              </a:rPr>
              <a:t>전국의 가로수들이 </a:t>
            </a:r>
            <a:endParaRPr lang="en-US" altLang="ko-KR" sz="40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6000" dirty="0" smtClean="0">
                <a:solidFill>
                  <a:srgbClr val="92D050"/>
                </a:solidFill>
                <a:latin typeface="HY강M" pitchFamily="18" charset="-127"/>
                <a:ea typeface="HY강M" pitchFamily="18" charset="-127"/>
              </a:rPr>
              <a:t>왜</a:t>
            </a:r>
            <a:r>
              <a:rPr lang="ko-KR" altLang="en-US" sz="4000" dirty="0" smtClean="0">
                <a:latin typeface="HY강M" pitchFamily="18" charset="-127"/>
                <a:ea typeface="HY강M" pitchFamily="18" charset="-127"/>
              </a:rPr>
              <a:t> 죽어 가는 것일까</a:t>
            </a:r>
            <a:r>
              <a:rPr lang="en-US" altLang="ko-KR" sz="4000" dirty="0" smtClean="0">
                <a:latin typeface="HY강M" pitchFamily="18" charset="-127"/>
                <a:ea typeface="HY강M" pitchFamily="18" charset="-127"/>
              </a:rPr>
              <a:t>? </a:t>
            </a:r>
          </a:p>
          <a:p>
            <a:pPr algn="ctr"/>
            <a:endParaRPr lang="en-US" altLang="ko-KR" sz="4000" dirty="0">
              <a:latin typeface="HY강M" pitchFamily="18" charset="-127"/>
              <a:ea typeface="HY강M" pitchFamily="18" charset="-127"/>
            </a:endParaRPr>
          </a:p>
          <a:p>
            <a:pPr marL="342900" indent="-342900" algn="ctr">
              <a:buAutoNum type="arabicPeriod"/>
            </a:pPr>
            <a:r>
              <a:rPr lang="ko-KR" altLang="en-US" sz="4000" dirty="0" smtClean="0">
                <a:latin typeface="HY강M" pitchFamily="18" charset="-127"/>
                <a:ea typeface="HY강M" pitchFamily="18" charset="-127"/>
              </a:rPr>
              <a:t> </a:t>
            </a:r>
            <a:r>
              <a:rPr lang="ko-KR" altLang="en-US" sz="4000" dirty="0" smtClean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토양 문제</a:t>
            </a:r>
            <a:endParaRPr lang="en-US" altLang="ko-KR" sz="4000" dirty="0" smtClean="0">
              <a:solidFill>
                <a:srgbClr val="FFFF00"/>
              </a:solidFill>
              <a:latin typeface="HY강M" pitchFamily="18" charset="-127"/>
              <a:ea typeface="HY강M" pitchFamily="18" charset="-127"/>
            </a:endParaRPr>
          </a:p>
          <a:p>
            <a:pPr marL="342900" indent="-342900" algn="ctr">
              <a:buAutoNum type="arabicPeriod"/>
            </a:pPr>
            <a:r>
              <a:rPr lang="ko-KR" altLang="en-US" sz="4000" dirty="0" smtClean="0">
                <a:latin typeface="HY강M" pitchFamily="18" charset="-127"/>
                <a:ea typeface="HY강M" pitchFamily="18" charset="-127"/>
              </a:rPr>
              <a:t> </a:t>
            </a:r>
            <a:r>
              <a:rPr lang="ko-KR" altLang="en-US" sz="4000" dirty="0" smtClean="0">
                <a:solidFill>
                  <a:srgbClr val="FFFF00"/>
                </a:solidFill>
                <a:latin typeface="HY강M" pitchFamily="18" charset="-127"/>
                <a:ea typeface="HY강M" pitchFamily="18" charset="-127"/>
              </a:rPr>
              <a:t>물 부족</a:t>
            </a:r>
            <a:endParaRPr lang="ko-KR" altLang="en-US" sz="4000" dirty="0">
              <a:solidFill>
                <a:srgbClr val="FFFF00"/>
              </a:solidFill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573483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" y="0"/>
            <a:ext cx="4845513" cy="3723878"/>
          </a:xfrm>
        </p:spPr>
      </p:pic>
      <p:sp>
        <p:nvSpPr>
          <p:cNvPr id="4" name="직사각형 3"/>
          <p:cNvSpPr/>
          <p:nvPr/>
        </p:nvSpPr>
        <p:spPr>
          <a:xfrm>
            <a:off x="0" y="3723878"/>
            <a:ext cx="9144000" cy="141962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건설폐기물 위에 흙을 얇게 붓고 마운딩 후 나무를 심는다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.</a:t>
            </a:r>
          </a:p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건설폐기물인 콘크리트는 </a:t>
            </a:r>
            <a:r>
              <a:rPr lang="en-US" altLang="ko-KR" sz="2400" smtClean="0">
                <a:latin typeface="HY강M" pitchFamily="18" charset="-127"/>
                <a:ea typeface="HY강M" pitchFamily="18" charset="-127"/>
              </a:rPr>
              <a:t>PH10~13</a:t>
            </a:r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의 강알칼리로 </a:t>
            </a:r>
            <a:endParaRPr lang="en-US" altLang="ko-KR" sz="24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토양을 건강하게 해주는 생명들이 살 수 없다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.  </a:t>
            </a:r>
            <a:endParaRPr lang="ko-KR" altLang="en-US" sz="24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34694"/>
            <a:ext cx="4572000" cy="375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3483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03848" cy="4029912"/>
          </a:xfrm>
        </p:spPr>
      </p:pic>
      <p:sp>
        <p:nvSpPr>
          <p:cNvPr id="4" name="직사각형 3"/>
          <p:cNvSpPr/>
          <p:nvPr/>
        </p:nvSpPr>
        <p:spPr>
          <a:xfrm>
            <a:off x="0" y="3651870"/>
            <a:ext cx="9144000" cy="149163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ko-KR" altLang="en-US" sz="2400" spc="-300" dirty="0" smtClean="0">
                <a:latin typeface="HY강M" pitchFamily="18" charset="-127"/>
                <a:ea typeface="HY강M" pitchFamily="18" charset="-127"/>
              </a:rPr>
              <a:t>순환골재라 부르는 건설폐기물로 부지 전체를 롤러도 굳게 다진다</a:t>
            </a:r>
            <a:r>
              <a:rPr lang="en-US" altLang="ko-KR" sz="2400" spc="-300" dirty="0" smtClean="0">
                <a:latin typeface="HY강M" pitchFamily="18" charset="-127"/>
                <a:ea typeface="HY강M" pitchFamily="18" charset="-127"/>
              </a:rPr>
              <a:t>. </a:t>
            </a:r>
          </a:p>
          <a:p>
            <a:pPr algn="ctr"/>
            <a:r>
              <a:rPr lang="en-US" altLang="ko-KR" sz="2400" spc="-300" dirty="0" smtClean="0">
                <a:latin typeface="HY강M" pitchFamily="18" charset="-127"/>
                <a:ea typeface="HY강M" pitchFamily="18" charset="-127"/>
              </a:rPr>
              <a:t>2. </a:t>
            </a:r>
            <a:r>
              <a:rPr lang="ko-KR" altLang="en-US" sz="2400" spc="-300" dirty="0" smtClean="0">
                <a:latin typeface="HY강M" pitchFamily="18" charset="-127"/>
                <a:ea typeface="HY강M" pitchFamily="18" charset="-127"/>
              </a:rPr>
              <a:t>나무 심을 곳을 경계석으로 구분한다</a:t>
            </a:r>
            <a:r>
              <a:rPr lang="en-US" altLang="ko-KR" sz="2400" spc="-300" dirty="0" smtClean="0">
                <a:latin typeface="HY강M" pitchFamily="18" charset="-127"/>
                <a:ea typeface="HY강M" pitchFamily="18" charset="-127"/>
              </a:rPr>
              <a:t>. </a:t>
            </a:r>
          </a:p>
          <a:p>
            <a:pPr algn="ctr"/>
            <a:r>
              <a:rPr lang="en-US" altLang="ko-KR" sz="2400" spc="-300" dirty="0" smtClean="0">
                <a:latin typeface="HY강M" pitchFamily="18" charset="-127"/>
                <a:ea typeface="HY강M" pitchFamily="18" charset="-127"/>
              </a:rPr>
              <a:t>3.</a:t>
            </a:r>
            <a:r>
              <a:rPr lang="ko-KR" altLang="en-US" sz="2400" spc="-300" dirty="0" smtClean="0">
                <a:latin typeface="HY강M" pitchFamily="18" charset="-127"/>
                <a:ea typeface="HY강M" pitchFamily="18" charset="-127"/>
              </a:rPr>
              <a:t>나무 심을 곳에 순환골재를 더 채운 후</a:t>
            </a:r>
            <a:r>
              <a:rPr lang="en-US" altLang="ko-KR" sz="2400" spc="-300" dirty="0" smtClean="0">
                <a:latin typeface="HY강M" pitchFamily="18" charset="-127"/>
                <a:ea typeface="HY강M" pitchFamily="18" charset="-127"/>
              </a:rPr>
              <a:t>, </a:t>
            </a:r>
            <a:r>
              <a:rPr lang="ko-KR" altLang="en-US" sz="2400" spc="-300" dirty="0" smtClean="0">
                <a:latin typeface="HY강M" pitchFamily="18" charset="-127"/>
                <a:ea typeface="HY강M" pitchFamily="18" charset="-127"/>
              </a:rPr>
              <a:t>흙으로 얇게 마운딩 한다</a:t>
            </a:r>
            <a:r>
              <a:rPr lang="en-US" altLang="ko-KR" sz="2400" spc="-300" dirty="0" smtClean="0">
                <a:latin typeface="HY강M" pitchFamily="18" charset="-127"/>
                <a:ea typeface="HY강M" pitchFamily="18" charset="-127"/>
              </a:rPr>
              <a:t>. </a:t>
            </a:r>
            <a:endParaRPr lang="ko-KR" altLang="en-US" sz="2400" spc="-3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0"/>
            <a:ext cx="3203848" cy="3651870"/>
          </a:xfrm>
          <a:prstGeom prst="rect">
            <a:avLst/>
          </a:prstGeom>
        </p:spPr>
      </p:pic>
      <p:pic>
        <p:nvPicPr>
          <p:cNvPr id="8" name="내용 개체 틀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"/>
            <a:ext cx="3096344" cy="365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3483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강알칼리 순환골재에서 나무들이 건강하게 자랄 수 있을까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? </a:t>
            </a:r>
          </a:p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혈세 퍼부어 나무를 심지만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, </a:t>
            </a:r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우리의 현실은 비참하다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. </a:t>
            </a:r>
            <a:endParaRPr lang="ko-KR" altLang="en-US" sz="24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6300" cy="405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1005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4008" cy="4029912"/>
          </a:xfrm>
        </p:spPr>
      </p:pic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>
                <a:latin typeface="HY강M" pitchFamily="18" charset="-127"/>
                <a:ea typeface="HY강M" pitchFamily="18" charset="-127"/>
              </a:rPr>
              <a:t>나무가 탄소를 흡수하고</a:t>
            </a:r>
            <a:r>
              <a:rPr lang="en-US" altLang="ko-KR" sz="2400" dirty="0">
                <a:latin typeface="HY강M" pitchFamily="18" charset="-127"/>
                <a:ea typeface="HY강M" pitchFamily="18" charset="-127"/>
              </a:rPr>
              <a:t>, </a:t>
            </a:r>
            <a:r>
              <a:rPr lang="ko-KR" altLang="en-US" sz="2400" dirty="0">
                <a:latin typeface="HY강M" pitchFamily="18" charset="-127"/>
                <a:ea typeface="HY강M" pitchFamily="18" charset="-127"/>
              </a:rPr>
              <a:t>열섬효과 있다고 심는다 하지만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…</a:t>
            </a:r>
          </a:p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과도한 가지치기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. </a:t>
            </a:r>
            <a:endParaRPr lang="ko-KR" altLang="en-US" sz="24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7" y="-18268"/>
            <a:ext cx="5221539" cy="40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9600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" y="0"/>
            <a:ext cx="9142019" cy="4029912"/>
          </a:xfrm>
        </p:spPr>
      </p:pic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이 슬픈 현실을 언제까지 지속해야 하는가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?</a:t>
            </a:r>
          </a:p>
          <a:p>
            <a:pPr algn="ctr"/>
            <a:r>
              <a:rPr lang="ko-KR" altLang="en-US" sz="2400" dirty="0" smtClean="0">
                <a:latin typeface="HY강M" pitchFamily="18" charset="-127"/>
                <a:ea typeface="HY강M" pitchFamily="18" charset="-127"/>
              </a:rPr>
              <a:t>이런 아픈 현실을 방치한 체 나무 심기만 열 올리는 이상한 나라 </a:t>
            </a:r>
            <a:r>
              <a:rPr lang="en-US" altLang="ko-KR" sz="2400" dirty="0" smtClean="0">
                <a:latin typeface="HY강M" pitchFamily="18" charset="-127"/>
                <a:ea typeface="HY강M" pitchFamily="18" charset="-127"/>
              </a:rPr>
              <a:t> </a:t>
            </a:r>
            <a:endParaRPr lang="ko-KR" altLang="en-US" sz="2400" dirty="0">
              <a:latin typeface="HY강M" pitchFamily="18" charset="-127"/>
              <a:ea typeface="HY강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9052934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16"/>
            <a:ext cx="4644008" cy="4035128"/>
          </a:xfrm>
        </p:spPr>
      </p:pic>
      <p:sp>
        <p:nvSpPr>
          <p:cNvPr id="4" name="직사각형 3"/>
          <p:cNvSpPr/>
          <p:nvPr/>
        </p:nvSpPr>
        <p:spPr>
          <a:xfrm>
            <a:off x="0" y="4029912"/>
            <a:ext cx="9144000" cy="11135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전봇대 나무 기둥이 탄소를 흡수하고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미세먼지를 차단하고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열섬효과 있을까</a:t>
            </a:r>
            <a:r>
              <a:rPr lang="en-US" altLang="ko-KR" dirty="0" smtClean="0"/>
              <a:t>? </a:t>
            </a:r>
          </a:p>
          <a:p>
            <a:pPr algn="ctr"/>
            <a:r>
              <a:rPr lang="ko-KR" altLang="en-US" sz="2800" dirty="0" smtClean="0"/>
              <a:t>구속력 있는 </a:t>
            </a:r>
            <a:r>
              <a:rPr lang="ko-KR" altLang="en-US" sz="2800" dirty="0" smtClean="0"/>
              <a:t>산림청의 </a:t>
            </a:r>
            <a:r>
              <a:rPr lang="ko-KR" altLang="en-US" sz="2800" dirty="0" smtClean="0"/>
              <a:t>법적 </a:t>
            </a:r>
            <a:r>
              <a:rPr lang="ko-KR" altLang="en-US" sz="2800" dirty="0" smtClean="0"/>
              <a:t>관리 기준이 필요하다</a:t>
            </a:r>
            <a:r>
              <a:rPr lang="en-US" altLang="ko-KR" sz="2800" dirty="0" smtClean="0"/>
              <a:t>.</a:t>
            </a:r>
            <a:endParaRPr lang="ko-KR" altLang="en-US" sz="28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0"/>
            <a:ext cx="4788024" cy="402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1799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3291830"/>
            <a:ext cx="9144000" cy="185167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dirty="0" smtClean="0">
                <a:solidFill>
                  <a:srgbClr val="FF0000"/>
                </a:solidFill>
                <a:latin typeface="HY강M" pitchFamily="18" charset="-127"/>
                <a:ea typeface="HY강M" pitchFamily="18" charset="-127"/>
              </a:rPr>
              <a:t>싱가폴</a:t>
            </a:r>
            <a:r>
              <a:rPr lang="ko-KR" altLang="en-US" sz="4000" dirty="0" smtClean="0">
                <a:latin typeface="HY강M" pitchFamily="18" charset="-127"/>
                <a:ea typeface="HY강M" pitchFamily="18" charset="-127"/>
              </a:rPr>
              <a:t>의 </a:t>
            </a:r>
            <a:endParaRPr lang="en-US" altLang="ko-KR" sz="4000" dirty="0" smtClean="0">
              <a:latin typeface="HY강M" pitchFamily="18" charset="-127"/>
              <a:ea typeface="HY강M" pitchFamily="18" charset="-127"/>
            </a:endParaRPr>
          </a:p>
          <a:p>
            <a:pPr algn="ctr"/>
            <a:r>
              <a:rPr lang="ko-KR" altLang="en-US" sz="4000" dirty="0" smtClean="0">
                <a:latin typeface="HY강M" pitchFamily="18" charset="-127"/>
                <a:ea typeface="HY강M" pitchFamily="18" charset="-127"/>
              </a:rPr>
              <a:t>가로수 관리 실태를 함께 살펴보자</a:t>
            </a:r>
            <a:r>
              <a:rPr lang="en-US" altLang="ko-KR" sz="4000" dirty="0" smtClean="0">
                <a:latin typeface="HY강M" pitchFamily="18" charset="-127"/>
                <a:ea typeface="HY강M" pitchFamily="18" charset="-127"/>
              </a:rPr>
              <a:t>!</a:t>
            </a:r>
            <a:r>
              <a:rPr lang="ko-KR" altLang="en-US" sz="4000" dirty="0" smtClean="0">
                <a:latin typeface="HY강M" pitchFamily="18" charset="-127"/>
                <a:ea typeface="HY강M" pitchFamily="18" charset="-127"/>
              </a:rPr>
              <a:t> </a:t>
            </a:r>
            <a:endParaRPr lang="ko-KR" altLang="en-US" sz="4000" dirty="0">
              <a:latin typeface="HY강M" pitchFamily="18" charset="-127"/>
              <a:ea typeface="HY강M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29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1799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59451799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17" y="0"/>
            <a:ext cx="4678326" cy="5143500"/>
          </a:xfr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44999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179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2404</Words>
  <Application>Microsoft Office PowerPoint</Application>
  <PresentationFormat>화면 슬라이드 쇼(16:9)</PresentationFormat>
  <Paragraphs>371</Paragraphs>
  <Slides>159</Slides>
  <Notes>1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159</vt:i4>
      </vt:variant>
    </vt:vector>
  </HeadingPairs>
  <TitlesOfParts>
    <vt:vector size="160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HI</dc:creator>
  <cp:lastModifiedBy>HI</cp:lastModifiedBy>
  <cp:revision>73</cp:revision>
  <dcterms:created xsi:type="dcterms:W3CDTF">2021-11-08T01:21:37Z</dcterms:created>
  <dcterms:modified xsi:type="dcterms:W3CDTF">2021-11-15T11:58:27Z</dcterms:modified>
</cp:coreProperties>
</file>