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668" r:id="rId2"/>
    <p:sldId id="669" r:id="rId3"/>
    <p:sldId id="431" r:id="rId4"/>
    <p:sldId id="778" r:id="rId5"/>
    <p:sldId id="868" r:id="rId6"/>
    <p:sldId id="782" r:id="rId7"/>
    <p:sldId id="784" r:id="rId8"/>
    <p:sldId id="785" r:id="rId9"/>
    <p:sldId id="788" r:id="rId10"/>
    <p:sldId id="848" r:id="rId11"/>
    <p:sldId id="865" r:id="rId12"/>
    <p:sldId id="874" r:id="rId13"/>
    <p:sldId id="866" r:id="rId14"/>
    <p:sldId id="867" r:id="rId15"/>
    <p:sldId id="854" r:id="rId16"/>
    <p:sldId id="855" r:id="rId17"/>
    <p:sldId id="857" r:id="rId18"/>
    <p:sldId id="871" r:id="rId19"/>
    <p:sldId id="849" r:id="rId20"/>
    <p:sldId id="870" r:id="rId21"/>
    <p:sldId id="850" r:id="rId22"/>
    <p:sldId id="869" r:id="rId23"/>
    <p:sldId id="851" r:id="rId24"/>
    <p:sldId id="852" r:id="rId25"/>
    <p:sldId id="853" r:id="rId26"/>
    <p:sldId id="858" r:id="rId27"/>
    <p:sldId id="860" r:id="rId28"/>
    <p:sldId id="861" r:id="rId29"/>
    <p:sldId id="862" r:id="rId30"/>
    <p:sldId id="872" r:id="rId31"/>
    <p:sldId id="863" r:id="rId32"/>
    <p:sldId id="816" r:id="rId33"/>
  </p:sldIdLst>
  <p:sldSz cx="9144000" cy="6858000" type="screen4x3"/>
  <p:notesSz cx="6807200" cy="9939338"/>
  <p:defaultTextStyle>
    <a:defPPr>
      <a:defRPr lang="ko-KR"/>
    </a:defPPr>
    <a:lvl1pPr algn="ctr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ctr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ctr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ctr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ctr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76EC5"/>
    <a:srgbClr val="0000CC"/>
    <a:srgbClr val="FFFF00"/>
    <a:srgbClr val="CCFFFF"/>
    <a:srgbClr val="D6FF58"/>
    <a:srgbClr val="FFF0C1"/>
    <a:srgbClr val="FFE181"/>
    <a:srgbClr val="FBFCD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밝은 스타일 3 - 강조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밝은 스타일 1 - 강조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밝은 스타일 3 - 강조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0408" autoAdjust="0"/>
    <p:restoredTop sz="98368" autoAdjust="0"/>
  </p:normalViewPr>
  <p:slideViewPr>
    <p:cSldViewPr>
      <p:cViewPr varScale="1">
        <p:scale>
          <a:sx n="113" d="100"/>
          <a:sy n="113" d="100"/>
        </p:scale>
        <p:origin x="-158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2226" y="-108"/>
      </p:cViewPr>
      <p:guideLst>
        <p:guide orient="horz" pos="3132"/>
        <p:guide pos="2145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B2FA92-AF73-4B8D-BD4D-2D371A9950CA}" type="doc">
      <dgm:prSet loTypeId="urn:microsoft.com/office/officeart/2005/8/layout/vList5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pPr latinLnBrk="1"/>
          <a:endParaRPr lang="ko-KR" altLang="en-US"/>
        </a:p>
      </dgm:t>
    </dgm:pt>
    <dgm:pt modelId="{F132CEC5-D4B0-45FC-BB06-B23271B5BBBC}">
      <dgm:prSet phldrT="[텍스트]" custT="1"/>
      <dgm:spPr/>
      <dgm:t>
        <a:bodyPr/>
        <a:lstStyle/>
        <a:p>
          <a:pPr latinLnBrk="1"/>
          <a:r>
            <a:rPr lang="ko-KR" altLang="en-US" sz="1800" b="1" smtClean="0"/>
            <a:t>생활폐기물</a:t>
          </a:r>
          <a:endParaRPr lang="ko-KR" altLang="en-US" sz="1800" b="1"/>
        </a:p>
      </dgm:t>
    </dgm:pt>
    <dgm:pt modelId="{FC3D9A1A-14E2-4B7F-81A5-0B5E0CC05F07}" type="parTrans" cxnId="{88D77F49-517E-49A2-B25C-025669411808}">
      <dgm:prSet/>
      <dgm:spPr/>
      <dgm:t>
        <a:bodyPr/>
        <a:lstStyle/>
        <a:p>
          <a:pPr latinLnBrk="1"/>
          <a:endParaRPr lang="ko-KR" altLang="en-US" b="1"/>
        </a:p>
      </dgm:t>
    </dgm:pt>
    <dgm:pt modelId="{902221C1-82C2-4809-9E2D-EF0E9BEE87BC}" type="sibTrans" cxnId="{88D77F49-517E-49A2-B25C-025669411808}">
      <dgm:prSet/>
      <dgm:spPr/>
      <dgm:t>
        <a:bodyPr/>
        <a:lstStyle/>
        <a:p>
          <a:pPr latinLnBrk="1"/>
          <a:endParaRPr lang="ko-KR" altLang="en-US" b="1"/>
        </a:p>
      </dgm:t>
    </dgm:pt>
    <dgm:pt modelId="{938021A6-9948-48DC-BECA-BDC371C27EB1}">
      <dgm:prSet phldrT="[텍스트]" custT="1"/>
      <dgm:spPr/>
      <dgm:t>
        <a:bodyPr/>
        <a:lstStyle/>
        <a:p>
          <a:pPr latinLnBrk="1"/>
          <a:r>
            <a:rPr lang="ko-KR" altLang="en-US" sz="1600" b="1" smtClean="0"/>
            <a:t>사업장폐기물 외의 폐기물 </a:t>
          </a:r>
          <a:r>
            <a:rPr lang="en-US" altLang="ko-KR" sz="1400" b="1" smtClean="0"/>
            <a:t>(</a:t>
          </a:r>
          <a:r>
            <a:rPr lang="ko-KR" altLang="en-US" sz="1400" b="1" smtClean="0"/>
            <a:t>가정생활폐기물</a:t>
          </a:r>
          <a:r>
            <a:rPr lang="en-US" altLang="ko-KR" sz="1400" b="1" smtClean="0"/>
            <a:t>, 5</a:t>
          </a:r>
          <a:r>
            <a:rPr lang="ko-KR" altLang="en-US" sz="1400" b="1" smtClean="0"/>
            <a:t>톤미만 사업장폐기물</a:t>
          </a:r>
          <a:r>
            <a:rPr lang="en-US" altLang="ko-KR" sz="1400" b="1" smtClean="0"/>
            <a:t>)</a:t>
          </a:r>
          <a:endParaRPr lang="ko-KR" altLang="en-US" sz="1600" b="1"/>
        </a:p>
      </dgm:t>
    </dgm:pt>
    <dgm:pt modelId="{6D9C405E-A6A1-4B3A-96EA-35E5FCE42B71}" type="parTrans" cxnId="{F5520038-34CC-47E3-83D1-419C58ACB7A6}">
      <dgm:prSet/>
      <dgm:spPr/>
      <dgm:t>
        <a:bodyPr/>
        <a:lstStyle/>
        <a:p>
          <a:pPr latinLnBrk="1"/>
          <a:endParaRPr lang="ko-KR" altLang="en-US" b="1"/>
        </a:p>
      </dgm:t>
    </dgm:pt>
    <dgm:pt modelId="{5D11B7FB-BF5E-4A46-B1FF-74D0E1D0BEAB}" type="sibTrans" cxnId="{F5520038-34CC-47E3-83D1-419C58ACB7A6}">
      <dgm:prSet/>
      <dgm:spPr/>
      <dgm:t>
        <a:bodyPr/>
        <a:lstStyle/>
        <a:p>
          <a:pPr latinLnBrk="1"/>
          <a:endParaRPr lang="ko-KR" altLang="en-US" b="1"/>
        </a:p>
      </dgm:t>
    </dgm:pt>
    <dgm:pt modelId="{9B39CC3C-E8F5-4F71-B197-56D54D95F32E}">
      <dgm:prSet phldrT="[텍스트]" custT="1"/>
      <dgm:spPr/>
      <dgm:t>
        <a:bodyPr/>
        <a:lstStyle/>
        <a:p>
          <a:pPr latinLnBrk="1"/>
          <a:r>
            <a:rPr lang="ko-KR" altLang="en-US" sz="1800" b="1" smtClean="0"/>
            <a:t>사업장폐기물</a:t>
          </a:r>
          <a:endParaRPr lang="ko-KR" altLang="en-US" sz="1800" b="1"/>
        </a:p>
      </dgm:t>
    </dgm:pt>
    <dgm:pt modelId="{92F9A22C-1863-4BA8-BFAA-FA9E5C6E14A2}" type="parTrans" cxnId="{E0BB324A-F902-493A-B4A0-742EE66E1E80}">
      <dgm:prSet/>
      <dgm:spPr/>
      <dgm:t>
        <a:bodyPr/>
        <a:lstStyle/>
        <a:p>
          <a:pPr latinLnBrk="1"/>
          <a:endParaRPr lang="ko-KR" altLang="en-US" b="1"/>
        </a:p>
      </dgm:t>
    </dgm:pt>
    <dgm:pt modelId="{27CE8CE6-1EAF-4F8E-ADBC-0B2B3E85E239}" type="sibTrans" cxnId="{E0BB324A-F902-493A-B4A0-742EE66E1E80}">
      <dgm:prSet/>
      <dgm:spPr/>
      <dgm:t>
        <a:bodyPr/>
        <a:lstStyle/>
        <a:p>
          <a:pPr latinLnBrk="1"/>
          <a:endParaRPr lang="ko-KR" altLang="en-US" b="1"/>
        </a:p>
      </dgm:t>
    </dgm:pt>
    <dgm:pt modelId="{2DC34DAA-57C5-42B6-AD3E-D54A2438422C}">
      <dgm:prSet phldrT="[텍스트]" custT="1"/>
      <dgm:spPr/>
      <dgm:t>
        <a:bodyPr/>
        <a:lstStyle/>
        <a:p>
          <a:pPr latinLnBrk="1"/>
          <a:r>
            <a:rPr lang="ko-KR" altLang="en-US" sz="1400" b="1" smtClean="0"/>
            <a:t>대기환경보전법</a:t>
          </a:r>
          <a:r>
            <a:rPr lang="en-US" altLang="ko-KR" sz="1400" b="1" smtClean="0"/>
            <a:t>, </a:t>
          </a:r>
          <a:r>
            <a:rPr lang="ko-KR" altLang="en-US" sz="1400" b="1" smtClean="0"/>
            <a:t>물환경보전법 또는 소읍진동관리법에 따라 배출시설을 설치</a:t>
          </a:r>
          <a:r>
            <a:rPr lang="en-US" altLang="ko-KR" sz="1400" b="1" smtClean="0"/>
            <a:t>,</a:t>
          </a:r>
          <a:r>
            <a:rPr lang="ko-KR" altLang="en-US" sz="1400" b="1" smtClean="0"/>
            <a:t>운영하는 사업장이나 그 밖에 대통령령으로 정하는 폐기물</a:t>
          </a:r>
          <a:endParaRPr lang="ko-KR" altLang="en-US" sz="1400" b="1"/>
        </a:p>
      </dgm:t>
    </dgm:pt>
    <dgm:pt modelId="{BED375B7-AC2D-480D-80CB-594A79931547}" type="parTrans" cxnId="{FC15A2CB-EDFB-4607-9138-DC7FB86E4E7A}">
      <dgm:prSet/>
      <dgm:spPr/>
      <dgm:t>
        <a:bodyPr/>
        <a:lstStyle/>
        <a:p>
          <a:pPr latinLnBrk="1"/>
          <a:endParaRPr lang="ko-KR" altLang="en-US" b="1"/>
        </a:p>
      </dgm:t>
    </dgm:pt>
    <dgm:pt modelId="{A0249F77-E3C9-4264-8876-75BEBE303537}" type="sibTrans" cxnId="{FC15A2CB-EDFB-4607-9138-DC7FB86E4E7A}">
      <dgm:prSet/>
      <dgm:spPr/>
      <dgm:t>
        <a:bodyPr/>
        <a:lstStyle/>
        <a:p>
          <a:pPr latinLnBrk="1"/>
          <a:endParaRPr lang="ko-KR" altLang="en-US" b="1"/>
        </a:p>
      </dgm:t>
    </dgm:pt>
    <dgm:pt modelId="{847814D3-63F2-4CE1-8C92-EE81D0055322}">
      <dgm:prSet phldrT="[텍스트]" custT="1"/>
      <dgm:spPr/>
      <dgm:t>
        <a:bodyPr/>
        <a:lstStyle/>
        <a:p>
          <a:pPr latinLnBrk="1"/>
          <a:r>
            <a:rPr lang="ko-KR" altLang="en-US" sz="1800" b="1" smtClean="0"/>
            <a:t>지정폐기물</a:t>
          </a:r>
          <a:endParaRPr lang="ko-KR" altLang="en-US" sz="1800" b="1"/>
        </a:p>
      </dgm:t>
    </dgm:pt>
    <dgm:pt modelId="{A3D389DB-7801-493A-BDDE-AA036E8D9736}" type="parTrans" cxnId="{1D992400-E005-47CB-977D-2CB98F07D4D4}">
      <dgm:prSet/>
      <dgm:spPr/>
      <dgm:t>
        <a:bodyPr/>
        <a:lstStyle/>
        <a:p>
          <a:pPr latinLnBrk="1"/>
          <a:endParaRPr lang="ko-KR" altLang="en-US" b="1"/>
        </a:p>
      </dgm:t>
    </dgm:pt>
    <dgm:pt modelId="{7020761E-E54A-46A4-90FF-9FDC2347746F}" type="sibTrans" cxnId="{1D992400-E005-47CB-977D-2CB98F07D4D4}">
      <dgm:prSet/>
      <dgm:spPr/>
      <dgm:t>
        <a:bodyPr/>
        <a:lstStyle/>
        <a:p>
          <a:pPr latinLnBrk="1"/>
          <a:endParaRPr lang="ko-KR" altLang="en-US" b="1"/>
        </a:p>
      </dgm:t>
    </dgm:pt>
    <dgm:pt modelId="{6FDA46FF-D7A5-4386-B9B0-508E1CD6B93D}">
      <dgm:prSet phldrT="[텍스트]" custT="1"/>
      <dgm:spPr/>
      <dgm:t>
        <a:bodyPr/>
        <a:lstStyle/>
        <a:p>
          <a:pPr latinLnBrk="1"/>
          <a:r>
            <a:rPr lang="ko-KR" altLang="en-US" sz="1400" b="1" smtClean="0"/>
            <a:t>사업장폐기물중 폐유</a:t>
          </a:r>
          <a:r>
            <a:rPr lang="en-US" altLang="ko-KR" sz="1400" b="1" smtClean="0"/>
            <a:t>, </a:t>
          </a:r>
          <a:r>
            <a:rPr lang="ko-KR" altLang="en-US" sz="1400" b="1" smtClean="0"/>
            <a:t>폐산 등 주변 환경을 오염시킬 수 있거나 의료폐기물 등 인체에 위해를 줄 수 있는 해로운 물질로서 대통령령으로 정하는 폐기물</a:t>
          </a:r>
          <a:endParaRPr lang="ko-KR" altLang="en-US" sz="1400" b="1"/>
        </a:p>
      </dgm:t>
    </dgm:pt>
    <dgm:pt modelId="{2FE328DF-64C5-4E78-9869-893DBE6889DD}" type="parTrans" cxnId="{A711D888-C144-42D4-9423-B510A971F8EE}">
      <dgm:prSet/>
      <dgm:spPr/>
      <dgm:t>
        <a:bodyPr/>
        <a:lstStyle/>
        <a:p>
          <a:pPr latinLnBrk="1"/>
          <a:endParaRPr lang="ko-KR" altLang="en-US" b="1"/>
        </a:p>
      </dgm:t>
    </dgm:pt>
    <dgm:pt modelId="{E7AAE36D-DA2D-4DC2-B1C5-E32E2FBF52C3}" type="sibTrans" cxnId="{A711D888-C144-42D4-9423-B510A971F8EE}">
      <dgm:prSet/>
      <dgm:spPr/>
      <dgm:t>
        <a:bodyPr/>
        <a:lstStyle/>
        <a:p>
          <a:pPr latinLnBrk="1"/>
          <a:endParaRPr lang="ko-KR" altLang="en-US" b="1"/>
        </a:p>
      </dgm:t>
    </dgm:pt>
    <dgm:pt modelId="{81A79D2D-8C43-48EB-B772-47CBF7AC261B}">
      <dgm:prSet phldrT="[텍스트]" custT="1"/>
      <dgm:spPr/>
      <dgm:t>
        <a:bodyPr/>
        <a:lstStyle/>
        <a:p>
          <a:pPr latinLnBrk="1"/>
          <a:r>
            <a:rPr lang="ko-KR" altLang="en-US" sz="1800" b="1" smtClean="0"/>
            <a:t>의료폐기물</a:t>
          </a:r>
          <a:endParaRPr lang="ko-KR" altLang="en-US" sz="1800" b="1"/>
        </a:p>
      </dgm:t>
    </dgm:pt>
    <dgm:pt modelId="{185DE5B5-B9AA-4D20-9977-0F8B72AA9D66}" type="parTrans" cxnId="{4C690CF2-2B28-4CF2-8673-6C863ECC6666}">
      <dgm:prSet/>
      <dgm:spPr/>
      <dgm:t>
        <a:bodyPr/>
        <a:lstStyle/>
        <a:p>
          <a:pPr latinLnBrk="1"/>
          <a:endParaRPr lang="ko-KR" altLang="en-US" b="1"/>
        </a:p>
      </dgm:t>
    </dgm:pt>
    <dgm:pt modelId="{FBDD1D1C-45F6-4C59-8AFC-B50E84767510}" type="sibTrans" cxnId="{4C690CF2-2B28-4CF2-8673-6C863ECC6666}">
      <dgm:prSet/>
      <dgm:spPr/>
      <dgm:t>
        <a:bodyPr/>
        <a:lstStyle/>
        <a:p>
          <a:pPr latinLnBrk="1"/>
          <a:endParaRPr lang="ko-KR" altLang="en-US" b="1"/>
        </a:p>
      </dgm:t>
    </dgm:pt>
    <dgm:pt modelId="{DBADFDC0-F667-4B92-8E47-6AF4A731FF99}">
      <dgm:prSet phldrT="[텍스트]" custT="1"/>
      <dgm:spPr/>
      <dgm:t>
        <a:bodyPr/>
        <a:lstStyle/>
        <a:p>
          <a:pPr latinLnBrk="1"/>
          <a:r>
            <a:rPr lang="en-US" altLang="ko-KR" sz="1200" b="1" smtClean="0"/>
            <a:t> </a:t>
          </a:r>
          <a:r>
            <a:rPr lang="ko-KR" altLang="en-US" sz="1400" b="1" smtClean="0"/>
            <a:t>보건</a:t>
          </a:r>
          <a:r>
            <a:rPr lang="en-US" altLang="ko-KR" sz="1400" b="1" smtClean="0"/>
            <a:t>, </a:t>
          </a:r>
          <a:r>
            <a:rPr lang="ko-KR" altLang="en-US" sz="1400" b="1" smtClean="0"/>
            <a:t>의료기관</a:t>
          </a:r>
          <a:r>
            <a:rPr lang="en-US" altLang="ko-KR" sz="1400" b="1" smtClean="0"/>
            <a:t>, </a:t>
          </a:r>
          <a:r>
            <a:rPr lang="ko-KR" altLang="en-US" sz="1400" b="1" smtClean="0"/>
            <a:t>동물병원</a:t>
          </a:r>
          <a:r>
            <a:rPr lang="en-US" altLang="ko-KR" sz="1400" b="1" smtClean="0"/>
            <a:t>, </a:t>
          </a:r>
          <a:r>
            <a:rPr lang="ko-KR" altLang="en-US" sz="1400" b="1" smtClean="0"/>
            <a:t>시험</a:t>
          </a:r>
          <a:r>
            <a:rPr lang="en-US" altLang="ko-KR" sz="1400" b="1" smtClean="0"/>
            <a:t>, </a:t>
          </a:r>
          <a:r>
            <a:rPr lang="ko-KR" altLang="en-US" sz="1400" b="1" smtClean="0"/>
            <a:t>검사기관 등에서 배출되는 폐기물 중 인체에 감염 등 위해를 줄 우려가 있는 폐기물과 인체조직 등 적출물</a:t>
          </a:r>
          <a:r>
            <a:rPr lang="en-US" altLang="ko-KR" sz="1400" b="1" smtClean="0"/>
            <a:t>, </a:t>
          </a:r>
          <a:r>
            <a:rPr lang="ko-KR" altLang="en-US" sz="1400" b="1" smtClean="0"/>
            <a:t>실험 동물의 시체 등 보건</a:t>
          </a:r>
          <a:r>
            <a:rPr lang="en-US" altLang="ko-KR" sz="1400" b="1" smtClean="0"/>
            <a:t>, </a:t>
          </a:r>
          <a:r>
            <a:rPr lang="ko-KR" altLang="en-US" sz="1400" b="1" smtClean="0"/>
            <a:t>환경보호상 특별한 관리가 필요하다고 인정되는 폐기물</a:t>
          </a:r>
          <a:endParaRPr lang="ko-KR" altLang="en-US" sz="1600" b="1"/>
        </a:p>
      </dgm:t>
    </dgm:pt>
    <dgm:pt modelId="{3B41E634-92F8-4D98-8DDC-EDEA4D5E1BAB}" type="parTrans" cxnId="{AD99C2B1-BF99-462F-978F-687D6577F035}">
      <dgm:prSet/>
      <dgm:spPr/>
      <dgm:t>
        <a:bodyPr/>
        <a:lstStyle/>
        <a:p>
          <a:pPr latinLnBrk="1"/>
          <a:endParaRPr lang="ko-KR" altLang="en-US" b="1"/>
        </a:p>
      </dgm:t>
    </dgm:pt>
    <dgm:pt modelId="{74FD0F02-82D6-4D2C-AFDF-C5752F5E23BD}" type="sibTrans" cxnId="{AD99C2B1-BF99-462F-978F-687D6577F035}">
      <dgm:prSet/>
      <dgm:spPr/>
      <dgm:t>
        <a:bodyPr/>
        <a:lstStyle/>
        <a:p>
          <a:pPr latinLnBrk="1"/>
          <a:endParaRPr lang="ko-KR" altLang="en-US" b="1"/>
        </a:p>
      </dgm:t>
    </dgm:pt>
    <dgm:pt modelId="{110702F9-B27F-43AE-AFB8-BC5E0C75F746}" type="pres">
      <dgm:prSet presAssocID="{C3B2FA92-AF73-4B8D-BD4D-2D371A9950C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8EF588B-C733-4232-8838-93B45B59ACBC}" type="pres">
      <dgm:prSet presAssocID="{F132CEC5-D4B0-45FC-BB06-B23271B5BBBC}" presName="linNode" presStyleCnt="0"/>
      <dgm:spPr/>
    </dgm:pt>
    <dgm:pt modelId="{74DA674A-501D-4684-A5A2-20660BB1C400}" type="pres">
      <dgm:prSet presAssocID="{F132CEC5-D4B0-45FC-BB06-B23271B5BBBC}" presName="parentText" presStyleLbl="node1" presStyleIdx="0" presStyleCnt="4" custScaleX="5255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822ABD9-B3CC-4073-A059-D3A17118E121}" type="pres">
      <dgm:prSet presAssocID="{F132CEC5-D4B0-45FC-BB06-B23271B5BBBC}" presName="descendantText" presStyleLbl="alignAccFollowNode1" presStyleIdx="0" presStyleCnt="4" custScaleX="11661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940F865-A543-4E43-9AF6-9DC557676D86}" type="pres">
      <dgm:prSet presAssocID="{902221C1-82C2-4809-9E2D-EF0E9BEE87BC}" presName="sp" presStyleCnt="0"/>
      <dgm:spPr/>
    </dgm:pt>
    <dgm:pt modelId="{A87D0D56-6DAF-49AD-835B-930EE6D31A61}" type="pres">
      <dgm:prSet presAssocID="{9B39CC3C-E8F5-4F71-B197-56D54D95F32E}" presName="linNode" presStyleCnt="0"/>
      <dgm:spPr/>
    </dgm:pt>
    <dgm:pt modelId="{7070DD30-19AC-4C16-A2C2-F313255EBCE1}" type="pres">
      <dgm:prSet presAssocID="{9B39CC3C-E8F5-4F71-B197-56D54D95F32E}" presName="parentText" presStyleLbl="node1" presStyleIdx="1" presStyleCnt="4" custScaleX="5255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E1F2E72-A6B6-4839-B418-F8B449A95EDE}" type="pres">
      <dgm:prSet presAssocID="{9B39CC3C-E8F5-4F71-B197-56D54D95F32E}" presName="descendantText" presStyleLbl="alignAccFollowNode1" presStyleIdx="1" presStyleCnt="4" custScaleX="11661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E1837B8-0FF5-445E-A05D-3F1ABB1DB63B}" type="pres">
      <dgm:prSet presAssocID="{27CE8CE6-1EAF-4F8E-ADBC-0B2B3E85E239}" presName="sp" presStyleCnt="0"/>
      <dgm:spPr/>
    </dgm:pt>
    <dgm:pt modelId="{77903E2D-0289-4726-8BDF-091A6EC270A5}" type="pres">
      <dgm:prSet presAssocID="{847814D3-63F2-4CE1-8C92-EE81D0055322}" presName="linNode" presStyleCnt="0"/>
      <dgm:spPr/>
    </dgm:pt>
    <dgm:pt modelId="{73B12DAE-4077-4A19-8E2C-E53A654C3D6F}" type="pres">
      <dgm:prSet presAssocID="{847814D3-63F2-4CE1-8C92-EE81D0055322}" presName="parentText" presStyleLbl="node1" presStyleIdx="2" presStyleCnt="4" custScaleX="5255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662F07C-7FE2-4CE5-8F86-5BE102F26D2F}" type="pres">
      <dgm:prSet presAssocID="{847814D3-63F2-4CE1-8C92-EE81D0055322}" presName="descendantText" presStyleLbl="alignAccFollowNode1" presStyleIdx="2" presStyleCnt="4" custScaleX="11661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4B1ACBA-995D-4E27-866B-E382161C9031}" type="pres">
      <dgm:prSet presAssocID="{7020761E-E54A-46A4-90FF-9FDC2347746F}" presName="sp" presStyleCnt="0"/>
      <dgm:spPr/>
    </dgm:pt>
    <dgm:pt modelId="{2689A9A3-2A67-4735-BC7E-CCA3B9056CC8}" type="pres">
      <dgm:prSet presAssocID="{81A79D2D-8C43-48EB-B772-47CBF7AC261B}" presName="linNode" presStyleCnt="0"/>
      <dgm:spPr/>
    </dgm:pt>
    <dgm:pt modelId="{DA2D3DF7-7572-46D4-B8CB-D4E37A6ED3CA}" type="pres">
      <dgm:prSet presAssocID="{81A79D2D-8C43-48EB-B772-47CBF7AC261B}" presName="parentText" presStyleLbl="node1" presStyleIdx="3" presStyleCnt="4" custScaleX="5255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8E660A2-AC4A-4DD0-A6D2-D34B6027236A}" type="pres">
      <dgm:prSet presAssocID="{81A79D2D-8C43-48EB-B772-47CBF7AC261B}" presName="descendantText" presStyleLbl="alignAccFollowNode1" presStyleIdx="3" presStyleCnt="4" custScaleX="116610" custScaleY="12564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FC15A2CB-EDFB-4607-9138-DC7FB86E4E7A}" srcId="{9B39CC3C-E8F5-4F71-B197-56D54D95F32E}" destId="{2DC34DAA-57C5-42B6-AD3E-D54A2438422C}" srcOrd="0" destOrd="0" parTransId="{BED375B7-AC2D-480D-80CB-594A79931547}" sibTransId="{A0249F77-E3C9-4264-8876-75BEBE303537}"/>
    <dgm:cxn modelId="{4566D7F8-CD5B-4CE1-8A18-F65E3AF42E45}" type="presOf" srcId="{C3B2FA92-AF73-4B8D-BD4D-2D371A9950CA}" destId="{110702F9-B27F-43AE-AFB8-BC5E0C75F746}" srcOrd="0" destOrd="0" presId="urn:microsoft.com/office/officeart/2005/8/layout/vList5"/>
    <dgm:cxn modelId="{D6108748-F60A-4FF3-AE68-2CE511E9F8D5}" type="presOf" srcId="{9B39CC3C-E8F5-4F71-B197-56D54D95F32E}" destId="{7070DD30-19AC-4C16-A2C2-F313255EBCE1}" srcOrd="0" destOrd="0" presId="urn:microsoft.com/office/officeart/2005/8/layout/vList5"/>
    <dgm:cxn modelId="{88D77F49-517E-49A2-B25C-025669411808}" srcId="{C3B2FA92-AF73-4B8D-BD4D-2D371A9950CA}" destId="{F132CEC5-D4B0-45FC-BB06-B23271B5BBBC}" srcOrd="0" destOrd="0" parTransId="{FC3D9A1A-14E2-4B7F-81A5-0B5E0CC05F07}" sibTransId="{902221C1-82C2-4809-9E2D-EF0E9BEE87BC}"/>
    <dgm:cxn modelId="{1D992400-E005-47CB-977D-2CB98F07D4D4}" srcId="{C3B2FA92-AF73-4B8D-BD4D-2D371A9950CA}" destId="{847814D3-63F2-4CE1-8C92-EE81D0055322}" srcOrd="2" destOrd="0" parTransId="{A3D389DB-7801-493A-BDDE-AA036E8D9736}" sibTransId="{7020761E-E54A-46A4-90FF-9FDC2347746F}"/>
    <dgm:cxn modelId="{C46FCC88-C6D0-47FB-BA51-873270DFC936}" type="presOf" srcId="{DBADFDC0-F667-4B92-8E47-6AF4A731FF99}" destId="{C8E660A2-AC4A-4DD0-A6D2-D34B6027236A}" srcOrd="0" destOrd="0" presId="urn:microsoft.com/office/officeart/2005/8/layout/vList5"/>
    <dgm:cxn modelId="{DB6C318F-438E-492D-909B-506F543F1232}" type="presOf" srcId="{847814D3-63F2-4CE1-8C92-EE81D0055322}" destId="{73B12DAE-4077-4A19-8E2C-E53A654C3D6F}" srcOrd="0" destOrd="0" presId="urn:microsoft.com/office/officeart/2005/8/layout/vList5"/>
    <dgm:cxn modelId="{AD99C2B1-BF99-462F-978F-687D6577F035}" srcId="{81A79D2D-8C43-48EB-B772-47CBF7AC261B}" destId="{DBADFDC0-F667-4B92-8E47-6AF4A731FF99}" srcOrd="0" destOrd="0" parTransId="{3B41E634-92F8-4D98-8DDC-EDEA4D5E1BAB}" sibTransId="{74FD0F02-82D6-4D2C-AFDF-C5752F5E23BD}"/>
    <dgm:cxn modelId="{F7FF7943-BDD0-4DEC-BF3E-853B5162ADD7}" type="presOf" srcId="{F132CEC5-D4B0-45FC-BB06-B23271B5BBBC}" destId="{74DA674A-501D-4684-A5A2-20660BB1C400}" srcOrd="0" destOrd="0" presId="urn:microsoft.com/office/officeart/2005/8/layout/vList5"/>
    <dgm:cxn modelId="{E0BB324A-F902-493A-B4A0-742EE66E1E80}" srcId="{C3B2FA92-AF73-4B8D-BD4D-2D371A9950CA}" destId="{9B39CC3C-E8F5-4F71-B197-56D54D95F32E}" srcOrd="1" destOrd="0" parTransId="{92F9A22C-1863-4BA8-BFAA-FA9E5C6E14A2}" sibTransId="{27CE8CE6-1EAF-4F8E-ADBC-0B2B3E85E239}"/>
    <dgm:cxn modelId="{0FA8B973-9D1F-44AE-AC27-02ABCA6DD999}" type="presOf" srcId="{81A79D2D-8C43-48EB-B772-47CBF7AC261B}" destId="{DA2D3DF7-7572-46D4-B8CB-D4E37A6ED3CA}" srcOrd="0" destOrd="0" presId="urn:microsoft.com/office/officeart/2005/8/layout/vList5"/>
    <dgm:cxn modelId="{4C690CF2-2B28-4CF2-8673-6C863ECC6666}" srcId="{C3B2FA92-AF73-4B8D-BD4D-2D371A9950CA}" destId="{81A79D2D-8C43-48EB-B772-47CBF7AC261B}" srcOrd="3" destOrd="0" parTransId="{185DE5B5-B9AA-4D20-9977-0F8B72AA9D66}" sibTransId="{FBDD1D1C-45F6-4C59-8AFC-B50E84767510}"/>
    <dgm:cxn modelId="{A711D888-C144-42D4-9423-B510A971F8EE}" srcId="{847814D3-63F2-4CE1-8C92-EE81D0055322}" destId="{6FDA46FF-D7A5-4386-B9B0-508E1CD6B93D}" srcOrd="0" destOrd="0" parTransId="{2FE328DF-64C5-4E78-9869-893DBE6889DD}" sibTransId="{E7AAE36D-DA2D-4DC2-B1C5-E32E2FBF52C3}"/>
    <dgm:cxn modelId="{232B0713-71A7-44F3-9D51-830F6C2D852E}" type="presOf" srcId="{2DC34DAA-57C5-42B6-AD3E-D54A2438422C}" destId="{DE1F2E72-A6B6-4839-B418-F8B449A95EDE}" srcOrd="0" destOrd="0" presId="urn:microsoft.com/office/officeart/2005/8/layout/vList5"/>
    <dgm:cxn modelId="{57B00C22-C2FD-4589-82AD-71107C36B57D}" type="presOf" srcId="{938021A6-9948-48DC-BECA-BDC371C27EB1}" destId="{4822ABD9-B3CC-4073-A059-D3A17118E121}" srcOrd="0" destOrd="0" presId="urn:microsoft.com/office/officeart/2005/8/layout/vList5"/>
    <dgm:cxn modelId="{CE1C5C23-1C68-466B-89C5-E46348F1E3D7}" type="presOf" srcId="{6FDA46FF-D7A5-4386-B9B0-508E1CD6B93D}" destId="{3662F07C-7FE2-4CE5-8F86-5BE102F26D2F}" srcOrd="0" destOrd="0" presId="urn:microsoft.com/office/officeart/2005/8/layout/vList5"/>
    <dgm:cxn modelId="{F5520038-34CC-47E3-83D1-419C58ACB7A6}" srcId="{F132CEC5-D4B0-45FC-BB06-B23271B5BBBC}" destId="{938021A6-9948-48DC-BECA-BDC371C27EB1}" srcOrd="0" destOrd="0" parTransId="{6D9C405E-A6A1-4B3A-96EA-35E5FCE42B71}" sibTransId="{5D11B7FB-BF5E-4A46-B1FF-74D0E1D0BEAB}"/>
    <dgm:cxn modelId="{D0EE64A2-1099-4FC5-A16A-8CD0CF27AE82}" type="presParOf" srcId="{110702F9-B27F-43AE-AFB8-BC5E0C75F746}" destId="{08EF588B-C733-4232-8838-93B45B59ACBC}" srcOrd="0" destOrd="0" presId="urn:microsoft.com/office/officeart/2005/8/layout/vList5"/>
    <dgm:cxn modelId="{072E23F1-83B2-447B-982E-4A7A077F8861}" type="presParOf" srcId="{08EF588B-C733-4232-8838-93B45B59ACBC}" destId="{74DA674A-501D-4684-A5A2-20660BB1C400}" srcOrd="0" destOrd="0" presId="urn:microsoft.com/office/officeart/2005/8/layout/vList5"/>
    <dgm:cxn modelId="{4AACA18C-695D-43B6-8267-610AC8B58FB4}" type="presParOf" srcId="{08EF588B-C733-4232-8838-93B45B59ACBC}" destId="{4822ABD9-B3CC-4073-A059-D3A17118E121}" srcOrd="1" destOrd="0" presId="urn:microsoft.com/office/officeart/2005/8/layout/vList5"/>
    <dgm:cxn modelId="{0B865E27-CE3B-4449-BACD-773BEE7DA9CE}" type="presParOf" srcId="{110702F9-B27F-43AE-AFB8-BC5E0C75F746}" destId="{5940F865-A543-4E43-9AF6-9DC557676D86}" srcOrd="1" destOrd="0" presId="urn:microsoft.com/office/officeart/2005/8/layout/vList5"/>
    <dgm:cxn modelId="{22A484F8-F4A9-46A0-BD30-59EC3814F7BE}" type="presParOf" srcId="{110702F9-B27F-43AE-AFB8-BC5E0C75F746}" destId="{A87D0D56-6DAF-49AD-835B-930EE6D31A61}" srcOrd="2" destOrd="0" presId="urn:microsoft.com/office/officeart/2005/8/layout/vList5"/>
    <dgm:cxn modelId="{3595B404-59F7-4485-81CA-84C4FCC52073}" type="presParOf" srcId="{A87D0D56-6DAF-49AD-835B-930EE6D31A61}" destId="{7070DD30-19AC-4C16-A2C2-F313255EBCE1}" srcOrd="0" destOrd="0" presId="urn:microsoft.com/office/officeart/2005/8/layout/vList5"/>
    <dgm:cxn modelId="{8DCD0E0A-F5BA-441C-9EB2-41991157D450}" type="presParOf" srcId="{A87D0D56-6DAF-49AD-835B-930EE6D31A61}" destId="{DE1F2E72-A6B6-4839-B418-F8B449A95EDE}" srcOrd="1" destOrd="0" presId="urn:microsoft.com/office/officeart/2005/8/layout/vList5"/>
    <dgm:cxn modelId="{6E8D63B5-745A-466E-93F9-D93D07B6A254}" type="presParOf" srcId="{110702F9-B27F-43AE-AFB8-BC5E0C75F746}" destId="{5E1837B8-0FF5-445E-A05D-3F1ABB1DB63B}" srcOrd="3" destOrd="0" presId="urn:microsoft.com/office/officeart/2005/8/layout/vList5"/>
    <dgm:cxn modelId="{FF25E40A-DF16-4381-86FA-7E663A00E97F}" type="presParOf" srcId="{110702F9-B27F-43AE-AFB8-BC5E0C75F746}" destId="{77903E2D-0289-4726-8BDF-091A6EC270A5}" srcOrd="4" destOrd="0" presId="urn:microsoft.com/office/officeart/2005/8/layout/vList5"/>
    <dgm:cxn modelId="{4FF28888-A300-4C63-A6F3-24105B80CA0F}" type="presParOf" srcId="{77903E2D-0289-4726-8BDF-091A6EC270A5}" destId="{73B12DAE-4077-4A19-8E2C-E53A654C3D6F}" srcOrd="0" destOrd="0" presId="urn:microsoft.com/office/officeart/2005/8/layout/vList5"/>
    <dgm:cxn modelId="{E387C82F-F1EB-4663-8847-0260A5B3F00E}" type="presParOf" srcId="{77903E2D-0289-4726-8BDF-091A6EC270A5}" destId="{3662F07C-7FE2-4CE5-8F86-5BE102F26D2F}" srcOrd="1" destOrd="0" presId="urn:microsoft.com/office/officeart/2005/8/layout/vList5"/>
    <dgm:cxn modelId="{4A0D5478-5B8F-4074-A269-FBBFF389D243}" type="presParOf" srcId="{110702F9-B27F-43AE-AFB8-BC5E0C75F746}" destId="{A4B1ACBA-995D-4E27-866B-E382161C9031}" srcOrd="5" destOrd="0" presId="urn:microsoft.com/office/officeart/2005/8/layout/vList5"/>
    <dgm:cxn modelId="{E20C9E33-CE2E-40CB-B7DE-C52D1843098F}" type="presParOf" srcId="{110702F9-B27F-43AE-AFB8-BC5E0C75F746}" destId="{2689A9A3-2A67-4735-BC7E-CCA3B9056CC8}" srcOrd="6" destOrd="0" presId="urn:microsoft.com/office/officeart/2005/8/layout/vList5"/>
    <dgm:cxn modelId="{3D31A89A-6F33-42D3-90B4-3B83A2970B0F}" type="presParOf" srcId="{2689A9A3-2A67-4735-BC7E-CCA3B9056CC8}" destId="{DA2D3DF7-7572-46D4-B8CB-D4E37A6ED3CA}" srcOrd="0" destOrd="0" presId="urn:microsoft.com/office/officeart/2005/8/layout/vList5"/>
    <dgm:cxn modelId="{F39DE5F0-9090-44A0-ADA1-B93D1F737F80}" type="presParOf" srcId="{2689A9A3-2A67-4735-BC7E-CCA3B9056CC8}" destId="{C8E660A2-AC4A-4DD0-A6D2-D34B6027236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A3B671-A250-437C-B21A-C7ECF9545BED}" type="doc">
      <dgm:prSet loTypeId="urn:microsoft.com/office/officeart/2005/8/layout/process1" loCatId="process" qsTypeId="urn:microsoft.com/office/officeart/2005/8/quickstyle/simple5" qsCatId="simple" csTypeId="urn:microsoft.com/office/officeart/2005/8/colors/accent0_3" csCatId="mainScheme" phldr="1"/>
      <dgm:spPr/>
    </dgm:pt>
    <dgm:pt modelId="{F0124DA6-835D-4A62-AE6D-491CB3914677}">
      <dgm:prSet phldrT="[텍스트]" custT="1"/>
      <dgm:spPr/>
      <dgm:t>
        <a:bodyPr/>
        <a:lstStyle/>
        <a:p>
          <a:pPr latinLnBrk="1"/>
          <a:r>
            <a:rPr lang="ko-KR" altLang="en-US" sz="1400" b="1" smtClean="0"/>
            <a:t>수거함        문전배출</a:t>
          </a:r>
          <a:endParaRPr lang="ko-KR" altLang="en-US" sz="1400" b="1"/>
        </a:p>
      </dgm:t>
    </dgm:pt>
    <dgm:pt modelId="{BD1FEF7A-B4C3-471D-9372-750ACAA7480F}" type="parTrans" cxnId="{0EE8482A-5D98-4638-9BE2-77CDB70CC9E9}">
      <dgm:prSet/>
      <dgm:spPr/>
      <dgm:t>
        <a:bodyPr/>
        <a:lstStyle/>
        <a:p>
          <a:pPr latinLnBrk="1"/>
          <a:endParaRPr lang="ko-KR" altLang="en-US" sz="2000" b="1"/>
        </a:p>
      </dgm:t>
    </dgm:pt>
    <dgm:pt modelId="{2F1AB989-4A82-4735-8D61-7DBDE1581F8F}" type="sibTrans" cxnId="{0EE8482A-5D98-4638-9BE2-77CDB70CC9E9}">
      <dgm:prSet custT="1"/>
      <dgm:spPr/>
      <dgm:t>
        <a:bodyPr/>
        <a:lstStyle/>
        <a:p>
          <a:pPr latinLnBrk="1"/>
          <a:endParaRPr lang="ko-KR" altLang="en-US" sz="900" b="1"/>
        </a:p>
      </dgm:t>
    </dgm:pt>
    <dgm:pt modelId="{FCFF0382-90EC-4579-8D94-2ABEFB87F35D}">
      <dgm:prSet phldrT="[텍스트]" custT="1"/>
      <dgm:spPr/>
      <dgm:t>
        <a:bodyPr/>
        <a:lstStyle/>
        <a:p>
          <a:pPr latinLnBrk="1"/>
          <a:r>
            <a:rPr lang="ko-KR" altLang="en-US" sz="1400" b="1" smtClean="0"/>
            <a:t>직영 </a:t>
          </a:r>
          <a:r>
            <a:rPr lang="ko-KR" altLang="en-US" sz="1100" b="1" smtClean="0"/>
            <a:t>또는</a:t>
          </a:r>
          <a:r>
            <a:rPr lang="ko-KR" altLang="en-US" sz="1400" b="1" smtClean="0"/>
            <a:t> 대행업체 수거</a:t>
          </a:r>
          <a:endParaRPr lang="ko-KR" altLang="en-US" sz="1400" b="1"/>
        </a:p>
      </dgm:t>
    </dgm:pt>
    <dgm:pt modelId="{F87FEF44-A196-4EBE-A4FB-D8704773BCA4}" type="parTrans" cxnId="{27CBFEAA-320D-400B-8C13-D443B62ED66C}">
      <dgm:prSet/>
      <dgm:spPr/>
      <dgm:t>
        <a:bodyPr/>
        <a:lstStyle/>
        <a:p>
          <a:pPr latinLnBrk="1"/>
          <a:endParaRPr lang="ko-KR" altLang="en-US" sz="2000" b="1"/>
        </a:p>
      </dgm:t>
    </dgm:pt>
    <dgm:pt modelId="{C236A97B-0350-430F-8567-962D4B8A5A91}" type="sibTrans" cxnId="{27CBFEAA-320D-400B-8C13-D443B62ED66C}">
      <dgm:prSet custT="1"/>
      <dgm:spPr/>
      <dgm:t>
        <a:bodyPr/>
        <a:lstStyle/>
        <a:p>
          <a:pPr latinLnBrk="1"/>
          <a:endParaRPr lang="ko-KR" altLang="en-US" sz="900" b="1"/>
        </a:p>
      </dgm:t>
    </dgm:pt>
    <dgm:pt modelId="{CBCA3B9B-33E8-4BFB-B390-3DD1A20773A6}">
      <dgm:prSet phldrT="[텍스트]" custT="1"/>
      <dgm:spPr/>
      <dgm:t>
        <a:bodyPr/>
        <a:lstStyle/>
        <a:p>
          <a:pPr latinLnBrk="1">
            <a:lnSpc>
              <a:spcPct val="100000"/>
            </a:lnSpc>
          </a:pPr>
          <a:r>
            <a:rPr lang="ko-KR" altLang="en-US" sz="1400" b="1" smtClean="0"/>
            <a:t>소각장        소각처리</a:t>
          </a:r>
          <a:endParaRPr lang="ko-KR" altLang="en-US" sz="1400" b="1"/>
        </a:p>
      </dgm:t>
    </dgm:pt>
    <dgm:pt modelId="{78EB7EC2-E6A0-42D9-AFAA-8B8807817694}" type="parTrans" cxnId="{10E5EBDF-2DD5-4227-94F6-3B32201849C9}">
      <dgm:prSet/>
      <dgm:spPr/>
      <dgm:t>
        <a:bodyPr/>
        <a:lstStyle/>
        <a:p>
          <a:pPr latinLnBrk="1"/>
          <a:endParaRPr lang="ko-KR" altLang="en-US" sz="2000" b="1"/>
        </a:p>
      </dgm:t>
    </dgm:pt>
    <dgm:pt modelId="{BCB3AF50-0547-4D4C-B3CD-294F460146D9}" type="sibTrans" cxnId="{10E5EBDF-2DD5-4227-94F6-3B32201849C9}">
      <dgm:prSet custT="1"/>
      <dgm:spPr/>
      <dgm:t>
        <a:bodyPr/>
        <a:lstStyle/>
        <a:p>
          <a:pPr latinLnBrk="1"/>
          <a:endParaRPr lang="ko-KR" altLang="en-US" sz="900" b="1"/>
        </a:p>
      </dgm:t>
    </dgm:pt>
    <dgm:pt modelId="{6BFCED28-EF48-4B13-BA4B-5BFDF9C9364E}">
      <dgm:prSet phldrT="[텍스트]" custT="1"/>
      <dgm:spPr/>
      <dgm:t>
        <a:bodyPr/>
        <a:lstStyle/>
        <a:p>
          <a:pPr latinLnBrk="1"/>
          <a:r>
            <a:rPr lang="ko-KR" altLang="en-US" sz="1400" b="1" smtClean="0"/>
            <a:t>소각재 매립</a:t>
          </a:r>
          <a:r>
            <a:rPr lang="en-US" altLang="ko-KR" sz="1400" b="1" smtClean="0"/>
            <a:t>(</a:t>
          </a:r>
          <a:r>
            <a:rPr lang="ko-KR" altLang="en-US" sz="1400" b="1" smtClean="0"/>
            <a:t>매립장</a:t>
          </a:r>
          <a:r>
            <a:rPr lang="en-US" altLang="ko-KR" sz="1400" b="1" smtClean="0"/>
            <a:t>)</a:t>
          </a:r>
          <a:endParaRPr lang="ko-KR" altLang="en-US" sz="1400" b="1"/>
        </a:p>
      </dgm:t>
    </dgm:pt>
    <dgm:pt modelId="{1CC0D845-B20B-4C82-B2AB-6993F574614A}" type="parTrans" cxnId="{89BD15BC-77A0-429F-94B9-3D961D1AC89D}">
      <dgm:prSet/>
      <dgm:spPr/>
      <dgm:t>
        <a:bodyPr/>
        <a:lstStyle/>
        <a:p>
          <a:pPr latinLnBrk="1"/>
          <a:endParaRPr lang="ko-KR" altLang="en-US" sz="2000" b="1"/>
        </a:p>
      </dgm:t>
    </dgm:pt>
    <dgm:pt modelId="{D22C22E6-4522-4BBE-AD5C-56DCCCB81AB2}" type="sibTrans" cxnId="{89BD15BC-77A0-429F-94B9-3D961D1AC89D}">
      <dgm:prSet/>
      <dgm:spPr/>
      <dgm:t>
        <a:bodyPr/>
        <a:lstStyle/>
        <a:p>
          <a:pPr latinLnBrk="1"/>
          <a:endParaRPr lang="ko-KR" altLang="en-US" sz="2000" b="1"/>
        </a:p>
      </dgm:t>
    </dgm:pt>
    <dgm:pt modelId="{32E501B8-09CA-444E-AE89-3200DF279742}" type="pres">
      <dgm:prSet presAssocID="{31A3B671-A250-437C-B21A-C7ECF9545BED}" presName="Name0" presStyleCnt="0">
        <dgm:presLayoutVars>
          <dgm:dir/>
          <dgm:resizeHandles val="exact"/>
        </dgm:presLayoutVars>
      </dgm:prSet>
      <dgm:spPr/>
    </dgm:pt>
    <dgm:pt modelId="{EDEB3B0E-DECA-4226-B4E4-1CAD5959CF3D}" type="pres">
      <dgm:prSet presAssocID="{F0124DA6-835D-4A62-AE6D-491CB3914677}" presName="node" presStyleLbl="node1" presStyleIdx="0" presStyleCnt="4" custScaleY="11745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A7CECC2-F3D6-4F75-8C4B-BBB0C05343C9}" type="pres">
      <dgm:prSet presAssocID="{2F1AB989-4A82-4735-8D61-7DBDE1581F8F}" presName="sibTrans" presStyleLbl="sibTrans2D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AD199664-26D4-49A7-B1A3-C98AFAA00101}" type="pres">
      <dgm:prSet presAssocID="{2F1AB989-4A82-4735-8D61-7DBDE1581F8F}" presName="connectorText" presStyleLbl="sibTrans2D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A211D6C0-E426-4805-B9B7-01C26CFE68A2}" type="pres">
      <dgm:prSet presAssocID="{FCFF0382-90EC-4579-8D94-2ABEFB87F35D}" presName="node" presStyleLbl="node1" presStyleIdx="1" presStyleCnt="4" custScaleY="11745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0367F38-31B1-46B0-9C5F-0152B352BF4B}" type="pres">
      <dgm:prSet presAssocID="{C236A97B-0350-430F-8567-962D4B8A5A91}" presName="sibTrans" presStyleLbl="sibTrans2D1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816403B8-4455-4304-A139-BB241E36E3C3}" type="pres">
      <dgm:prSet presAssocID="{C236A97B-0350-430F-8567-962D4B8A5A91}" presName="connectorText" presStyleLbl="sibTrans2D1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8F64208B-9039-409B-95DB-5DFFB861562B}" type="pres">
      <dgm:prSet presAssocID="{CBCA3B9B-33E8-4BFB-B390-3DD1A20773A6}" presName="node" presStyleLbl="node1" presStyleIdx="2" presStyleCnt="4" custScaleY="11745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9F53CF1-3643-4172-B81A-6BA293F6BAAD}" type="pres">
      <dgm:prSet presAssocID="{BCB3AF50-0547-4D4C-B3CD-294F460146D9}" presName="sibTrans" presStyleLbl="sibTrans2D1" presStyleIdx="2" presStyleCnt="3"/>
      <dgm:spPr/>
      <dgm:t>
        <a:bodyPr/>
        <a:lstStyle/>
        <a:p>
          <a:pPr latinLnBrk="1"/>
          <a:endParaRPr lang="ko-KR" altLang="en-US"/>
        </a:p>
      </dgm:t>
    </dgm:pt>
    <dgm:pt modelId="{02E294D3-00F4-4FCC-B989-55FC5284FE28}" type="pres">
      <dgm:prSet presAssocID="{BCB3AF50-0547-4D4C-B3CD-294F460146D9}" presName="connectorText" presStyleLbl="sibTrans2D1" presStyleIdx="2" presStyleCnt="3"/>
      <dgm:spPr/>
      <dgm:t>
        <a:bodyPr/>
        <a:lstStyle/>
        <a:p>
          <a:pPr latinLnBrk="1"/>
          <a:endParaRPr lang="ko-KR" altLang="en-US"/>
        </a:p>
      </dgm:t>
    </dgm:pt>
    <dgm:pt modelId="{59E8A8CF-0FE4-495B-842B-D2DA33CB21E8}" type="pres">
      <dgm:prSet presAssocID="{6BFCED28-EF48-4B13-BA4B-5BFDF9C9364E}" presName="node" presStyleLbl="node1" presStyleIdx="3" presStyleCnt="4" custScaleY="11745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A212CF58-F5D3-4C1C-8707-AB334B8E4CF7}" type="presOf" srcId="{31A3B671-A250-437C-B21A-C7ECF9545BED}" destId="{32E501B8-09CA-444E-AE89-3200DF279742}" srcOrd="0" destOrd="0" presId="urn:microsoft.com/office/officeart/2005/8/layout/process1"/>
    <dgm:cxn modelId="{DCB9F030-0D0F-4F76-A7AC-BCBC2D229CE0}" type="presOf" srcId="{CBCA3B9B-33E8-4BFB-B390-3DD1A20773A6}" destId="{8F64208B-9039-409B-95DB-5DFFB861562B}" srcOrd="0" destOrd="0" presId="urn:microsoft.com/office/officeart/2005/8/layout/process1"/>
    <dgm:cxn modelId="{8A4F9C58-23D8-4C97-8BAF-A13D3FD71CE7}" type="presOf" srcId="{2F1AB989-4A82-4735-8D61-7DBDE1581F8F}" destId="{CA7CECC2-F3D6-4F75-8C4B-BBB0C05343C9}" srcOrd="0" destOrd="0" presId="urn:microsoft.com/office/officeart/2005/8/layout/process1"/>
    <dgm:cxn modelId="{7D3EC3B0-0FB1-469E-AEEA-84FCF0F140AF}" type="presOf" srcId="{2F1AB989-4A82-4735-8D61-7DBDE1581F8F}" destId="{AD199664-26D4-49A7-B1A3-C98AFAA00101}" srcOrd="1" destOrd="0" presId="urn:microsoft.com/office/officeart/2005/8/layout/process1"/>
    <dgm:cxn modelId="{FD2815C9-6CEB-45D8-928E-642DB1669BB8}" type="presOf" srcId="{C236A97B-0350-430F-8567-962D4B8A5A91}" destId="{816403B8-4455-4304-A139-BB241E36E3C3}" srcOrd="1" destOrd="0" presId="urn:microsoft.com/office/officeart/2005/8/layout/process1"/>
    <dgm:cxn modelId="{95C5D1B9-417B-4A63-A05C-56BFB3B27568}" type="presOf" srcId="{6BFCED28-EF48-4B13-BA4B-5BFDF9C9364E}" destId="{59E8A8CF-0FE4-495B-842B-D2DA33CB21E8}" srcOrd="0" destOrd="0" presId="urn:microsoft.com/office/officeart/2005/8/layout/process1"/>
    <dgm:cxn modelId="{0EE8482A-5D98-4638-9BE2-77CDB70CC9E9}" srcId="{31A3B671-A250-437C-B21A-C7ECF9545BED}" destId="{F0124DA6-835D-4A62-AE6D-491CB3914677}" srcOrd="0" destOrd="0" parTransId="{BD1FEF7A-B4C3-471D-9372-750ACAA7480F}" sibTransId="{2F1AB989-4A82-4735-8D61-7DBDE1581F8F}"/>
    <dgm:cxn modelId="{99C8B7CD-3D7F-4559-B394-1C93EADA7FD1}" type="presOf" srcId="{FCFF0382-90EC-4579-8D94-2ABEFB87F35D}" destId="{A211D6C0-E426-4805-B9B7-01C26CFE68A2}" srcOrd="0" destOrd="0" presId="urn:microsoft.com/office/officeart/2005/8/layout/process1"/>
    <dgm:cxn modelId="{89BD15BC-77A0-429F-94B9-3D961D1AC89D}" srcId="{31A3B671-A250-437C-B21A-C7ECF9545BED}" destId="{6BFCED28-EF48-4B13-BA4B-5BFDF9C9364E}" srcOrd="3" destOrd="0" parTransId="{1CC0D845-B20B-4C82-B2AB-6993F574614A}" sibTransId="{D22C22E6-4522-4BBE-AD5C-56DCCCB81AB2}"/>
    <dgm:cxn modelId="{27CBFEAA-320D-400B-8C13-D443B62ED66C}" srcId="{31A3B671-A250-437C-B21A-C7ECF9545BED}" destId="{FCFF0382-90EC-4579-8D94-2ABEFB87F35D}" srcOrd="1" destOrd="0" parTransId="{F87FEF44-A196-4EBE-A4FB-D8704773BCA4}" sibTransId="{C236A97B-0350-430F-8567-962D4B8A5A91}"/>
    <dgm:cxn modelId="{10E5EBDF-2DD5-4227-94F6-3B32201849C9}" srcId="{31A3B671-A250-437C-B21A-C7ECF9545BED}" destId="{CBCA3B9B-33E8-4BFB-B390-3DD1A20773A6}" srcOrd="2" destOrd="0" parTransId="{78EB7EC2-E6A0-42D9-AFAA-8B8807817694}" sibTransId="{BCB3AF50-0547-4D4C-B3CD-294F460146D9}"/>
    <dgm:cxn modelId="{AAD875AD-11B2-44B2-8A92-D3918822DB39}" type="presOf" srcId="{BCB3AF50-0547-4D4C-B3CD-294F460146D9}" destId="{02E294D3-00F4-4FCC-B989-55FC5284FE28}" srcOrd="1" destOrd="0" presId="urn:microsoft.com/office/officeart/2005/8/layout/process1"/>
    <dgm:cxn modelId="{19A0ADD8-23FC-466C-94F0-2FDA1FC75AD5}" type="presOf" srcId="{BCB3AF50-0547-4D4C-B3CD-294F460146D9}" destId="{C9F53CF1-3643-4172-B81A-6BA293F6BAAD}" srcOrd="0" destOrd="0" presId="urn:microsoft.com/office/officeart/2005/8/layout/process1"/>
    <dgm:cxn modelId="{09D066F5-50FF-48A3-8037-08A4EBA1AEFF}" type="presOf" srcId="{F0124DA6-835D-4A62-AE6D-491CB3914677}" destId="{EDEB3B0E-DECA-4226-B4E4-1CAD5959CF3D}" srcOrd="0" destOrd="0" presId="urn:microsoft.com/office/officeart/2005/8/layout/process1"/>
    <dgm:cxn modelId="{207ADF69-CA08-430F-8824-76D5678B57DE}" type="presOf" srcId="{C236A97B-0350-430F-8567-962D4B8A5A91}" destId="{E0367F38-31B1-46B0-9C5F-0152B352BF4B}" srcOrd="0" destOrd="0" presId="urn:microsoft.com/office/officeart/2005/8/layout/process1"/>
    <dgm:cxn modelId="{E93EE9DB-C3D4-48F7-B5A0-BDC24A60D8CA}" type="presParOf" srcId="{32E501B8-09CA-444E-AE89-3200DF279742}" destId="{EDEB3B0E-DECA-4226-B4E4-1CAD5959CF3D}" srcOrd="0" destOrd="0" presId="urn:microsoft.com/office/officeart/2005/8/layout/process1"/>
    <dgm:cxn modelId="{558EE216-FC90-4F97-A4BF-B2B0FEC78C3B}" type="presParOf" srcId="{32E501B8-09CA-444E-AE89-3200DF279742}" destId="{CA7CECC2-F3D6-4F75-8C4B-BBB0C05343C9}" srcOrd="1" destOrd="0" presId="urn:microsoft.com/office/officeart/2005/8/layout/process1"/>
    <dgm:cxn modelId="{F1FFCBAF-843A-45DA-823B-35753987D8C6}" type="presParOf" srcId="{CA7CECC2-F3D6-4F75-8C4B-BBB0C05343C9}" destId="{AD199664-26D4-49A7-B1A3-C98AFAA00101}" srcOrd="0" destOrd="0" presId="urn:microsoft.com/office/officeart/2005/8/layout/process1"/>
    <dgm:cxn modelId="{10BCC0B8-745C-425E-AB71-DDB85D402A88}" type="presParOf" srcId="{32E501B8-09CA-444E-AE89-3200DF279742}" destId="{A211D6C0-E426-4805-B9B7-01C26CFE68A2}" srcOrd="2" destOrd="0" presId="urn:microsoft.com/office/officeart/2005/8/layout/process1"/>
    <dgm:cxn modelId="{9917DEA0-5BF7-4200-B535-13834DDBF81F}" type="presParOf" srcId="{32E501B8-09CA-444E-AE89-3200DF279742}" destId="{E0367F38-31B1-46B0-9C5F-0152B352BF4B}" srcOrd="3" destOrd="0" presId="urn:microsoft.com/office/officeart/2005/8/layout/process1"/>
    <dgm:cxn modelId="{73AFD63B-B94B-45FA-8AE8-256220441A7B}" type="presParOf" srcId="{E0367F38-31B1-46B0-9C5F-0152B352BF4B}" destId="{816403B8-4455-4304-A139-BB241E36E3C3}" srcOrd="0" destOrd="0" presId="urn:microsoft.com/office/officeart/2005/8/layout/process1"/>
    <dgm:cxn modelId="{1F9AC557-E392-4132-A0EB-219EB80AA357}" type="presParOf" srcId="{32E501B8-09CA-444E-AE89-3200DF279742}" destId="{8F64208B-9039-409B-95DB-5DFFB861562B}" srcOrd="4" destOrd="0" presId="urn:microsoft.com/office/officeart/2005/8/layout/process1"/>
    <dgm:cxn modelId="{86C1E8E7-0846-463B-923C-F142476CBE5A}" type="presParOf" srcId="{32E501B8-09CA-444E-AE89-3200DF279742}" destId="{C9F53CF1-3643-4172-B81A-6BA293F6BAAD}" srcOrd="5" destOrd="0" presId="urn:microsoft.com/office/officeart/2005/8/layout/process1"/>
    <dgm:cxn modelId="{9F6B1754-11FF-411A-AC2B-86445D1F93DA}" type="presParOf" srcId="{C9F53CF1-3643-4172-B81A-6BA293F6BAAD}" destId="{02E294D3-00F4-4FCC-B989-55FC5284FE28}" srcOrd="0" destOrd="0" presId="urn:microsoft.com/office/officeart/2005/8/layout/process1"/>
    <dgm:cxn modelId="{FAF2707A-AE37-4FB7-A3BF-03C37D5CE6CE}" type="presParOf" srcId="{32E501B8-09CA-444E-AE89-3200DF279742}" destId="{59E8A8CF-0FE4-495B-842B-D2DA33CB21E8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A3B671-A250-437C-B21A-C7ECF9545BED}" type="doc">
      <dgm:prSet loTypeId="urn:microsoft.com/office/officeart/2005/8/layout/process1" loCatId="process" qsTypeId="urn:microsoft.com/office/officeart/2005/8/quickstyle/simple5" qsCatId="simple" csTypeId="urn:microsoft.com/office/officeart/2005/8/colors/accent0_2" csCatId="mainScheme" phldr="1"/>
      <dgm:spPr/>
    </dgm:pt>
    <dgm:pt modelId="{F0124DA6-835D-4A62-AE6D-491CB3914677}">
      <dgm:prSet phldrT="[텍스트]" custT="1"/>
      <dgm:spPr/>
      <dgm:t>
        <a:bodyPr/>
        <a:lstStyle/>
        <a:p>
          <a:pPr latinLnBrk="1"/>
          <a:r>
            <a:rPr lang="ko-KR" altLang="en-US" sz="1400" b="1" smtClean="0"/>
            <a:t>수거함</a:t>
          </a:r>
          <a:r>
            <a:rPr lang="en-US" altLang="ko-KR" sz="1400" b="1" smtClean="0"/>
            <a:t/>
          </a:r>
          <a:br>
            <a:rPr lang="en-US" altLang="ko-KR" sz="1400" b="1" smtClean="0"/>
          </a:br>
          <a:r>
            <a:rPr lang="ko-KR" altLang="en-US" sz="1400" b="1" smtClean="0"/>
            <a:t>문전배출</a:t>
          </a:r>
          <a:endParaRPr lang="ko-KR" altLang="en-US" sz="1400" b="1"/>
        </a:p>
      </dgm:t>
    </dgm:pt>
    <dgm:pt modelId="{BD1FEF7A-B4C3-471D-9372-750ACAA7480F}" type="parTrans" cxnId="{0EE8482A-5D98-4638-9BE2-77CDB70CC9E9}">
      <dgm:prSet/>
      <dgm:spPr/>
      <dgm:t>
        <a:bodyPr/>
        <a:lstStyle/>
        <a:p>
          <a:pPr latinLnBrk="1"/>
          <a:endParaRPr lang="ko-KR" altLang="en-US" sz="2000" b="1"/>
        </a:p>
      </dgm:t>
    </dgm:pt>
    <dgm:pt modelId="{2F1AB989-4A82-4735-8D61-7DBDE1581F8F}" type="sibTrans" cxnId="{0EE8482A-5D98-4638-9BE2-77CDB70CC9E9}">
      <dgm:prSet custT="1"/>
      <dgm:spPr/>
      <dgm:t>
        <a:bodyPr/>
        <a:lstStyle/>
        <a:p>
          <a:pPr latinLnBrk="1"/>
          <a:endParaRPr lang="ko-KR" altLang="en-US" sz="900" b="1"/>
        </a:p>
      </dgm:t>
    </dgm:pt>
    <dgm:pt modelId="{FCFF0382-90EC-4579-8D94-2ABEFB87F35D}">
      <dgm:prSet phldrT="[텍스트]" custT="1"/>
      <dgm:spPr/>
      <dgm:t>
        <a:bodyPr/>
        <a:lstStyle/>
        <a:p>
          <a:pPr latinLnBrk="1"/>
          <a:r>
            <a:rPr lang="ko-KR" altLang="en-US" sz="1400" b="1" smtClean="0"/>
            <a:t>직영 수거</a:t>
          </a:r>
          <a:endParaRPr lang="ko-KR" altLang="en-US" sz="1400" b="1"/>
        </a:p>
      </dgm:t>
    </dgm:pt>
    <dgm:pt modelId="{F87FEF44-A196-4EBE-A4FB-D8704773BCA4}" type="parTrans" cxnId="{27CBFEAA-320D-400B-8C13-D443B62ED66C}">
      <dgm:prSet/>
      <dgm:spPr/>
      <dgm:t>
        <a:bodyPr/>
        <a:lstStyle/>
        <a:p>
          <a:pPr latinLnBrk="1"/>
          <a:endParaRPr lang="ko-KR" altLang="en-US" sz="2000" b="1"/>
        </a:p>
      </dgm:t>
    </dgm:pt>
    <dgm:pt modelId="{C236A97B-0350-430F-8567-962D4B8A5A91}" type="sibTrans" cxnId="{27CBFEAA-320D-400B-8C13-D443B62ED66C}">
      <dgm:prSet custT="1"/>
      <dgm:spPr/>
      <dgm:t>
        <a:bodyPr/>
        <a:lstStyle/>
        <a:p>
          <a:pPr latinLnBrk="1"/>
          <a:endParaRPr lang="ko-KR" altLang="en-US" sz="900" b="1"/>
        </a:p>
      </dgm:t>
    </dgm:pt>
    <dgm:pt modelId="{CBCA3B9B-33E8-4BFB-B390-3DD1A20773A6}">
      <dgm:prSet phldrT="[텍스트]" custT="1"/>
      <dgm:spPr/>
      <dgm:t>
        <a:bodyPr/>
        <a:lstStyle/>
        <a:p>
          <a:pPr latinLnBrk="1">
            <a:lnSpc>
              <a:spcPct val="100000"/>
            </a:lnSpc>
          </a:pPr>
          <a:r>
            <a:rPr lang="ko-KR" altLang="en-US" sz="1400" b="1" smtClean="0"/>
            <a:t>매립장        매립처리</a:t>
          </a:r>
          <a:endParaRPr lang="ko-KR" altLang="en-US" sz="1400" b="1"/>
        </a:p>
      </dgm:t>
    </dgm:pt>
    <dgm:pt modelId="{78EB7EC2-E6A0-42D9-AFAA-8B8807817694}" type="parTrans" cxnId="{10E5EBDF-2DD5-4227-94F6-3B32201849C9}">
      <dgm:prSet/>
      <dgm:spPr/>
      <dgm:t>
        <a:bodyPr/>
        <a:lstStyle/>
        <a:p>
          <a:pPr latinLnBrk="1"/>
          <a:endParaRPr lang="ko-KR" altLang="en-US" sz="2000" b="1"/>
        </a:p>
      </dgm:t>
    </dgm:pt>
    <dgm:pt modelId="{BCB3AF50-0547-4D4C-B3CD-294F460146D9}" type="sibTrans" cxnId="{10E5EBDF-2DD5-4227-94F6-3B32201849C9}">
      <dgm:prSet custT="1"/>
      <dgm:spPr/>
      <dgm:t>
        <a:bodyPr/>
        <a:lstStyle/>
        <a:p>
          <a:pPr latinLnBrk="1"/>
          <a:endParaRPr lang="ko-KR" altLang="en-US" sz="900" b="1"/>
        </a:p>
      </dgm:t>
    </dgm:pt>
    <dgm:pt modelId="{32E501B8-09CA-444E-AE89-3200DF279742}" type="pres">
      <dgm:prSet presAssocID="{31A3B671-A250-437C-B21A-C7ECF9545BED}" presName="Name0" presStyleCnt="0">
        <dgm:presLayoutVars>
          <dgm:dir/>
          <dgm:resizeHandles val="exact"/>
        </dgm:presLayoutVars>
      </dgm:prSet>
      <dgm:spPr/>
    </dgm:pt>
    <dgm:pt modelId="{EDEB3B0E-DECA-4226-B4E4-1CAD5959CF3D}" type="pres">
      <dgm:prSet presAssocID="{F0124DA6-835D-4A62-AE6D-491CB3914677}" presName="node" presStyleLbl="node1" presStyleIdx="0" presStyleCnt="3" custScaleY="11745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A7CECC2-F3D6-4F75-8C4B-BBB0C05343C9}" type="pres">
      <dgm:prSet presAssocID="{2F1AB989-4A82-4735-8D61-7DBDE1581F8F}" presName="sibTrans" presStyleLbl="sibTrans2D1" presStyleIdx="0" presStyleCnt="2"/>
      <dgm:spPr/>
      <dgm:t>
        <a:bodyPr/>
        <a:lstStyle/>
        <a:p>
          <a:pPr latinLnBrk="1"/>
          <a:endParaRPr lang="ko-KR" altLang="en-US"/>
        </a:p>
      </dgm:t>
    </dgm:pt>
    <dgm:pt modelId="{AD199664-26D4-49A7-B1A3-C98AFAA00101}" type="pres">
      <dgm:prSet presAssocID="{2F1AB989-4A82-4735-8D61-7DBDE1581F8F}" presName="connectorText" presStyleLbl="sibTrans2D1" presStyleIdx="0" presStyleCnt="2"/>
      <dgm:spPr/>
      <dgm:t>
        <a:bodyPr/>
        <a:lstStyle/>
        <a:p>
          <a:pPr latinLnBrk="1"/>
          <a:endParaRPr lang="ko-KR" altLang="en-US"/>
        </a:p>
      </dgm:t>
    </dgm:pt>
    <dgm:pt modelId="{A211D6C0-E426-4805-B9B7-01C26CFE68A2}" type="pres">
      <dgm:prSet presAssocID="{FCFF0382-90EC-4579-8D94-2ABEFB87F35D}" presName="node" presStyleLbl="node1" presStyleIdx="1" presStyleCnt="3" custScaleY="11745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0367F38-31B1-46B0-9C5F-0152B352BF4B}" type="pres">
      <dgm:prSet presAssocID="{C236A97B-0350-430F-8567-962D4B8A5A91}" presName="sibTrans" presStyleLbl="sibTrans2D1" presStyleIdx="1" presStyleCnt="2"/>
      <dgm:spPr/>
      <dgm:t>
        <a:bodyPr/>
        <a:lstStyle/>
        <a:p>
          <a:pPr latinLnBrk="1"/>
          <a:endParaRPr lang="ko-KR" altLang="en-US"/>
        </a:p>
      </dgm:t>
    </dgm:pt>
    <dgm:pt modelId="{816403B8-4455-4304-A139-BB241E36E3C3}" type="pres">
      <dgm:prSet presAssocID="{C236A97B-0350-430F-8567-962D4B8A5A91}" presName="connectorText" presStyleLbl="sibTrans2D1" presStyleIdx="1" presStyleCnt="2"/>
      <dgm:spPr/>
      <dgm:t>
        <a:bodyPr/>
        <a:lstStyle/>
        <a:p>
          <a:pPr latinLnBrk="1"/>
          <a:endParaRPr lang="ko-KR" altLang="en-US"/>
        </a:p>
      </dgm:t>
    </dgm:pt>
    <dgm:pt modelId="{8F64208B-9039-409B-95DB-5DFFB861562B}" type="pres">
      <dgm:prSet presAssocID="{CBCA3B9B-33E8-4BFB-B390-3DD1A20773A6}" presName="node" presStyleLbl="node1" presStyleIdx="2" presStyleCnt="3" custScaleY="11745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99DC9474-0D38-46B2-8518-C2252C51159D}" type="presOf" srcId="{CBCA3B9B-33E8-4BFB-B390-3DD1A20773A6}" destId="{8F64208B-9039-409B-95DB-5DFFB861562B}" srcOrd="0" destOrd="0" presId="urn:microsoft.com/office/officeart/2005/8/layout/process1"/>
    <dgm:cxn modelId="{C7F860A0-235C-4E55-BA48-C1B308DC7A1A}" type="presOf" srcId="{F0124DA6-835D-4A62-AE6D-491CB3914677}" destId="{EDEB3B0E-DECA-4226-B4E4-1CAD5959CF3D}" srcOrd="0" destOrd="0" presId="urn:microsoft.com/office/officeart/2005/8/layout/process1"/>
    <dgm:cxn modelId="{EB6E5EE6-8AEA-4BD4-A51E-1C69D715D5F2}" type="presOf" srcId="{FCFF0382-90EC-4579-8D94-2ABEFB87F35D}" destId="{A211D6C0-E426-4805-B9B7-01C26CFE68A2}" srcOrd="0" destOrd="0" presId="urn:microsoft.com/office/officeart/2005/8/layout/process1"/>
    <dgm:cxn modelId="{AE05B7D2-3177-42AE-9B78-B11C33304F07}" type="presOf" srcId="{C236A97B-0350-430F-8567-962D4B8A5A91}" destId="{816403B8-4455-4304-A139-BB241E36E3C3}" srcOrd="1" destOrd="0" presId="urn:microsoft.com/office/officeart/2005/8/layout/process1"/>
    <dgm:cxn modelId="{F4B0BCC5-9BED-4390-BDF6-A8468B073B00}" type="presOf" srcId="{31A3B671-A250-437C-B21A-C7ECF9545BED}" destId="{32E501B8-09CA-444E-AE89-3200DF279742}" srcOrd="0" destOrd="0" presId="urn:microsoft.com/office/officeart/2005/8/layout/process1"/>
    <dgm:cxn modelId="{0EE8482A-5D98-4638-9BE2-77CDB70CC9E9}" srcId="{31A3B671-A250-437C-B21A-C7ECF9545BED}" destId="{F0124DA6-835D-4A62-AE6D-491CB3914677}" srcOrd="0" destOrd="0" parTransId="{BD1FEF7A-B4C3-471D-9372-750ACAA7480F}" sibTransId="{2F1AB989-4A82-4735-8D61-7DBDE1581F8F}"/>
    <dgm:cxn modelId="{2E5FF941-3FF4-450C-AD10-DC086078A262}" type="presOf" srcId="{2F1AB989-4A82-4735-8D61-7DBDE1581F8F}" destId="{CA7CECC2-F3D6-4F75-8C4B-BBB0C05343C9}" srcOrd="0" destOrd="0" presId="urn:microsoft.com/office/officeart/2005/8/layout/process1"/>
    <dgm:cxn modelId="{9B367299-A6BF-454B-911F-FD3995DAD59B}" type="presOf" srcId="{C236A97B-0350-430F-8567-962D4B8A5A91}" destId="{E0367F38-31B1-46B0-9C5F-0152B352BF4B}" srcOrd="0" destOrd="0" presId="urn:microsoft.com/office/officeart/2005/8/layout/process1"/>
    <dgm:cxn modelId="{AC1F7775-23CA-49A8-8A20-CD29F9DB5EEB}" type="presOf" srcId="{2F1AB989-4A82-4735-8D61-7DBDE1581F8F}" destId="{AD199664-26D4-49A7-B1A3-C98AFAA00101}" srcOrd="1" destOrd="0" presId="urn:microsoft.com/office/officeart/2005/8/layout/process1"/>
    <dgm:cxn modelId="{27CBFEAA-320D-400B-8C13-D443B62ED66C}" srcId="{31A3B671-A250-437C-B21A-C7ECF9545BED}" destId="{FCFF0382-90EC-4579-8D94-2ABEFB87F35D}" srcOrd="1" destOrd="0" parTransId="{F87FEF44-A196-4EBE-A4FB-D8704773BCA4}" sibTransId="{C236A97B-0350-430F-8567-962D4B8A5A91}"/>
    <dgm:cxn modelId="{10E5EBDF-2DD5-4227-94F6-3B32201849C9}" srcId="{31A3B671-A250-437C-B21A-C7ECF9545BED}" destId="{CBCA3B9B-33E8-4BFB-B390-3DD1A20773A6}" srcOrd="2" destOrd="0" parTransId="{78EB7EC2-E6A0-42D9-AFAA-8B8807817694}" sibTransId="{BCB3AF50-0547-4D4C-B3CD-294F460146D9}"/>
    <dgm:cxn modelId="{26A7B997-6ABD-4CED-9E9D-EA7AA6E82FC2}" type="presParOf" srcId="{32E501B8-09CA-444E-AE89-3200DF279742}" destId="{EDEB3B0E-DECA-4226-B4E4-1CAD5959CF3D}" srcOrd="0" destOrd="0" presId="urn:microsoft.com/office/officeart/2005/8/layout/process1"/>
    <dgm:cxn modelId="{400CA941-EFA1-49B1-8C45-3BA950A99E99}" type="presParOf" srcId="{32E501B8-09CA-444E-AE89-3200DF279742}" destId="{CA7CECC2-F3D6-4F75-8C4B-BBB0C05343C9}" srcOrd="1" destOrd="0" presId="urn:microsoft.com/office/officeart/2005/8/layout/process1"/>
    <dgm:cxn modelId="{A7F203E3-4DFC-4626-981A-C42F51F7A374}" type="presParOf" srcId="{CA7CECC2-F3D6-4F75-8C4B-BBB0C05343C9}" destId="{AD199664-26D4-49A7-B1A3-C98AFAA00101}" srcOrd="0" destOrd="0" presId="urn:microsoft.com/office/officeart/2005/8/layout/process1"/>
    <dgm:cxn modelId="{0257F5D6-4F01-4438-8DD9-F6F96C7CA43B}" type="presParOf" srcId="{32E501B8-09CA-444E-AE89-3200DF279742}" destId="{A211D6C0-E426-4805-B9B7-01C26CFE68A2}" srcOrd="2" destOrd="0" presId="urn:microsoft.com/office/officeart/2005/8/layout/process1"/>
    <dgm:cxn modelId="{9416E65A-F642-4DFA-BE77-794CFB4EFD7B}" type="presParOf" srcId="{32E501B8-09CA-444E-AE89-3200DF279742}" destId="{E0367F38-31B1-46B0-9C5F-0152B352BF4B}" srcOrd="3" destOrd="0" presId="urn:microsoft.com/office/officeart/2005/8/layout/process1"/>
    <dgm:cxn modelId="{E3272351-2D22-4038-A1BE-55A872E0E74D}" type="presParOf" srcId="{E0367F38-31B1-46B0-9C5F-0152B352BF4B}" destId="{816403B8-4455-4304-A139-BB241E36E3C3}" srcOrd="0" destOrd="0" presId="urn:microsoft.com/office/officeart/2005/8/layout/process1"/>
    <dgm:cxn modelId="{0C893DCE-4A50-4058-BC17-288211DBF953}" type="presParOf" srcId="{32E501B8-09CA-444E-AE89-3200DF279742}" destId="{8F64208B-9039-409B-95DB-5DFFB861562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A3B671-A250-437C-B21A-C7ECF9545BED}" type="doc">
      <dgm:prSet loTypeId="urn:microsoft.com/office/officeart/2005/8/layout/process1" loCatId="process" qsTypeId="urn:microsoft.com/office/officeart/2005/8/quickstyle/simple5" qsCatId="simple" csTypeId="urn:microsoft.com/office/officeart/2005/8/colors/accent0_3" csCatId="mainScheme" phldr="1"/>
      <dgm:spPr/>
    </dgm:pt>
    <dgm:pt modelId="{F0124DA6-835D-4A62-AE6D-491CB3914677}">
      <dgm:prSet phldrT="[텍스트]" custT="1"/>
      <dgm:spPr/>
      <dgm:t>
        <a:bodyPr/>
        <a:lstStyle/>
        <a:p>
          <a:pPr latinLnBrk="1"/>
          <a:r>
            <a:rPr lang="ko-KR" altLang="en-US" sz="1400" b="1" smtClean="0"/>
            <a:t>대행폐기물 신고 후 배출</a:t>
          </a:r>
          <a:r>
            <a:rPr lang="en-US" altLang="ko-KR" sz="1400" b="1" smtClean="0"/>
            <a:t>(</a:t>
          </a:r>
          <a:r>
            <a:rPr lang="ko-KR" altLang="en-US" sz="1400" b="1" smtClean="0"/>
            <a:t>스티커</a:t>
          </a:r>
          <a:r>
            <a:rPr lang="en-US" altLang="ko-KR" sz="1400" b="1" smtClean="0"/>
            <a:t>)</a:t>
          </a:r>
          <a:endParaRPr lang="ko-KR" altLang="en-US" sz="1400" b="1"/>
        </a:p>
      </dgm:t>
    </dgm:pt>
    <dgm:pt modelId="{BD1FEF7A-B4C3-471D-9372-750ACAA7480F}" type="parTrans" cxnId="{0EE8482A-5D98-4638-9BE2-77CDB70CC9E9}">
      <dgm:prSet/>
      <dgm:spPr/>
      <dgm:t>
        <a:bodyPr/>
        <a:lstStyle/>
        <a:p>
          <a:pPr latinLnBrk="1"/>
          <a:endParaRPr lang="ko-KR" altLang="en-US" sz="2000" b="1"/>
        </a:p>
      </dgm:t>
    </dgm:pt>
    <dgm:pt modelId="{2F1AB989-4A82-4735-8D61-7DBDE1581F8F}" type="sibTrans" cxnId="{0EE8482A-5D98-4638-9BE2-77CDB70CC9E9}">
      <dgm:prSet custT="1"/>
      <dgm:spPr/>
      <dgm:t>
        <a:bodyPr/>
        <a:lstStyle/>
        <a:p>
          <a:pPr latinLnBrk="1"/>
          <a:endParaRPr lang="ko-KR" altLang="en-US" sz="900" b="1"/>
        </a:p>
      </dgm:t>
    </dgm:pt>
    <dgm:pt modelId="{FCFF0382-90EC-4579-8D94-2ABEFB87F35D}">
      <dgm:prSet phldrT="[텍스트]" custT="1"/>
      <dgm:spPr/>
      <dgm:t>
        <a:bodyPr/>
        <a:lstStyle/>
        <a:p>
          <a:pPr latinLnBrk="1"/>
          <a:r>
            <a:rPr lang="ko-KR" altLang="en-US" sz="1400" b="1" smtClean="0"/>
            <a:t>직영 수거</a:t>
          </a:r>
          <a:endParaRPr lang="ko-KR" altLang="en-US" sz="1400" b="1"/>
        </a:p>
      </dgm:t>
    </dgm:pt>
    <dgm:pt modelId="{F87FEF44-A196-4EBE-A4FB-D8704773BCA4}" type="parTrans" cxnId="{27CBFEAA-320D-400B-8C13-D443B62ED66C}">
      <dgm:prSet/>
      <dgm:spPr/>
      <dgm:t>
        <a:bodyPr/>
        <a:lstStyle/>
        <a:p>
          <a:pPr latinLnBrk="1"/>
          <a:endParaRPr lang="ko-KR" altLang="en-US" sz="2000" b="1"/>
        </a:p>
      </dgm:t>
    </dgm:pt>
    <dgm:pt modelId="{C236A97B-0350-430F-8567-962D4B8A5A91}" type="sibTrans" cxnId="{27CBFEAA-320D-400B-8C13-D443B62ED66C}">
      <dgm:prSet custT="1"/>
      <dgm:spPr/>
      <dgm:t>
        <a:bodyPr/>
        <a:lstStyle/>
        <a:p>
          <a:pPr latinLnBrk="1"/>
          <a:endParaRPr lang="ko-KR" altLang="en-US" sz="900" b="1"/>
        </a:p>
      </dgm:t>
    </dgm:pt>
    <dgm:pt modelId="{CBCA3B9B-33E8-4BFB-B390-3DD1A20773A6}">
      <dgm:prSet phldrT="[텍스트]" custT="1"/>
      <dgm:spPr/>
      <dgm:t>
        <a:bodyPr/>
        <a:lstStyle/>
        <a:p>
          <a:pPr latinLnBrk="1">
            <a:lnSpc>
              <a:spcPct val="100000"/>
            </a:lnSpc>
          </a:pPr>
          <a:r>
            <a:rPr lang="ko-KR" altLang="en-US" sz="1400" b="1" smtClean="0"/>
            <a:t>소각장 소각 </a:t>
          </a:r>
          <a:r>
            <a:rPr lang="en-US" altLang="ko-KR" sz="1000" b="1" smtClean="0"/>
            <a:t>(</a:t>
          </a:r>
          <a:r>
            <a:rPr lang="ko-KR" altLang="en-US" sz="1000" b="1" smtClean="0"/>
            <a:t>일부위탁</a:t>
          </a:r>
          <a:r>
            <a:rPr lang="en-US" altLang="ko-KR" sz="1000" b="1" smtClean="0"/>
            <a:t>)</a:t>
          </a:r>
          <a:r>
            <a:rPr lang="ko-KR" altLang="en-US" sz="1400" b="1" smtClean="0"/>
            <a:t>          매립장 매립</a:t>
          </a:r>
          <a:endParaRPr lang="ko-KR" altLang="en-US" sz="1400" b="1"/>
        </a:p>
      </dgm:t>
    </dgm:pt>
    <dgm:pt modelId="{78EB7EC2-E6A0-42D9-AFAA-8B8807817694}" type="parTrans" cxnId="{10E5EBDF-2DD5-4227-94F6-3B32201849C9}">
      <dgm:prSet/>
      <dgm:spPr/>
      <dgm:t>
        <a:bodyPr/>
        <a:lstStyle/>
        <a:p>
          <a:pPr latinLnBrk="1"/>
          <a:endParaRPr lang="ko-KR" altLang="en-US" sz="2000" b="1"/>
        </a:p>
      </dgm:t>
    </dgm:pt>
    <dgm:pt modelId="{BCB3AF50-0547-4D4C-B3CD-294F460146D9}" type="sibTrans" cxnId="{10E5EBDF-2DD5-4227-94F6-3B32201849C9}">
      <dgm:prSet custT="1"/>
      <dgm:spPr/>
      <dgm:t>
        <a:bodyPr/>
        <a:lstStyle/>
        <a:p>
          <a:pPr latinLnBrk="1"/>
          <a:endParaRPr lang="ko-KR" altLang="en-US" sz="900" b="1"/>
        </a:p>
      </dgm:t>
    </dgm:pt>
    <dgm:pt modelId="{32E501B8-09CA-444E-AE89-3200DF279742}" type="pres">
      <dgm:prSet presAssocID="{31A3B671-A250-437C-B21A-C7ECF9545BED}" presName="Name0" presStyleCnt="0">
        <dgm:presLayoutVars>
          <dgm:dir/>
          <dgm:resizeHandles val="exact"/>
        </dgm:presLayoutVars>
      </dgm:prSet>
      <dgm:spPr/>
    </dgm:pt>
    <dgm:pt modelId="{EDEB3B0E-DECA-4226-B4E4-1CAD5959CF3D}" type="pres">
      <dgm:prSet presAssocID="{F0124DA6-835D-4A62-AE6D-491CB3914677}" presName="node" presStyleLbl="node1" presStyleIdx="0" presStyleCnt="3" custScaleY="11745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A7CECC2-F3D6-4F75-8C4B-BBB0C05343C9}" type="pres">
      <dgm:prSet presAssocID="{2F1AB989-4A82-4735-8D61-7DBDE1581F8F}" presName="sibTrans" presStyleLbl="sibTrans2D1" presStyleIdx="0" presStyleCnt="2"/>
      <dgm:spPr/>
      <dgm:t>
        <a:bodyPr/>
        <a:lstStyle/>
        <a:p>
          <a:pPr latinLnBrk="1"/>
          <a:endParaRPr lang="ko-KR" altLang="en-US"/>
        </a:p>
      </dgm:t>
    </dgm:pt>
    <dgm:pt modelId="{AD199664-26D4-49A7-B1A3-C98AFAA00101}" type="pres">
      <dgm:prSet presAssocID="{2F1AB989-4A82-4735-8D61-7DBDE1581F8F}" presName="connectorText" presStyleLbl="sibTrans2D1" presStyleIdx="0" presStyleCnt="2"/>
      <dgm:spPr/>
      <dgm:t>
        <a:bodyPr/>
        <a:lstStyle/>
        <a:p>
          <a:pPr latinLnBrk="1"/>
          <a:endParaRPr lang="ko-KR" altLang="en-US"/>
        </a:p>
      </dgm:t>
    </dgm:pt>
    <dgm:pt modelId="{A211D6C0-E426-4805-B9B7-01C26CFE68A2}" type="pres">
      <dgm:prSet presAssocID="{FCFF0382-90EC-4579-8D94-2ABEFB87F35D}" presName="node" presStyleLbl="node1" presStyleIdx="1" presStyleCnt="3" custScaleY="11745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0367F38-31B1-46B0-9C5F-0152B352BF4B}" type="pres">
      <dgm:prSet presAssocID="{C236A97B-0350-430F-8567-962D4B8A5A91}" presName="sibTrans" presStyleLbl="sibTrans2D1" presStyleIdx="1" presStyleCnt="2"/>
      <dgm:spPr/>
      <dgm:t>
        <a:bodyPr/>
        <a:lstStyle/>
        <a:p>
          <a:pPr latinLnBrk="1"/>
          <a:endParaRPr lang="ko-KR" altLang="en-US"/>
        </a:p>
      </dgm:t>
    </dgm:pt>
    <dgm:pt modelId="{816403B8-4455-4304-A139-BB241E36E3C3}" type="pres">
      <dgm:prSet presAssocID="{C236A97B-0350-430F-8567-962D4B8A5A91}" presName="connectorText" presStyleLbl="sibTrans2D1" presStyleIdx="1" presStyleCnt="2"/>
      <dgm:spPr/>
      <dgm:t>
        <a:bodyPr/>
        <a:lstStyle/>
        <a:p>
          <a:pPr latinLnBrk="1"/>
          <a:endParaRPr lang="ko-KR" altLang="en-US"/>
        </a:p>
      </dgm:t>
    </dgm:pt>
    <dgm:pt modelId="{8F64208B-9039-409B-95DB-5DFFB861562B}" type="pres">
      <dgm:prSet presAssocID="{CBCA3B9B-33E8-4BFB-B390-3DD1A20773A6}" presName="node" presStyleLbl="node1" presStyleIdx="2" presStyleCnt="3" custScaleY="11745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97F4E1BA-54C6-4F8F-B6E9-A16C9FA30968}" type="presOf" srcId="{CBCA3B9B-33E8-4BFB-B390-3DD1A20773A6}" destId="{8F64208B-9039-409B-95DB-5DFFB861562B}" srcOrd="0" destOrd="0" presId="urn:microsoft.com/office/officeart/2005/8/layout/process1"/>
    <dgm:cxn modelId="{7E40A5F6-A737-4402-9608-6B9323D714AD}" type="presOf" srcId="{2F1AB989-4A82-4735-8D61-7DBDE1581F8F}" destId="{CA7CECC2-F3D6-4F75-8C4B-BBB0C05343C9}" srcOrd="0" destOrd="0" presId="urn:microsoft.com/office/officeart/2005/8/layout/process1"/>
    <dgm:cxn modelId="{06E67A92-B89F-4771-9464-D0443757A61F}" type="presOf" srcId="{31A3B671-A250-437C-B21A-C7ECF9545BED}" destId="{32E501B8-09CA-444E-AE89-3200DF279742}" srcOrd="0" destOrd="0" presId="urn:microsoft.com/office/officeart/2005/8/layout/process1"/>
    <dgm:cxn modelId="{4B53F00C-58D3-44F3-9455-9C77504BAAC4}" type="presOf" srcId="{2F1AB989-4A82-4735-8D61-7DBDE1581F8F}" destId="{AD199664-26D4-49A7-B1A3-C98AFAA00101}" srcOrd="1" destOrd="0" presId="urn:microsoft.com/office/officeart/2005/8/layout/process1"/>
    <dgm:cxn modelId="{C6D3779F-06EC-4E35-9877-7BB94DC2F0EB}" type="presOf" srcId="{C236A97B-0350-430F-8567-962D4B8A5A91}" destId="{816403B8-4455-4304-A139-BB241E36E3C3}" srcOrd="1" destOrd="0" presId="urn:microsoft.com/office/officeart/2005/8/layout/process1"/>
    <dgm:cxn modelId="{0EE8482A-5D98-4638-9BE2-77CDB70CC9E9}" srcId="{31A3B671-A250-437C-B21A-C7ECF9545BED}" destId="{F0124DA6-835D-4A62-AE6D-491CB3914677}" srcOrd="0" destOrd="0" parTransId="{BD1FEF7A-B4C3-471D-9372-750ACAA7480F}" sibTransId="{2F1AB989-4A82-4735-8D61-7DBDE1581F8F}"/>
    <dgm:cxn modelId="{A7E4AC15-039E-463F-BFEF-F29306510A63}" type="presOf" srcId="{C236A97B-0350-430F-8567-962D4B8A5A91}" destId="{E0367F38-31B1-46B0-9C5F-0152B352BF4B}" srcOrd="0" destOrd="0" presId="urn:microsoft.com/office/officeart/2005/8/layout/process1"/>
    <dgm:cxn modelId="{2BFE3543-8D2B-49EF-9649-FA72393A4D3A}" type="presOf" srcId="{F0124DA6-835D-4A62-AE6D-491CB3914677}" destId="{EDEB3B0E-DECA-4226-B4E4-1CAD5959CF3D}" srcOrd="0" destOrd="0" presId="urn:microsoft.com/office/officeart/2005/8/layout/process1"/>
    <dgm:cxn modelId="{4CDDAF78-81E9-4D4A-AE58-69210C10091C}" type="presOf" srcId="{FCFF0382-90EC-4579-8D94-2ABEFB87F35D}" destId="{A211D6C0-E426-4805-B9B7-01C26CFE68A2}" srcOrd="0" destOrd="0" presId="urn:microsoft.com/office/officeart/2005/8/layout/process1"/>
    <dgm:cxn modelId="{10E5EBDF-2DD5-4227-94F6-3B32201849C9}" srcId="{31A3B671-A250-437C-B21A-C7ECF9545BED}" destId="{CBCA3B9B-33E8-4BFB-B390-3DD1A20773A6}" srcOrd="2" destOrd="0" parTransId="{78EB7EC2-E6A0-42D9-AFAA-8B8807817694}" sibTransId="{BCB3AF50-0547-4D4C-B3CD-294F460146D9}"/>
    <dgm:cxn modelId="{27CBFEAA-320D-400B-8C13-D443B62ED66C}" srcId="{31A3B671-A250-437C-B21A-C7ECF9545BED}" destId="{FCFF0382-90EC-4579-8D94-2ABEFB87F35D}" srcOrd="1" destOrd="0" parTransId="{F87FEF44-A196-4EBE-A4FB-D8704773BCA4}" sibTransId="{C236A97B-0350-430F-8567-962D4B8A5A91}"/>
    <dgm:cxn modelId="{0B5302EE-6F9A-451C-84D1-7320DBB6F1CC}" type="presParOf" srcId="{32E501B8-09CA-444E-AE89-3200DF279742}" destId="{EDEB3B0E-DECA-4226-B4E4-1CAD5959CF3D}" srcOrd="0" destOrd="0" presId="urn:microsoft.com/office/officeart/2005/8/layout/process1"/>
    <dgm:cxn modelId="{1864B736-B103-432A-B102-DF089D59931C}" type="presParOf" srcId="{32E501B8-09CA-444E-AE89-3200DF279742}" destId="{CA7CECC2-F3D6-4F75-8C4B-BBB0C05343C9}" srcOrd="1" destOrd="0" presId="urn:microsoft.com/office/officeart/2005/8/layout/process1"/>
    <dgm:cxn modelId="{C28A6D50-A496-46FE-9834-7A56E661F2AE}" type="presParOf" srcId="{CA7CECC2-F3D6-4F75-8C4B-BBB0C05343C9}" destId="{AD199664-26D4-49A7-B1A3-C98AFAA00101}" srcOrd="0" destOrd="0" presId="urn:microsoft.com/office/officeart/2005/8/layout/process1"/>
    <dgm:cxn modelId="{58C2608D-4A50-46F6-B8B5-B7EFD3E8C938}" type="presParOf" srcId="{32E501B8-09CA-444E-AE89-3200DF279742}" destId="{A211D6C0-E426-4805-B9B7-01C26CFE68A2}" srcOrd="2" destOrd="0" presId="urn:microsoft.com/office/officeart/2005/8/layout/process1"/>
    <dgm:cxn modelId="{B2B6AF8F-2B54-4073-AA91-9F3DAD06A534}" type="presParOf" srcId="{32E501B8-09CA-444E-AE89-3200DF279742}" destId="{E0367F38-31B1-46B0-9C5F-0152B352BF4B}" srcOrd="3" destOrd="0" presId="urn:microsoft.com/office/officeart/2005/8/layout/process1"/>
    <dgm:cxn modelId="{8C994A6E-5F50-46FD-8D53-D87E38AE11A5}" type="presParOf" srcId="{E0367F38-31B1-46B0-9C5F-0152B352BF4B}" destId="{816403B8-4455-4304-A139-BB241E36E3C3}" srcOrd="0" destOrd="0" presId="urn:microsoft.com/office/officeart/2005/8/layout/process1"/>
    <dgm:cxn modelId="{A218FD6B-F62A-48D6-8029-850ECC60E8C2}" type="presParOf" srcId="{32E501B8-09CA-444E-AE89-3200DF279742}" destId="{8F64208B-9039-409B-95DB-5DFFB861562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1A3B671-A250-437C-B21A-C7ECF9545BED}" type="doc">
      <dgm:prSet loTypeId="urn:microsoft.com/office/officeart/2005/8/layout/process1" loCatId="process" qsTypeId="urn:microsoft.com/office/officeart/2005/8/quickstyle/simple5" qsCatId="simple" csTypeId="urn:microsoft.com/office/officeart/2005/8/colors/accent0_2" csCatId="mainScheme" phldr="1"/>
      <dgm:spPr/>
    </dgm:pt>
    <dgm:pt modelId="{F0124DA6-835D-4A62-AE6D-491CB3914677}">
      <dgm:prSet phldrT="[텍스트]" custT="1"/>
      <dgm:spPr/>
      <dgm:t>
        <a:bodyPr/>
        <a:lstStyle/>
        <a:p>
          <a:pPr latinLnBrk="1"/>
          <a:r>
            <a:rPr lang="ko-KR" altLang="en-US" sz="1400" b="1" smtClean="0"/>
            <a:t>재활용센터</a:t>
          </a:r>
          <a:r>
            <a:rPr lang="en-US" altLang="ko-KR" sz="1400" b="1" smtClean="0"/>
            <a:t/>
          </a:r>
          <a:br>
            <a:rPr lang="en-US" altLang="ko-KR" sz="1400" b="1" smtClean="0"/>
          </a:br>
          <a:r>
            <a:rPr lang="ko-KR" altLang="en-US" sz="1400" b="1" smtClean="0"/>
            <a:t>방문수거</a:t>
          </a:r>
          <a:endParaRPr lang="ko-KR" altLang="en-US" sz="1400" b="1"/>
        </a:p>
      </dgm:t>
    </dgm:pt>
    <dgm:pt modelId="{BD1FEF7A-B4C3-471D-9372-750ACAA7480F}" type="parTrans" cxnId="{0EE8482A-5D98-4638-9BE2-77CDB70CC9E9}">
      <dgm:prSet/>
      <dgm:spPr/>
      <dgm:t>
        <a:bodyPr/>
        <a:lstStyle/>
        <a:p>
          <a:pPr latinLnBrk="1"/>
          <a:endParaRPr lang="ko-KR" altLang="en-US" sz="2000" b="1"/>
        </a:p>
      </dgm:t>
    </dgm:pt>
    <dgm:pt modelId="{2F1AB989-4A82-4735-8D61-7DBDE1581F8F}" type="sibTrans" cxnId="{0EE8482A-5D98-4638-9BE2-77CDB70CC9E9}">
      <dgm:prSet custT="1"/>
      <dgm:spPr/>
      <dgm:t>
        <a:bodyPr/>
        <a:lstStyle/>
        <a:p>
          <a:pPr latinLnBrk="1"/>
          <a:endParaRPr lang="ko-KR" altLang="en-US" sz="900" b="1"/>
        </a:p>
      </dgm:t>
    </dgm:pt>
    <dgm:pt modelId="{FCFF0382-90EC-4579-8D94-2ABEFB87F35D}">
      <dgm:prSet phldrT="[텍스트]" custT="1"/>
      <dgm:spPr/>
      <dgm:t>
        <a:bodyPr/>
        <a:lstStyle/>
        <a:p>
          <a:pPr latinLnBrk="1"/>
          <a:r>
            <a:rPr lang="ko-KR" altLang="en-US" sz="1400" b="1" smtClean="0"/>
            <a:t>수리</a:t>
          </a:r>
          <a:r>
            <a:rPr lang="en-US" altLang="ko-KR" sz="1400" b="1" smtClean="0"/>
            <a:t>,</a:t>
          </a:r>
          <a:r>
            <a:rPr lang="ko-KR" altLang="en-US" sz="1400" b="1" smtClean="0"/>
            <a:t>수선</a:t>
          </a:r>
          <a:endParaRPr lang="ko-KR" altLang="en-US" sz="1400" b="1"/>
        </a:p>
      </dgm:t>
    </dgm:pt>
    <dgm:pt modelId="{F87FEF44-A196-4EBE-A4FB-D8704773BCA4}" type="parTrans" cxnId="{27CBFEAA-320D-400B-8C13-D443B62ED66C}">
      <dgm:prSet/>
      <dgm:spPr/>
      <dgm:t>
        <a:bodyPr/>
        <a:lstStyle/>
        <a:p>
          <a:pPr latinLnBrk="1"/>
          <a:endParaRPr lang="ko-KR" altLang="en-US" sz="2000" b="1"/>
        </a:p>
      </dgm:t>
    </dgm:pt>
    <dgm:pt modelId="{C236A97B-0350-430F-8567-962D4B8A5A91}" type="sibTrans" cxnId="{27CBFEAA-320D-400B-8C13-D443B62ED66C}">
      <dgm:prSet custT="1"/>
      <dgm:spPr/>
      <dgm:t>
        <a:bodyPr/>
        <a:lstStyle/>
        <a:p>
          <a:pPr latinLnBrk="1"/>
          <a:endParaRPr lang="ko-KR" altLang="en-US" sz="900" b="1"/>
        </a:p>
      </dgm:t>
    </dgm:pt>
    <dgm:pt modelId="{CBCA3B9B-33E8-4BFB-B390-3DD1A20773A6}">
      <dgm:prSet phldrT="[텍스트]" custT="1"/>
      <dgm:spPr/>
      <dgm:t>
        <a:bodyPr/>
        <a:lstStyle/>
        <a:p>
          <a:pPr latinLnBrk="1">
            <a:lnSpc>
              <a:spcPct val="100000"/>
            </a:lnSpc>
          </a:pPr>
          <a:r>
            <a:rPr lang="ko-KR" altLang="en-US" sz="1400" b="1" smtClean="0"/>
            <a:t>전시</a:t>
          </a:r>
          <a:r>
            <a:rPr lang="en-US" altLang="ko-KR" sz="1400" b="1" smtClean="0"/>
            <a:t>, </a:t>
          </a:r>
          <a:r>
            <a:rPr lang="ko-KR" altLang="en-US" sz="1400" b="1" smtClean="0"/>
            <a:t>판매</a:t>
          </a:r>
          <a:endParaRPr lang="ko-KR" altLang="en-US" sz="1400" b="1"/>
        </a:p>
      </dgm:t>
    </dgm:pt>
    <dgm:pt modelId="{78EB7EC2-E6A0-42D9-AFAA-8B8807817694}" type="parTrans" cxnId="{10E5EBDF-2DD5-4227-94F6-3B32201849C9}">
      <dgm:prSet/>
      <dgm:spPr/>
      <dgm:t>
        <a:bodyPr/>
        <a:lstStyle/>
        <a:p>
          <a:pPr latinLnBrk="1"/>
          <a:endParaRPr lang="ko-KR" altLang="en-US" sz="2000" b="1"/>
        </a:p>
      </dgm:t>
    </dgm:pt>
    <dgm:pt modelId="{BCB3AF50-0547-4D4C-B3CD-294F460146D9}" type="sibTrans" cxnId="{10E5EBDF-2DD5-4227-94F6-3B32201849C9}">
      <dgm:prSet custT="1"/>
      <dgm:spPr/>
      <dgm:t>
        <a:bodyPr/>
        <a:lstStyle/>
        <a:p>
          <a:pPr latinLnBrk="1"/>
          <a:endParaRPr lang="ko-KR" altLang="en-US" sz="900" b="1"/>
        </a:p>
      </dgm:t>
    </dgm:pt>
    <dgm:pt modelId="{32E501B8-09CA-444E-AE89-3200DF279742}" type="pres">
      <dgm:prSet presAssocID="{31A3B671-A250-437C-B21A-C7ECF9545BED}" presName="Name0" presStyleCnt="0">
        <dgm:presLayoutVars>
          <dgm:dir/>
          <dgm:resizeHandles val="exact"/>
        </dgm:presLayoutVars>
      </dgm:prSet>
      <dgm:spPr/>
    </dgm:pt>
    <dgm:pt modelId="{EDEB3B0E-DECA-4226-B4E4-1CAD5959CF3D}" type="pres">
      <dgm:prSet presAssocID="{F0124DA6-835D-4A62-AE6D-491CB3914677}" presName="node" presStyleLbl="node1" presStyleIdx="0" presStyleCnt="3" custScaleY="11745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A7CECC2-F3D6-4F75-8C4B-BBB0C05343C9}" type="pres">
      <dgm:prSet presAssocID="{2F1AB989-4A82-4735-8D61-7DBDE1581F8F}" presName="sibTrans" presStyleLbl="sibTrans2D1" presStyleIdx="0" presStyleCnt="2"/>
      <dgm:spPr/>
      <dgm:t>
        <a:bodyPr/>
        <a:lstStyle/>
        <a:p>
          <a:pPr latinLnBrk="1"/>
          <a:endParaRPr lang="ko-KR" altLang="en-US"/>
        </a:p>
      </dgm:t>
    </dgm:pt>
    <dgm:pt modelId="{AD199664-26D4-49A7-B1A3-C98AFAA00101}" type="pres">
      <dgm:prSet presAssocID="{2F1AB989-4A82-4735-8D61-7DBDE1581F8F}" presName="connectorText" presStyleLbl="sibTrans2D1" presStyleIdx="0" presStyleCnt="2"/>
      <dgm:spPr/>
      <dgm:t>
        <a:bodyPr/>
        <a:lstStyle/>
        <a:p>
          <a:pPr latinLnBrk="1"/>
          <a:endParaRPr lang="ko-KR" altLang="en-US"/>
        </a:p>
      </dgm:t>
    </dgm:pt>
    <dgm:pt modelId="{A211D6C0-E426-4805-B9B7-01C26CFE68A2}" type="pres">
      <dgm:prSet presAssocID="{FCFF0382-90EC-4579-8D94-2ABEFB87F35D}" presName="node" presStyleLbl="node1" presStyleIdx="1" presStyleCnt="3" custScaleY="11745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0367F38-31B1-46B0-9C5F-0152B352BF4B}" type="pres">
      <dgm:prSet presAssocID="{C236A97B-0350-430F-8567-962D4B8A5A91}" presName="sibTrans" presStyleLbl="sibTrans2D1" presStyleIdx="1" presStyleCnt="2"/>
      <dgm:spPr/>
      <dgm:t>
        <a:bodyPr/>
        <a:lstStyle/>
        <a:p>
          <a:pPr latinLnBrk="1"/>
          <a:endParaRPr lang="ko-KR" altLang="en-US"/>
        </a:p>
      </dgm:t>
    </dgm:pt>
    <dgm:pt modelId="{816403B8-4455-4304-A139-BB241E36E3C3}" type="pres">
      <dgm:prSet presAssocID="{C236A97B-0350-430F-8567-962D4B8A5A91}" presName="connectorText" presStyleLbl="sibTrans2D1" presStyleIdx="1" presStyleCnt="2"/>
      <dgm:spPr/>
      <dgm:t>
        <a:bodyPr/>
        <a:lstStyle/>
        <a:p>
          <a:pPr latinLnBrk="1"/>
          <a:endParaRPr lang="ko-KR" altLang="en-US"/>
        </a:p>
      </dgm:t>
    </dgm:pt>
    <dgm:pt modelId="{8F64208B-9039-409B-95DB-5DFFB861562B}" type="pres">
      <dgm:prSet presAssocID="{CBCA3B9B-33E8-4BFB-B390-3DD1A20773A6}" presName="node" presStyleLbl="node1" presStyleIdx="2" presStyleCnt="3" custScaleY="117451" custLinFactNeighborY="-1305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F287D9E2-8511-41BF-91AD-F3E95B53FDFF}" type="presOf" srcId="{CBCA3B9B-33E8-4BFB-B390-3DD1A20773A6}" destId="{8F64208B-9039-409B-95DB-5DFFB861562B}" srcOrd="0" destOrd="0" presId="urn:microsoft.com/office/officeart/2005/8/layout/process1"/>
    <dgm:cxn modelId="{B85FF395-1404-49F1-A877-B0F5A075675A}" type="presOf" srcId="{2F1AB989-4A82-4735-8D61-7DBDE1581F8F}" destId="{CA7CECC2-F3D6-4F75-8C4B-BBB0C05343C9}" srcOrd="0" destOrd="0" presId="urn:microsoft.com/office/officeart/2005/8/layout/process1"/>
    <dgm:cxn modelId="{0EE8482A-5D98-4638-9BE2-77CDB70CC9E9}" srcId="{31A3B671-A250-437C-B21A-C7ECF9545BED}" destId="{F0124DA6-835D-4A62-AE6D-491CB3914677}" srcOrd="0" destOrd="0" parTransId="{BD1FEF7A-B4C3-471D-9372-750ACAA7480F}" sibTransId="{2F1AB989-4A82-4735-8D61-7DBDE1581F8F}"/>
    <dgm:cxn modelId="{127B509B-F7F6-489C-B300-9EE08782C8F0}" type="presOf" srcId="{C236A97B-0350-430F-8567-962D4B8A5A91}" destId="{816403B8-4455-4304-A139-BB241E36E3C3}" srcOrd="1" destOrd="0" presId="urn:microsoft.com/office/officeart/2005/8/layout/process1"/>
    <dgm:cxn modelId="{F494E19C-C104-42BF-B488-40E6AD0A6937}" type="presOf" srcId="{FCFF0382-90EC-4579-8D94-2ABEFB87F35D}" destId="{A211D6C0-E426-4805-B9B7-01C26CFE68A2}" srcOrd="0" destOrd="0" presId="urn:microsoft.com/office/officeart/2005/8/layout/process1"/>
    <dgm:cxn modelId="{06F660E3-A6EF-4745-93EF-92D505AC3714}" type="presOf" srcId="{C236A97B-0350-430F-8567-962D4B8A5A91}" destId="{E0367F38-31B1-46B0-9C5F-0152B352BF4B}" srcOrd="0" destOrd="0" presId="urn:microsoft.com/office/officeart/2005/8/layout/process1"/>
    <dgm:cxn modelId="{27CBFEAA-320D-400B-8C13-D443B62ED66C}" srcId="{31A3B671-A250-437C-B21A-C7ECF9545BED}" destId="{FCFF0382-90EC-4579-8D94-2ABEFB87F35D}" srcOrd="1" destOrd="0" parTransId="{F87FEF44-A196-4EBE-A4FB-D8704773BCA4}" sibTransId="{C236A97B-0350-430F-8567-962D4B8A5A91}"/>
    <dgm:cxn modelId="{97F03FD7-9472-4AF3-B65C-553C22870392}" type="presOf" srcId="{2F1AB989-4A82-4735-8D61-7DBDE1581F8F}" destId="{AD199664-26D4-49A7-B1A3-C98AFAA00101}" srcOrd="1" destOrd="0" presId="urn:microsoft.com/office/officeart/2005/8/layout/process1"/>
    <dgm:cxn modelId="{10E5EBDF-2DD5-4227-94F6-3B32201849C9}" srcId="{31A3B671-A250-437C-B21A-C7ECF9545BED}" destId="{CBCA3B9B-33E8-4BFB-B390-3DD1A20773A6}" srcOrd="2" destOrd="0" parTransId="{78EB7EC2-E6A0-42D9-AFAA-8B8807817694}" sibTransId="{BCB3AF50-0547-4D4C-B3CD-294F460146D9}"/>
    <dgm:cxn modelId="{C1C1FEAD-AC1E-419A-8F08-EEA5FF5D512E}" type="presOf" srcId="{F0124DA6-835D-4A62-AE6D-491CB3914677}" destId="{EDEB3B0E-DECA-4226-B4E4-1CAD5959CF3D}" srcOrd="0" destOrd="0" presId="urn:microsoft.com/office/officeart/2005/8/layout/process1"/>
    <dgm:cxn modelId="{1C3F8DB9-7956-4434-A845-94E938E33BAF}" type="presOf" srcId="{31A3B671-A250-437C-B21A-C7ECF9545BED}" destId="{32E501B8-09CA-444E-AE89-3200DF279742}" srcOrd="0" destOrd="0" presId="urn:microsoft.com/office/officeart/2005/8/layout/process1"/>
    <dgm:cxn modelId="{E33C1D82-8D37-4AFD-A28F-C9E2C511B53E}" type="presParOf" srcId="{32E501B8-09CA-444E-AE89-3200DF279742}" destId="{EDEB3B0E-DECA-4226-B4E4-1CAD5959CF3D}" srcOrd="0" destOrd="0" presId="urn:microsoft.com/office/officeart/2005/8/layout/process1"/>
    <dgm:cxn modelId="{FAD346F1-F806-41CF-9BEF-83905E478331}" type="presParOf" srcId="{32E501B8-09CA-444E-AE89-3200DF279742}" destId="{CA7CECC2-F3D6-4F75-8C4B-BBB0C05343C9}" srcOrd="1" destOrd="0" presId="urn:microsoft.com/office/officeart/2005/8/layout/process1"/>
    <dgm:cxn modelId="{595AC0A6-9699-490A-954D-B98407A7ED9D}" type="presParOf" srcId="{CA7CECC2-F3D6-4F75-8C4B-BBB0C05343C9}" destId="{AD199664-26D4-49A7-B1A3-C98AFAA00101}" srcOrd="0" destOrd="0" presId="urn:microsoft.com/office/officeart/2005/8/layout/process1"/>
    <dgm:cxn modelId="{2E8CB860-390B-4D16-8210-B12040F2DF92}" type="presParOf" srcId="{32E501B8-09CA-444E-AE89-3200DF279742}" destId="{A211D6C0-E426-4805-B9B7-01C26CFE68A2}" srcOrd="2" destOrd="0" presId="urn:microsoft.com/office/officeart/2005/8/layout/process1"/>
    <dgm:cxn modelId="{2F343A2B-3CC7-40BE-955B-0A28F9FE4D60}" type="presParOf" srcId="{32E501B8-09CA-444E-AE89-3200DF279742}" destId="{E0367F38-31B1-46B0-9C5F-0152B352BF4B}" srcOrd="3" destOrd="0" presId="urn:microsoft.com/office/officeart/2005/8/layout/process1"/>
    <dgm:cxn modelId="{0D3E3A1F-8B8F-407D-BEB5-0E1AF73F6EED}" type="presParOf" srcId="{E0367F38-31B1-46B0-9C5F-0152B352BF4B}" destId="{816403B8-4455-4304-A139-BB241E36E3C3}" srcOrd="0" destOrd="0" presId="urn:microsoft.com/office/officeart/2005/8/layout/process1"/>
    <dgm:cxn modelId="{7E387890-4BBD-41DE-8E23-276AFD60A25B}" type="presParOf" srcId="{32E501B8-09CA-444E-AE89-3200DF279742}" destId="{8F64208B-9039-409B-95DB-5DFFB861562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1A3B671-A250-437C-B21A-C7ECF9545BED}" type="doc">
      <dgm:prSet loTypeId="urn:microsoft.com/office/officeart/2005/8/layout/process1" loCatId="process" qsTypeId="urn:microsoft.com/office/officeart/2005/8/quickstyle/simple5" qsCatId="simple" csTypeId="urn:microsoft.com/office/officeart/2005/8/colors/accent0_3" csCatId="mainScheme" phldr="1"/>
      <dgm:spPr/>
    </dgm:pt>
    <dgm:pt modelId="{F0124DA6-835D-4A62-AE6D-491CB3914677}">
      <dgm:prSet phldrT="[텍스트]" custT="1"/>
      <dgm:spPr/>
      <dgm:t>
        <a:bodyPr/>
        <a:lstStyle/>
        <a:p>
          <a:pPr latinLnBrk="1"/>
          <a:r>
            <a:rPr lang="en-US" altLang="ko-KR" sz="1400" b="1" smtClean="0"/>
            <a:t>RFID,          </a:t>
          </a:r>
          <a:r>
            <a:rPr lang="ko-KR" altLang="en-US" sz="1400" b="1" smtClean="0"/>
            <a:t>수거용기 배출</a:t>
          </a:r>
          <a:endParaRPr lang="ko-KR" altLang="en-US" sz="1400" b="1"/>
        </a:p>
      </dgm:t>
    </dgm:pt>
    <dgm:pt modelId="{BD1FEF7A-B4C3-471D-9372-750ACAA7480F}" type="parTrans" cxnId="{0EE8482A-5D98-4638-9BE2-77CDB70CC9E9}">
      <dgm:prSet/>
      <dgm:spPr/>
      <dgm:t>
        <a:bodyPr/>
        <a:lstStyle/>
        <a:p>
          <a:pPr latinLnBrk="1"/>
          <a:endParaRPr lang="ko-KR" altLang="en-US" sz="2000" b="1"/>
        </a:p>
      </dgm:t>
    </dgm:pt>
    <dgm:pt modelId="{2F1AB989-4A82-4735-8D61-7DBDE1581F8F}" type="sibTrans" cxnId="{0EE8482A-5D98-4638-9BE2-77CDB70CC9E9}">
      <dgm:prSet custT="1"/>
      <dgm:spPr/>
      <dgm:t>
        <a:bodyPr/>
        <a:lstStyle/>
        <a:p>
          <a:pPr latinLnBrk="1"/>
          <a:endParaRPr lang="ko-KR" altLang="en-US" sz="900" b="1"/>
        </a:p>
      </dgm:t>
    </dgm:pt>
    <dgm:pt modelId="{FCFF0382-90EC-4579-8D94-2ABEFB87F35D}">
      <dgm:prSet phldrT="[텍스트]" custT="1"/>
      <dgm:spPr/>
      <dgm:t>
        <a:bodyPr/>
        <a:lstStyle/>
        <a:p>
          <a:pPr latinLnBrk="1"/>
          <a:r>
            <a:rPr lang="ko-KR" altLang="en-US" sz="1400" b="1" smtClean="0"/>
            <a:t>대행업체 수거</a:t>
          </a:r>
          <a:endParaRPr lang="ko-KR" altLang="en-US" sz="1400" b="1"/>
        </a:p>
      </dgm:t>
    </dgm:pt>
    <dgm:pt modelId="{F87FEF44-A196-4EBE-A4FB-D8704773BCA4}" type="parTrans" cxnId="{27CBFEAA-320D-400B-8C13-D443B62ED66C}">
      <dgm:prSet/>
      <dgm:spPr/>
      <dgm:t>
        <a:bodyPr/>
        <a:lstStyle/>
        <a:p>
          <a:pPr latinLnBrk="1"/>
          <a:endParaRPr lang="ko-KR" altLang="en-US" sz="2000" b="1"/>
        </a:p>
      </dgm:t>
    </dgm:pt>
    <dgm:pt modelId="{C236A97B-0350-430F-8567-962D4B8A5A91}" type="sibTrans" cxnId="{27CBFEAA-320D-400B-8C13-D443B62ED66C}">
      <dgm:prSet custT="1"/>
      <dgm:spPr/>
      <dgm:t>
        <a:bodyPr/>
        <a:lstStyle/>
        <a:p>
          <a:pPr latinLnBrk="1"/>
          <a:endParaRPr lang="ko-KR" altLang="en-US" sz="900" b="1"/>
        </a:p>
      </dgm:t>
    </dgm:pt>
    <dgm:pt modelId="{CBCA3B9B-33E8-4BFB-B390-3DD1A20773A6}">
      <dgm:prSet phldrT="[텍스트]" custT="1"/>
      <dgm:spPr/>
      <dgm:t>
        <a:bodyPr/>
        <a:lstStyle/>
        <a:p>
          <a:pPr latinLnBrk="1">
            <a:lnSpc>
              <a:spcPct val="70000"/>
            </a:lnSpc>
            <a:spcAft>
              <a:spcPts val="0"/>
            </a:spcAft>
          </a:pPr>
          <a:r>
            <a:rPr lang="ko-KR" altLang="en-US" sz="1400" b="1" smtClean="0"/>
            <a:t>음식물자원화시설</a:t>
          </a:r>
          <a:endParaRPr lang="en-US" altLang="ko-KR" sz="1400" b="1" smtClean="0"/>
        </a:p>
        <a:p>
          <a:pPr latinLnBrk="1">
            <a:lnSpc>
              <a:spcPct val="70000"/>
            </a:lnSpc>
            <a:spcAft>
              <a:spcPts val="0"/>
            </a:spcAft>
          </a:pPr>
          <a:r>
            <a:rPr lang="en-US" altLang="ko-KR" sz="1400" b="1" smtClean="0"/>
            <a:t>(</a:t>
          </a:r>
          <a:r>
            <a:rPr lang="ko-KR" altLang="en-US" sz="1400" b="1" smtClean="0"/>
            <a:t>재활용처리</a:t>
          </a:r>
          <a:r>
            <a:rPr lang="en-US" altLang="ko-KR" sz="1400" b="1" smtClean="0"/>
            <a:t>)</a:t>
          </a:r>
          <a:endParaRPr lang="ko-KR" altLang="en-US" sz="1400" b="1"/>
        </a:p>
      </dgm:t>
    </dgm:pt>
    <dgm:pt modelId="{78EB7EC2-E6A0-42D9-AFAA-8B8807817694}" type="parTrans" cxnId="{10E5EBDF-2DD5-4227-94F6-3B32201849C9}">
      <dgm:prSet/>
      <dgm:spPr/>
      <dgm:t>
        <a:bodyPr/>
        <a:lstStyle/>
        <a:p>
          <a:pPr latinLnBrk="1"/>
          <a:endParaRPr lang="ko-KR" altLang="en-US" sz="2000" b="1"/>
        </a:p>
      </dgm:t>
    </dgm:pt>
    <dgm:pt modelId="{BCB3AF50-0547-4D4C-B3CD-294F460146D9}" type="sibTrans" cxnId="{10E5EBDF-2DD5-4227-94F6-3B32201849C9}">
      <dgm:prSet custT="1"/>
      <dgm:spPr/>
      <dgm:t>
        <a:bodyPr/>
        <a:lstStyle/>
        <a:p>
          <a:pPr latinLnBrk="1"/>
          <a:endParaRPr lang="ko-KR" altLang="en-US" sz="900" b="1"/>
        </a:p>
      </dgm:t>
    </dgm:pt>
    <dgm:pt modelId="{6BFCED28-EF48-4B13-BA4B-5BFDF9C9364E}">
      <dgm:prSet phldrT="[텍스트]" custT="1"/>
      <dgm:spPr/>
      <dgm:t>
        <a:bodyPr/>
        <a:lstStyle/>
        <a:p>
          <a:pPr latinLnBrk="1"/>
          <a:r>
            <a:rPr lang="ko-KR" altLang="en-US" sz="1400" b="1" smtClean="0"/>
            <a:t>퇴비</a:t>
          </a:r>
          <a:r>
            <a:rPr lang="en-US" altLang="ko-KR" sz="1400" b="1" smtClean="0"/>
            <a:t>(</a:t>
          </a:r>
          <a:r>
            <a:rPr lang="ko-KR" altLang="en-US" sz="1400" b="1" smtClean="0"/>
            <a:t>무상제공</a:t>
          </a:r>
          <a:r>
            <a:rPr lang="en-US" altLang="ko-KR" sz="1400" b="1" smtClean="0"/>
            <a:t>)</a:t>
          </a:r>
        </a:p>
        <a:p>
          <a:pPr latinLnBrk="1"/>
          <a:r>
            <a:rPr lang="ko-KR" altLang="en-US" sz="1400" b="1" smtClean="0"/>
            <a:t>음폐수</a:t>
          </a:r>
          <a:r>
            <a:rPr lang="en-US" altLang="ko-KR" sz="1100" b="1" smtClean="0"/>
            <a:t>(</a:t>
          </a:r>
          <a:r>
            <a:rPr lang="ko-KR" altLang="en-US" sz="1100" b="1" smtClean="0"/>
            <a:t>하수처리</a:t>
          </a:r>
          <a:r>
            <a:rPr lang="en-US" altLang="ko-KR" sz="1100" b="1" smtClean="0"/>
            <a:t>)</a:t>
          </a:r>
          <a:endParaRPr lang="ko-KR" altLang="en-US" sz="1100" b="1"/>
        </a:p>
      </dgm:t>
    </dgm:pt>
    <dgm:pt modelId="{1CC0D845-B20B-4C82-B2AB-6993F574614A}" type="parTrans" cxnId="{89BD15BC-77A0-429F-94B9-3D961D1AC89D}">
      <dgm:prSet/>
      <dgm:spPr/>
      <dgm:t>
        <a:bodyPr/>
        <a:lstStyle/>
        <a:p>
          <a:pPr latinLnBrk="1"/>
          <a:endParaRPr lang="ko-KR" altLang="en-US" sz="2000" b="1"/>
        </a:p>
      </dgm:t>
    </dgm:pt>
    <dgm:pt modelId="{D22C22E6-4522-4BBE-AD5C-56DCCCB81AB2}" type="sibTrans" cxnId="{89BD15BC-77A0-429F-94B9-3D961D1AC89D}">
      <dgm:prSet/>
      <dgm:spPr/>
      <dgm:t>
        <a:bodyPr/>
        <a:lstStyle/>
        <a:p>
          <a:pPr latinLnBrk="1"/>
          <a:endParaRPr lang="ko-KR" altLang="en-US" sz="2000" b="1"/>
        </a:p>
      </dgm:t>
    </dgm:pt>
    <dgm:pt modelId="{32E501B8-09CA-444E-AE89-3200DF279742}" type="pres">
      <dgm:prSet presAssocID="{31A3B671-A250-437C-B21A-C7ECF9545BED}" presName="Name0" presStyleCnt="0">
        <dgm:presLayoutVars>
          <dgm:dir/>
          <dgm:resizeHandles val="exact"/>
        </dgm:presLayoutVars>
      </dgm:prSet>
      <dgm:spPr/>
    </dgm:pt>
    <dgm:pt modelId="{EDEB3B0E-DECA-4226-B4E4-1CAD5959CF3D}" type="pres">
      <dgm:prSet presAssocID="{F0124DA6-835D-4A62-AE6D-491CB3914677}" presName="node" presStyleLbl="node1" presStyleIdx="0" presStyleCnt="4" custScaleY="11745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A7CECC2-F3D6-4F75-8C4B-BBB0C05343C9}" type="pres">
      <dgm:prSet presAssocID="{2F1AB989-4A82-4735-8D61-7DBDE1581F8F}" presName="sibTrans" presStyleLbl="sibTrans2D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AD199664-26D4-49A7-B1A3-C98AFAA00101}" type="pres">
      <dgm:prSet presAssocID="{2F1AB989-4A82-4735-8D61-7DBDE1581F8F}" presName="connectorText" presStyleLbl="sibTrans2D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A211D6C0-E426-4805-B9B7-01C26CFE68A2}" type="pres">
      <dgm:prSet presAssocID="{FCFF0382-90EC-4579-8D94-2ABEFB87F35D}" presName="node" presStyleLbl="node1" presStyleIdx="1" presStyleCnt="4" custScaleY="11745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0367F38-31B1-46B0-9C5F-0152B352BF4B}" type="pres">
      <dgm:prSet presAssocID="{C236A97B-0350-430F-8567-962D4B8A5A91}" presName="sibTrans" presStyleLbl="sibTrans2D1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816403B8-4455-4304-A139-BB241E36E3C3}" type="pres">
      <dgm:prSet presAssocID="{C236A97B-0350-430F-8567-962D4B8A5A91}" presName="connectorText" presStyleLbl="sibTrans2D1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8F64208B-9039-409B-95DB-5DFFB861562B}" type="pres">
      <dgm:prSet presAssocID="{CBCA3B9B-33E8-4BFB-B390-3DD1A20773A6}" presName="node" presStyleLbl="node1" presStyleIdx="2" presStyleCnt="4" custScaleY="11745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9F53CF1-3643-4172-B81A-6BA293F6BAAD}" type="pres">
      <dgm:prSet presAssocID="{BCB3AF50-0547-4D4C-B3CD-294F460146D9}" presName="sibTrans" presStyleLbl="sibTrans2D1" presStyleIdx="2" presStyleCnt="3"/>
      <dgm:spPr/>
      <dgm:t>
        <a:bodyPr/>
        <a:lstStyle/>
        <a:p>
          <a:pPr latinLnBrk="1"/>
          <a:endParaRPr lang="ko-KR" altLang="en-US"/>
        </a:p>
      </dgm:t>
    </dgm:pt>
    <dgm:pt modelId="{02E294D3-00F4-4FCC-B989-55FC5284FE28}" type="pres">
      <dgm:prSet presAssocID="{BCB3AF50-0547-4D4C-B3CD-294F460146D9}" presName="connectorText" presStyleLbl="sibTrans2D1" presStyleIdx="2" presStyleCnt="3"/>
      <dgm:spPr/>
      <dgm:t>
        <a:bodyPr/>
        <a:lstStyle/>
        <a:p>
          <a:pPr latinLnBrk="1"/>
          <a:endParaRPr lang="ko-KR" altLang="en-US"/>
        </a:p>
      </dgm:t>
    </dgm:pt>
    <dgm:pt modelId="{59E8A8CF-0FE4-495B-842B-D2DA33CB21E8}" type="pres">
      <dgm:prSet presAssocID="{6BFCED28-EF48-4B13-BA4B-5BFDF9C9364E}" presName="node" presStyleLbl="node1" presStyleIdx="3" presStyleCnt="4" custScaleY="11745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E709DEAB-FD23-4F9E-8D1B-E105A9158694}" type="presOf" srcId="{CBCA3B9B-33E8-4BFB-B390-3DD1A20773A6}" destId="{8F64208B-9039-409B-95DB-5DFFB861562B}" srcOrd="0" destOrd="0" presId="urn:microsoft.com/office/officeart/2005/8/layout/process1"/>
    <dgm:cxn modelId="{13A1D8FC-9BFA-4031-9A9D-43CDA409A821}" type="presOf" srcId="{C236A97B-0350-430F-8567-962D4B8A5A91}" destId="{E0367F38-31B1-46B0-9C5F-0152B352BF4B}" srcOrd="0" destOrd="0" presId="urn:microsoft.com/office/officeart/2005/8/layout/process1"/>
    <dgm:cxn modelId="{0EE8482A-5D98-4638-9BE2-77CDB70CC9E9}" srcId="{31A3B671-A250-437C-B21A-C7ECF9545BED}" destId="{F0124DA6-835D-4A62-AE6D-491CB3914677}" srcOrd="0" destOrd="0" parTransId="{BD1FEF7A-B4C3-471D-9372-750ACAA7480F}" sibTransId="{2F1AB989-4A82-4735-8D61-7DBDE1581F8F}"/>
    <dgm:cxn modelId="{BE786A25-BDFE-4FFF-B03E-BA2BB88987CF}" type="presOf" srcId="{C236A97B-0350-430F-8567-962D4B8A5A91}" destId="{816403B8-4455-4304-A139-BB241E36E3C3}" srcOrd="1" destOrd="0" presId="urn:microsoft.com/office/officeart/2005/8/layout/process1"/>
    <dgm:cxn modelId="{6B4F047D-8025-4C76-BBE1-0D7A402D287A}" type="presOf" srcId="{FCFF0382-90EC-4579-8D94-2ABEFB87F35D}" destId="{A211D6C0-E426-4805-B9B7-01C26CFE68A2}" srcOrd="0" destOrd="0" presId="urn:microsoft.com/office/officeart/2005/8/layout/process1"/>
    <dgm:cxn modelId="{6FEDC767-009E-4E59-926C-803BCE553570}" type="presOf" srcId="{BCB3AF50-0547-4D4C-B3CD-294F460146D9}" destId="{C9F53CF1-3643-4172-B81A-6BA293F6BAAD}" srcOrd="0" destOrd="0" presId="urn:microsoft.com/office/officeart/2005/8/layout/process1"/>
    <dgm:cxn modelId="{BC519D9A-F7EA-4137-AC3E-A33348CF1A7A}" type="presOf" srcId="{2F1AB989-4A82-4735-8D61-7DBDE1581F8F}" destId="{AD199664-26D4-49A7-B1A3-C98AFAA00101}" srcOrd="1" destOrd="0" presId="urn:microsoft.com/office/officeart/2005/8/layout/process1"/>
    <dgm:cxn modelId="{0149A564-85DF-4C95-8EA3-436FD906B61E}" type="presOf" srcId="{2F1AB989-4A82-4735-8D61-7DBDE1581F8F}" destId="{CA7CECC2-F3D6-4F75-8C4B-BBB0C05343C9}" srcOrd="0" destOrd="0" presId="urn:microsoft.com/office/officeart/2005/8/layout/process1"/>
    <dgm:cxn modelId="{89BD15BC-77A0-429F-94B9-3D961D1AC89D}" srcId="{31A3B671-A250-437C-B21A-C7ECF9545BED}" destId="{6BFCED28-EF48-4B13-BA4B-5BFDF9C9364E}" srcOrd="3" destOrd="0" parTransId="{1CC0D845-B20B-4C82-B2AB-6993F574614A}" sibTransId="{D22C22E6-4522-4BBE-AD5C-56DCCCB81AB2}"/>
    <dgm:cxn modelId="{27CBFEAA-320D-400B-8C13-D443B62ED66C}" srcId="{31A3B671-A250-437C-B21A-C7ECF9545BED}" destId="{FCFF0382-90EC-4579-8D94-2ABEFB87F35D}" srcOrd="1" destOrd="0" parTransId="{F87FEF44-A196-4EBE-A4FB-D8704773BCA4}" sibTransId="{C236A97B-0350-430F-8567-962D4B8A5A91}"/>
    <dgm:cxn modelId="{10E5EBDF-2DD5-4227-94F6-3B32201849C9}" srcId="{31A3B671-A250-437C-B21A-C7ECF9545BED}" destId="{CBCA3B9B-33E8-4BFB-B390-3DD1A20773A6}" srcOrd="2" destOrd="0" parTransId="{78EB7EC2-E6A0-42D9-AFAA-8B8807817694}" sibTransId="{BCB3AF50-0547-4D4C-B3CD-294F460146D9}"/>
    <dgm:cxn modelId="{618CDFD1-8E55-4AFE-84AA-934FC12D98B0}" type="presOf" srcId="{F0124DA6-835D-4A62-AE6D-491CB3914677}" destId="{EDEB3B0E-DECA-4226-B4E4-1CAD5959CF3D}" srcOrd="0" destOrd="0" presId="urn:microsoft.com/office/officeart/2005/8/layout/process1"/>
    <dgm:cxn modelId="{624D9841-2BB8-48ED-BB75-A671F86E3C2A}" type="presOf" srcId="{6BFCED28-EF48-4B13-BA4B-5BFDF9C9364E}" destId="{59E8A8CF-0FE4-495B-842B-D2DA33CB21E8}" srcOrd="0" destOrd="0" presId="urn:microsoft.com/office/officeart/2005/8/layout/process1"/>
    <dgm:cxn modelId="{FB404F2B-860B-4FD7-A496-5977BF2CB374}" type="presOf" srcId="{31A3B671-A250-437C-B21A-C7ECF9545BED}" destId="{32E501B8-09CA-444E-AE89-3200DF279742}" srcOrd="0" destOrd="0" presId="urn:microsoft.com/office/officeart/2005/8/layout/process1"/>
    <dgm:cxn modelId="{8A8C5A94-6D25-4334-98FA-E63D0808E7BF}" type="presOf" srcId="{BCB3AF50-0547-4D4C-B3CD-294F460146D9}" destId="{02E294D3-00F4-4FCC-B989-55FC5284FE28}" srcOrd="1" destOrd="0" presId="urn:microsoft.com/office/officeart/2005/8/layout/process1"/>
    <dgm:cxn modelId="{04003EA7-7BAC-4E1B-A14D-913F98598C7B}" type="presParOf" srcId="{32E501B8-09CA-444E-AE89-3200DF279742}" destId="{EDEB3B0E-DECA-4226-B4E4-1CAD5959CF3D}" srcOrd="0" destOrd="0" presId="urn:microsoft.com/office/officeart/2005/8/layout/process1"/>
    <dgm:cxn modelId="{E1701697-C092-4D81-9952-C59145877A78}" type="presParOf" srcId="{32E501B8-09CA-444E-AE89-3200DF279742}" destId="{CA7CECC2-F3D6-4F75-8C4B-BBB0C05343C9}" srcOrd="1" destOrd="0" presId="urn:microsoft.com/office/officeart/2005/8/layout/process1"/>
    <dgm:cxn modelId="{AC710519-6AE7-449D-8134-FFE2A2E1F679}" type="presParOf" srcId="{CA7CECC2-F3D6-4F75-8C4B-BBB0C05343C9}" destId="{AD199664-26D4-49A7-B1A3-C98AFAA00101}" srcOrd="0" destOrd="0" presId="urn:microsoft.com/office/officeart/2005/8/layout/process1"/>
    <dgm:cxn modelId="{907ECC60-1E38-416C-9A0D-31432BF4AD1F}" type="presParOf" srcId="{32E501B8-09CA-444E-AE89-3200DF279742}" destId="{A211D6C0-E426-4805-B9B7-01C26CFE68A2}" srcOrd="2" destOrd="0" presId="urn:microsoft.com/office/officeart/2005/8/layout/process1"/>
    <dgm:cxn modelId="{C761F9E2-8BD8-46C4-896B-B9B4883C372B}" type="presParOf" srcId="{32E501B8-09CA-444E-AE89-3200DF279742}" destId="{E0367F38-31B1-46B0-9C5F-0152B352BF4B}" srcOrd="3" destOrd="0" presId="urn:microsoft.com/office/officeart/2005/8/layout/process1"/>
    <dgm:cxn modelId="{B27CDD0B-6D34-4422-9D85-0CCC3304D28E}" type="presParOf" srcId="{E0367F38-31B1-46B0-9C5F-0152B352BF4B}" destId="{816403B8-4455-4304-A139-BB241E36E3C3}" srcOrd="0" destOrd="0" presId="urn:microsoft.com/office/officeart/2005/8/layout/process1"/>
    <dgm:cxn modelId="{FC6603F1-8CE5-4BB1-A517-3E6059666270}" type="presParOf" srcId="{32E501B8-09CA-444E-AE89-3200DF279742}" destId="{8F64208B-9039-409B-95DB-5DFFB861562B}" srcOrd="4" destOrd="0" presId="urn:microsoft.com/office/officeart/2005/8/layout/process1"/>
    <dgm:cxn modelId="{F4158204-8510-4289-89E3-FCBACA7F6F03}" type="presParOf" srcId="{32E501B8-09CA-444E-AE89-3200DF279742}" destId="{C9F53CF1-3643-4172-B81A-6BA293F6BAAD}" srcOrd="5" destOrd="0" presId="urn:microsoft.com/office/officeart/2005/8/layout/process1"/>
    <dgm:cxn modelId="{3BA7B869-8DBF-443C-B253-5A809642EE8B}" type="presParOf" srcId="{C9F53CF1-3643-4172-B81A-6BA293F6BAAD}" destId="{02E294D3-00F4-4FCC-B989-55FC5284FE28}" srcOrd="0" destOrd="0" presId="urn:microsoft.com/office/officeart/2005/8/layout/process1"/>
    <dgm:cxn modelId="{F6BA5DB6-82D5-4693-A3F7-29F8E0D04026}" type="presParOf" srcId="{32E501B8-09CA-444E-AE89-3200DF279742}" destId="{59E8A8CF-0FE4-495B-842B-D2DA33CB21E8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1A3B671-A250-437C-B21A-C7ECF9545BED}" type="doc">
      <dgm:prSet loTypeId="urn:microsoft.com/office/officeart/2005/8/layout/process1" loCatId="process" qsTypeId="urn:microsoft.com/office/officeart/2005/8/quickstyle/simple5" qsCatId="simple" csTypeId="urn:microsoft.com/office/officeart/2005/8/colors/accent0_2" csCatId="mainScheme" phldr="1"/>
      <dgm:spPr/>
    </dgm:pt>
    <dgm:pt modelId="{F0124DA6-835D-4A62-AE6D-491CB3914677}">
      <dgm:prSet phldrT="[텍스트]" custT="1"/>
      <dgm:spPr/>
      <dgm:t>
        <a:bodyPr/>
        <a:lstStyle/>
        <a:p>
          <a:pPr latinLnBrk="1"/>
          <a:r>
            <a:rPr lang="ko-KR" altLang="en-US" sz="1400" b="1" smtClean="0"/>
            <a:t>수거용기</a:t>
          </a:r>
          <a:r>
            <a:rPr lang="en-US" altLang="ko-KR" sz="1400" b="1" smtClean="0"/>
            <a:t/>
          </a:r>
          <a:br>
            <a:rPr lang="en-US" altLang="ko-KR" sz="1400" b="1" smtClean="0"/>
          </a:br>
          <a:r>
            <a:rPr lang="ko-KR" altLang="en-US" sz="1400" b="1" smtClean="0"/>
            <a:t>배출</a:t>
          </a:r>
          <a:endParaRPr lang="ko-KR" altLang="en-US" sz="1400" b="1"/>
        </a:p>
      </dgm:t>
    </dgm:pt>
    <dgm:pt modelId="{BD1FEF7A-B4C3-471D-9372-750ACAA7480F}" type="parTrans" cxnId="{0EE8482A-5D98-4638-9BE2-77CDB70CC9E9}">
      <dgm:prSet/>
      <dgm:spPr/>
      <dgm:t>
        <a:bodyPr/>
        <a:lstStyle/>
        <a:p>
          <a:pPr latinLnBrk="1"/>
          <a:endParaRPr lang="ko-KR" altLang="en-US" sz="2000" b="1"/>
        </a:p>
      </dgm:t>
    </dgm:pt>
    <dgm:pt modelId="{2F1AB989-4A82-4735-8D61-7DBDE1581F8F}" type="sibTrans" cxnId="{0EE8482A-5D98-4638-9BE2-77CDB70CC9E9}">
      <dgm:prSet custT="1"/>
      <dgm:spPr/>
      <dgm:t>
        <a:bodyPr/>
        <a:lstStyle/>
        <a:p>
          <a:pPr latinLnBrk="1"/>
          <a:endParaRPr lang="ko-KR" altLang="en-US" sz="900" b="1"/>
        </a:p>
      </dgm:t>
    </dgm:pt>
    <dgm:pt modelId="{FCFF0382-90EC-4579-8D94-2ABEFB87F35D}">
      <dgm:prSet phldrT="[텍스트]" custT="1"/>
      <dgm:spPr/>
      <dgm:t>
        <a:bodyPr/>
        <a:lstStyle/>
        <a:p>
          <a:pPr latinLnBrk="1"/>
          <a:r>
            <a:rPr lang="ko-KR" altLang="en-US" sz="1400" b="1" smtClean="0"/>
            <a:t>민간폐기물  운반업체수거</a:t>
          </a:r>
          <a:endParaRPr lang="ko-KR" altLang="en-US" sz="1400" b="1"/>
        </a:p>
      </dgm:t>
    </dgm:pt>
    <dgm:pt modelId="{F87FEF44-A196-4EBE-A4FB-D8704773BCA4}" type="parTrans" cxnId="{27CBFEAA-320D-400B-8C13-D443B62ED66C}">
      <dgm:prSet/>
      <dgm:spPr/>
      <dgm:t>
        <a:bodyPr/>
        <a:lstStyle/>
        <a:p>
          <a:pPr latinLnBrk="1"/>
          <a:endParaRPr lang="ko-KR" altLang="en-US" sz="2000" b="1"/>
        </a:p>
      </dgm:t>
    </dgm:pt>
    <dgm:pt modelId="{C236A97B-0350-430F-8567-962D4B8A5A91}" type="sibTrans" cxnId="{27CBFEAA-320D-400B-8C13-D443B62ED66C}">
      <dgm:prSet custT="1"/>
      <dgm:spPr/>
      <dgm:t>
        <a:bodyPr/>
        <a:lstStyle/>
        <a:p>
          <a:pPr latinLnBrk="1"/>
          <a:endParaRPr lang="ko-KR" altLang="en-US" sz="900" b="1"/>
        </a:p>
      </dgm:t>
    </dgm:pt>
    <dgm:pt modelId="{CBCA3B9B-33E8-4BFB-B390-3DD1A20773A6}">
      <dgm:prSet phldrT="[텍스트]" custT="1"/>
      <dgm:spPr/>
      <dgm:t>
        <a:bodyPr/>
        <a:lstStyle/>
        <a:p>
          <a:pPr latinLnBrk="1">
            <a:lnSpc>
              <a:spcPct val="100000"/>
            </a:lnSpc>
          </a:pPr>
          <a:r>
            <a:rPr lang="ko-KR" altLang="en-US" sz="1400" b="1" spc="-100" baseline="0" smtClean="0"/>
            <a:t>민간재활용업체</a:t>
          </a:r>
          <a:r>
            <a:rPr lang="ko-KR" altLang="en-US" sz="1400" b="1" smtClean="0"/>
            <a:t> 재활용처리</a:t>
          </a:r>
          <a:endParaRPr lang="ko-KR" altLang="en-US" sz="1400" b="1"/>
        </a:p>
      </dgm:t>
    </dgm:pt>
    <dgm:pt modelId="{78EB7EC2-E6A0-42D9-AFAA-8B8807817694}" type="parTrans" cxnId="{10E5EBDF-2DD5-4227-94F6-3B32201849C9}">
      <dgm:prSet/>
      <dgm:spPr/>
      <dgm:t>
        <a:bodyPr/>
        <a:lstStyle/>
        <a:p>
          <a:pPr latinLnBrk="1"/>
          <a:endParaRPr lang="ko-KR" altLang="en-US" sz="2000" b="1"/>
        </a:p>
      </dgm:t>
    </dgm:pt>
    <dgm:pt modelId="{BCB3AF50-0547-4D4C-B3CD-294F460146D9}" type="sibTrans" cxnId="{10E5EBDF-2DD5-4227-94F6-3B32201849C9}">
      <dgm:prSet custT="1"/>
      <dgm:spPr/>
      <dgm:t>
        <a:bodyPr/>
        <a:lstStyle/>
        <a:p>
          <a:pPr latinLnBrk="1"/>
          <a:endParaRPr lang="ko-KR" altLang="en-US" sz="900" b="1"/>
        </a:p>
      </dgm:t>
    </dgm:pt>
    <dgm:pt modelId="{32E501B8-09CA-444E-AE89-3200DF279742}" type="pres">
      <dgm:prSet presAssocID="{31A3B671-A250-437C-B21A-C7ECF9545BED}" presName="Name0" presStyleCnt="0">
        <dgm:presLayoutVars>
          <dgm:dir/>
          <dgm:resizeHandles val="exact"/>
        </dgm:presLayoutVars>
      </dgm:prSet>
      <dgm:spPr/>
    </dgm:pt>
    <dgm:pt modelId="{EDEB3B0E-DECA-4226-B4E4-1CAD5959CF3D}" type="pres">
      <dgm:prSet presAssocID="{F0124DA6-835D-4A62-AE6D-491CB3914677}" presName="node" presStyleLbl="node1" presStyleIdx="0" presStyleCnt="3" custScaleY="11745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A7CECC2-F3D6-4F75-8C4B-BBB0C05343C9}" type="pres">
      <dgm:prSet presAssocID="{2F1AB989-4A82-4735-8D61-7DBDE1581F8F}" presName="sibTrans" presStyleLbl="sibTrans2D1" presStyleIdx="0" presStyleCnt="2"/>
      <dgm:spPr/>
      <dgm:t>
        <a:bodyPr/>
        <a:lstStyle/>
        <a:p>
          <a:pPr latinLnBrk="1"/>
          <a:endParaRPr lang="ko-KR" altLang="en-US"/>
        </a:p>
      </dgm:t>
    </dgm:pt>
    <dgm:pt modelId="{AD199664-26D4-49A7-B1A3-C98AFAA00101}" type="pres">
      <dgm:prSet presAssocID="{2F1AB989-4A82-4735-8D61-7DBDE1581F8F}" presName="connectorText" presStyleLbl="sibTrans2D1" presStyleIdx="0" presStyleCnt="2"/>
      <dgm:spPr/>
      <dgm:t>
        <a:bodyPr/>
        <a:lstStyle/>
        <a:p>
          <a:pPr latinLnBrk="1"/>
          <a:endParaRPr lang="ko-KR" altLang="en-US"/>
        </a:p>
      </dgm:t>
    </dgm:pt>
    <dgm:pt modelId="{A211D6C0-E426-4805-B9B7-01C26CFE68A2}" type="pres">
      <dgm:prSet presAssocID="{FCFF0382-90EC-4579-8D94-2ABEFB87F35D}" presName="node" presStyleLbl="node1" presStyleIdx="1" presStyleCnt="3" custScaleY="11745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0367F38-31B1-46B0-9C5F-0152B352BF4B}" type="pres">
      <dgm:prSet presAssocID="{C236A97B-0350-430F-8567-962D4B8A5A91}" presName="sibTrans" presStyleLbl="sibTrans2D1" presStyleIdx="1" presStyleCnt="2"/>
      <dgm:spPr/>
      <dgm:t>
        <a:bodyPr/>
        <a:lstStyle/>
        <a:p>
          <a:pPr latinLnBrk="1"/>
          <a:endParaRPr lang="ko-KR" altLang="en-US"/>
        </a:p>
      </dgm:t>
    </dgm:pt>
    <dgm:pt modelId="{816403B8-4455-4304-A139-BB241E36E3C3}" type="pres">
      <dgm:prSet presAssocID="{C236A97B-0350-430F-8567-962D4B8A5A91}" presName="connectorText" presStyleLbl="sibTrans2D1" presStyleIdx="1" presStyleCnt="2"/>
      <dgm:spPr/>
      <dgm:t>
        <a:bodyPr/>
        <a:lstStyle/>
        <a:p>
          <a:pPr latinLnBrk="1"/>
          <a:endParaRPr lang="ko-KR" altLang="en-US"/>
        </a:p>
      </dgm:t>
    </dgm:pt>
    <dgm:pt modelId="{8F64208B-9039-409B-95DB-5DFFB861562B}" type="pres">
      <dgm:prSet presAssocID="{CBCA3B9B-33E8-4BFB-B390-3DD1A20773A6}" presName="node" presStyleLbl="node1" presStyleIdx="2" presStyleCnt="3" custScaleY="11745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EB6190C1-A430-4F88-A945-F5B7C949AEEF}" type="presOf" srcId="{2F1AB989-4A82-4735-8D61-7DBDE1581F8F}" destId="{AD199664-26D4-49A7-B1A3-C98AFAA00101}" srcOrd="1" destOrd="0" presId="urn:microsoft.com/office/officeart/2005/8/layout/process1"/>
    <dgm:cxn modelId="{204E316B-DAF9-4208-9A68-8F5D0937B780}" type="presOf" srcId="{C236A97B-0350-430F-8567-962D4B8A5A91}" destId="{816403B8-4455-4304-A139-BB241E36E3C3}" srcOrd="1" destOrd="0" presId="urn:microsoft.com/office/officeart/2005/8/layout/process1"/>
    <dgm:cxn modelId="{CAEAF145-601E-418F-AE42-C97D950908CB}" type="presOf" srcId="{FCFF0382-90EC-4579-8D94-2ABEFB87F35D}" destId="{A211D6C0-E426-4805-B9B7-01C26CFE68A2}" srcOrd="0" destOrd="0" presId="urn:microsoft.com/office/officeart/2005/8/layout/process1"/>
    <dgm:cxn modelId="{ACD384C4-D21D-4693-95E8-3BF22FFFA958}" type="presOf" srcId="{CBCA3B9B-33E8-4BFB-B390-3DD1A20773A6}" destId="{8F64208B-9039-409B-95DB-5DFFB861562B}" srcOrd="0" destOrd="0" presId="urn:microsoft.com/office/officeart/2005/8/layout/process1"/>
    <dgm:cxn modelId="{CC6B3E5C-48A3-4FCB-8CB2-BA06AF03ED2E}" type="presOf" srcId="{31A3B671-A250-437C-B21A-C7ECF9545BED}" destId="{32E501B8-09CA-444E-AE89-3200DF279742}" srcOrd="0" destOrd="0" presId="urn:microsoft.com/office/officeart/2005/8/layout/process1"/>
    <dgm:cxn modelId="{0EE8482A-5D98-4638-9BE2-77CDB70CC9E9}" srcId="{31A3B671-A250-437C-B21A-C7ECF9545BED}" destId="{F0124DA6-835D-4A62-AE6D-491CB3914677}" srcOrd="0" destOrd="0" parTransId="{BD1FEF7A-B4C3-471D-9372-750ACAA7480F}" sibTransId="{2F1AB989-4A82-4735-8D61-7DBDE1581F8F}"/>
    <dgm:cxn modelId="{415371B8-7C9B-4CB6-A5C5-C0D6DFA5EDDA}" type="presOf" srcId="{F0124DA6-835D-4A62-AE6D-491CB3914677}" destId="{EDEB3B0E-DECA-4226-B4E4-1CAD5959CF3D}" srcOrd="0" destOrd="0" presId="urn:microsoft.com/office/officeart/2005/8/layout/process1"/>
    <dgm:cxn modelId="{3CFBFB03-8C20-4482-9704-775D23B47224}" type="presOf" srcId="{2F1AB989-4A82-4735-8D61-7DBDE1581F8F}" destId="{CA7CECC2-F3D6-4F75-8C4B-BBB0C05343C9}" srcOrd="0" destOrd="0" presId="urn:microsoft.com/office/officeart/2005/8/layout/process1"/>
    <dgm:cxn modelId="{23C83E32-32E9-484F-8FBA-4DABDEA4C248}" type="presOf" srcId="{C236A97B-0350-430F-8567-962D4B8A5A91}" destId="{E0367F38-31B1-46B0-9C5F-0152B352BF4B}" srcOrd="0" destOrd="0" presId="urn:microsoft.com/office/officeart/2005/8/layout/process1"/>
    <dgm:cxn modelId="{27CBFEAA-320D-400B-8C13-D443B62ED66C}" srcId="{31A3B671-A250-437C-B21A-C7ECF9545BED}" destId="{FCFF0382-90EC-4579-8D94-2ABEFB87F35D}" srcOrd="1" destOrd="0" parTransId="{F87FEF44-A196-4EBE-A4FB-D8704773BCA4}" sibTransId="{C236A97B-0350-430F-8567-962D4B8A5A91}"/>
    <dgm:cxn modelId="{10E5EBDF-2DD5-4227-94F6-3B32201849C9}" srcId="{31A3B671-A250-437C-B21A-C7ECF9545BED}" destId="{CBCA3B9B-33E8-4BFB-B390-3DD1A20773A6}" srcOrd="2" destOrd="0" parTransId="{78EB7EC2-E6A0-42D9-AFAA-8B8807817694}" sibTransId="{BCB3AF50-0547-4D4C-B3CD-294F460146D9}"/>
    <dgm:cxn modelId="{7789F203-4F1B-4D7B-9E4A-94183E3E6915}" type="presParOf" srcId="{32E501B8-09CA-444E-AE89-3200DF279742}" destId="{EDEB3B0E-DECA-4226-B4E4-1CAD5959CF3D}" srcOrd="0" destOrd="0" presId="urn:microsoft.com/office/officeart/2005/8/layout/process1"/>
    <dgm:cxn modelId="{DA6772C9-DD81-45D2-8B43-685FFD1D34B4}" type="presParOf" srcId="{32E501B8-09CA-444E-AE89-3200DF279742}" destId="{CA7CECC2-F3D6-4F75-8C4B-BBB0C05343C9}" srcOrd="1" destOrd="0" presId="urn:microsoft.com/office/officeart/2005/8/layout/process1"/>
    <dgm:cxn modelId="{DAC833F3-E675-4797-B582-9827734F46FB}" type="presParOf" srcId="{CA7CECC2-F3D6-4F75-8C4B-BBB0C05343C9}" destId="{AD199664-26D4-49A7-B1A3-C98AFAA00101}" srcOrd="0" destOrd="0" presId="urn:microsoft.com/office/officeart/2005/8/layout/process1"/>
    <dgm:cxn modelId="{5A8CB852-8615-49BA-8534-9B68C8FCB979}" type="presParOf" srcId="{32E501B8-09CA-444E-AE89-3200DF279742}" destId="{A211D6C0-E426-4805-B9B7-01C26CFE68A2}" srcOrd="2" destOrd="0" presId="urn:microsoft.com/office/officeart/2005/8/layout/process1"/>
    <dgm:cxn modelId="{EBF3A765-DBFF-4170-AD76-A8300FFA230D}" type="presParOf" srcId="{32E501B8-09CA-444E-AE89-3200DF279742}" destId="{E0367F38-31B1-46B0-9C5F-0152B352BF4B}" srcOrd="3" destOrd="0" presId="urn:microsoft.com/office/officeart/2005/8/layout/process1"/>
    <dgm:cxn modelId="{F602406A-DA82-461F-8027-65C080F29A9B}" type="presParOf" srcId="{E0367F38-31B1-46B0-9C5F-0152B352BF4B}" destId="{816403B8-4455-4304-A139-BB241E36E3C3}" srcOrd="0" destOrd="0" presId="urn:microsoft.com/office/officeart/2005/8/layout/process1"/>
    <dgm:cxn modelId="{0330024E-9D70-4C4F-B38C-B42CBFAFEE60}" type="presParOf" srcId="{32E501B8-09CA-444E-AE89-3200DF279742}" destId="{8F64208B-9039-409B-95DB-5DFFB861562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1A3B671-A250-437C-B21A-C7ECF9545BED}" type="doc">
      <dgm:prSet loTypeId="urn:microsoft.com/office/officeart/2005/8/layout/process1" loCatId="process" qsTypeId="urn:microsoft.com/office/officeart/2005/8/quickstyle/simple5" qsCatId="simple" csTypeId="urn:microsoft.com/office/officeart/2005/8/colors/accent0_3" csCatId="mainScheme" phldr="1"/>
      <dgm:spPr/>
    </dgm:pt>
    <dgm:pt modelId="{F0124DA6-835D-4A62-AE6D-491CB3914677}">
      <dgm:prSet phldrT="[텍스트]" custT="1"/>
      <dgm:spPr/>
      <dgm:t>
        <a:bodyPr/>
        <a:lstStyle/>
        <a:p>
          <a:pPr latinLnBrk="1"/>
          <a:r>
            <a:rPr lang="ko-KR" altLang="en-US" sz="1400" b="1" smtClean="0"/>
            <a:t>지정장소에  분리배출</a:t>
          </a:r>
          <a:endParaRPr lang="ko-KR" altLang="en-US" sz="1400" b="1"/>
        </a:p>
      </dgm:t>
    </dgm:pt>
    <dgm:pt modelId="{BD1FEF7A-B4C3-471D-9372-750ACAA7480F}" type="parTrans" cxnId="{0EE8482A-5D98-4638-9BE2-77CDB70CC9E9}">
      <dgm:prSet/>
      <dgm:spPr/>
      <dgm:t>
        <a:bodyPr/>
        <a:lstStyle/>
        <a:p>
          <a:pPr latinLnBrk="1"/>
          <a:endParaRPr lang="ko-KR" altLang="en-US" sz="2000" b="1"/>
        </a:p>
      </dgm:t>
    </dgm:pt>
    <dgm:pt modelId="{2F1AB989-4A82-4735-8D61-7DBDE1581F8F}" type="sibTrans" cxnId="{0EE8482A-5D98-4638-9BE2-77CDB70CC9E9}">
      <dgm:prSet custT="1"/>
      <dgm:spPr/>
      <dgm:t>
        <a:bodyPr/>
        <a:lstStyle/>
        <a:p>
          <a:pPr latinLnBrk="1"/>
          <a:endParaRPr lang="ko-KR" altLang="en-US" sz="900" b="1"/>
        </a:p>
      </dgm:t>
    </dgm:pt>
    <dgm:pt modelId="{FCFF0382-90EC-4579-8D94-2ABEFB87F35D}">
      <dgm:prSet phldrT="[텍스트]" custT="1"/>
      <dgm:spPr/>
      <dgm:t>
        <a:bodyPr/>
        <a:lstStyle/>
        <a:p>
          <a:pPr latinLnBrk="1"/>
          <a:r>
            <a:rPr lang="ko-KR" altLang="en-US" sz="1400" b="1" smtClean="0"/>
            <a:t>민간업체 수거</a:t>
          </a:r>
          <a:endParaRPr lang="en-US" altLang="ko-KR" sz="1400" b="1" smtClean="0"/>
        </a:p>
      </dgm:t>
    </dgm:pt>
    <dgm:pt modelId="{F87FEF44-A196-4EBE-A4FB-D8704773BCA4}" type="parTrans" cxnId="{27CBFEAA-320D-400B-8C13-D443B62ED66C}">
      <dgm:prSet/>
      <dgm:spPr/>
      <dgm:t>
        <a:bodyPr/>
        <a:lstStyle/>
        <a:p>
          <a:pPr latinLnBrk="1"/>
          <a:endParaRPr lang="ko-KR" altLang="en-US" sz="2000" b="1"/>
        </a:p>
      </dgm:t>
    </dgm:pt>
    <dgm:pt modelId="{C236A97B-0350-430F-8567-962D4B8A5A91}" type="sibTrans" cxnId="{27CBFEAA-320D-400B-8C13-D443B62ED66C}">
      <dgm:prSet custT="1"/>
      <dgm:spPr/>
      <dgm:t>
        <a:bodyPr/>
        <a:lstStyle/>
        <a:p>
          <a:pPr latinLnBrk="1"/>
          <a:endParaRPr lang="ko-KR" altLang="en-US" sz="900" b="1"/>
        </a:p>
      </dgm:t>
    </dgm:pt>
    <dgm:pt modelId="{CBCA3B9B-33E8-4BFB-B390-3DD1A20773A6}">
      <dgm:prSet phldrT="[텍스트]" custT="1"/>
      <dgm:spPr/>
      <dgm:t>
        <a:bodyPr/>
        <a:lstStyle/>
        <a:p>
          <a:pPr latinLnBrk="1">
            <a:lnSpc>
              <a:spcPct val="70000"/>
            </a:lnSpc>
            <a:spcAft>
              <a:spcPts val="0"/>
            </a:spcAft>
          </a:pPr>
          <a:r>
            <a:rPr lang="ko-KR" altLang="en-US" sz="1400" b="1" smtClean="0"/>
            <a:t>민간폐기물    재활용업체</a:t>
          </a:r>
          <a:endParaRPr lang="ko-KR" altLang="en-US" sz="1400" b="1"/>
        </a:p>
      </dgm:t>
    </dgm:pt>
    <dgm:pt modelId="{78EB7EC2-E6A0-42D9-AFAA-8B8807817694}" type="parTrans" cxnId="{10E5EBDF-2DD5-4227-94F6-3B32201849C9}">
      <dgm:prSet/>
      <dgm:spPr/>
      <dgm:t>
        <a:bodyPr/>
        <a:lstStyle/>
        <a:p>
          <a:pPr latinLnBrk="1"/>
          <a:endParaRPr lang="ko-KR" altLang="en-US" sz="2000" b="1"/>
        </a:p>
      </dgm:t>
    </dgm:pt>
    <dgm:pt modelId="{BCB3AF50-0547-4D4C-B3CD-294F460146D9}" type="sibTrans" cxnId="{10E5EBDF-2DD5-4227-94F6-3B32201849C9}">
      <dgm:prSet custT="1"/>
      <dgm:spPr/>
      <dgm:t>
        <a:bodyPr/>
        <a:lstStyle/>
        <a:p>
          <a:pPr latinLnBrk="1"/>
          <a:endParaRPr lang="ko-KR" altLang="en-US" sz="900" b="1"/>
        </a:p>
      </dgm:t>
    </dgm:pt>
    <dgm:pt modelId="{32E501B8-09CA-444E-AE89-3200DF279742}" type="pres">
      <dgm:prSet presAssocID="{31A3B671-A250-437C-B21A-C7ECF9545BED}" presName="Name0" presStyleCnt="0">
        <dgm:presLayoutVars>
          <dgm:dir/>
          <dgm:resizeHandles val="exact"/>
        </dgm:presLayoutVars>
      </dgm:prSet>
      <dgm:spPr/>
    </dgm:pt>
    <dgm:pt modelId="{EDEB3B0E-DECA-4226-B4E4-1CAD5959CF3D}" type="pres">
      <dgm:prSet presAssocID="{F0124DA6-835D-4A62-AE6D-491CB3914677}" presName="node" presStyleLbl="node1" presStyleIdx="0" presStyleCnt="3" custScaleY="11745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A7CECC2-F3D6-4F75-8C4B-BBB0C05343C9}" type="pres">
      <dgm:prSet presAssocID="{2F1AB989-4A82-4735-8D61-7DBDE1581F8F}" presName="sibTrans" presStyleLbl="sibTrans2D1" presStyleIdx="0" presStyleCnt="2"/>
      <dgm:spPr/>
      <dgm:t>
        <a:bodyPr/>
        <a:lstStyle/>
        <a:p>
          <a:pPr latinLnBrk="1"/>
          <a:endParaRPr lang="ko-KR" altLang="en-US"/>
        </a:p>
      </dgm:t>
    </dgm:pt>
    <dgm:pt modelId="{AD199664-26D4-49A7-B1A3-C98AFAA00101}" type="pres">
      <dgm:prSet presAssocID="{2F1AB989-4A82-4735-8D61-7DBDE1581F8F}" presName="connectorText" presStyleLbl="sibTrans2D1" presStyleIdx="0" presStyleCnt="2"/>
      <dgm:spPr/>
      <dgm:t>
        <a:bodyPr/>
        <a:lstStyle/>
        <a:p>
          <a:pPr latinLnBrk="1"/>
          <a:endParaRPr lang="ko-KR" altLang="en-US"/>
        </a:p>
      </dgm:t>
    </dgm:pt>
    <dgm:pt modelId="{A211D6C0-E426-4805-B9B7-01C26CFE68A2}" type="pres">
      <dgm:prSet presAssocID="{FCFF0382-90EC-4579-8D94-2ABEFB87F35D}" presName="node" presStyleLbl="node1" presStyleIdx="1" presStyleCnt="3" custScaleY="11745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0367F38-31B1-46B0-9C5F-0152B352BF4B}" type="pres">
      <dgm:prSet presAssocID="{C236A97B-0350-430F-8567-962D4B8A5A91}" presName="sibTrans" presStyleLbl="sibTrans2D1" presStyleIdx="1" presStyleCnt="2"/>
      <dgm:spPr/>
      <dgm:t>
        <a:bodyPr/>
        <a:lstStyle/>
        <a:p>
          <a:pPr latinLnBrk="1"/>
          <a:endParaRPr lang="ko-KR" altLang="en-US"/>
        </a:p>
      </dgm:t>
    </dgm:pt>
    <dgm:pt modelId="{816403B8-4455-4304-A139-BB241E36E3C3}" type="pres">
      <dgm:prSet presAssocID="{C236A97B-0350-430F-8567-962D4B8A5A91}" presName="connectorText" presStyleLbl="sibTrans2D1" presStyleIdx="1" presStyleCnt="2"/>
      <dgm:spPr/>
      <dgm:t>
        <a:bodyPr/>
        <a:lstStyle/>
        <a:p>
          <a:pPr latinLnBrk="1"/>
          <a:endParaRPr lang="ko-KR" altLang="en-US"/>
        </a:p>
      </dgm:t>
    </dgm:pt>
    <dgm:pt modelId="{8F64208B-9039-409B-95DB-5DFFB861562B}" type="pres">
      <dgm:prSet presAssocID="{CBCA3B9B-33E8-4BFB-B390-3DD1A20773A6}" presName="node" presStyleLbl="node1" presStyleIdx="2" presStyleCnt="3" custScaleY="11745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1A087C60-A9C1-4ECE-A613-FBCFF5120E98}" type="presOf" srcId="{F0124DA6-835D-4A62-AE6D-491CB3914677}" destId="{EDEB3B0E-DECA-4226-B4E4-1CAD5959CF3D}" srcOrd="0" destOrd="0" presId="urn:microsoft.com/office/officeart/2005/8/layout/process1"/>
    <dgm:cxn modelId="{D38E0B92-9A55-47AA-85F1-2C3ABD758C82}" type="presOf" srcId="{2F1AB989-4A82-4735-8D61-7DBDE1581F8F}" destId="{CA7CECC2-F3D6-4F75-8C4B-BBB0C05343C9}" srcOrd="0" destOrd="0" presId="urn:microsoft.com/office/officeart/2005/8/layout/process1"/>
    <dgm:cxn modelId="{0EE8482A-5D98-4638-9BE2-77CDB70CC9E9}" srcId="{31A3B671-A250-437C-B21A-C7ECF9545BED}" destId="{F0124DA6-835D-4A62-AE6D-491CB3914677}" srcOrd="0" destOrd="0" parTransId="{BD1FEF7A-B4C3-471D-9372-750ACAA7480F}" sibTransId="{2F1AB989-4A82-4735-8D61-7DBDE1581F8F}"/>
    <dgm:cxn modelId="{FA267097-C740-486D-AB68-0A1D1DFDEA30}" type="presOf" srcId="{C236A97B-0350-430F-8567-962D4B8A5A91}" destId="{E0367F38-31B1-46B0-9C5F-0152B352BF4B}" srcOrd="0" destOrd="0" presId="urn:microsoft.com/office/officeart/2005/8/layout/process1"/>
    <dgm:cxn modelId="{188CBBBD-3F39-47CC-A1C8-159BDDB8E2A2}" type="presOf" srcId="{FCFF0382-90EC-4579-8D94-2ABEFB87F35D}" destId="{A211D6C0-E426-4805-B9B7-01C26CFE68A2}" srcOrd="0" destOrd="0" presId="urn:microsoft.com/office/officeart/2005/8/layout/process1"/>
    <dgm:cxn modelId="{B37133AF-40AA-432A-A08C-996C182D918E}" type="presOf" srcId="{C236A97B-0350-430F-8567-962D4B8A5A91}" destId="{816403B8-4455-4304-A139-BB241E36E3C3}" srcOrd="1" destOrd="0" presId="urn:microsoft.com/office/officeart/2005/8/layout/process1"/>
    <dgm:cxn modelId="{D59A2499-7C80-4B60-9BA6-325C1EE16192}" type="presOf" srcId="{2F1AB989-4A82-4735-8D61-7DBDE1581F8F}" destId="{AD199664-26D4-49A7-B1A3-C98AFAA00101}" srcOrd="1" destOrd="0" presId="urn:microsoft.com/office/officeart/2005/8/layout/process1"/>
    <dgm:cxn modelId="{27CBFEAA-320D-400B-8C13-D443B62ED66C}" srcId="{31A3B671-A250-437C-B21A-C7ECF9545BED}" destId="{FCFF0382-90EC-4579-8D94-2ABEFB87F35D}" srcOrd="1" destOrd="0" parTransId="{F87FEF44-A196-4EBE-A4FB-D8704773BCA4}" sibTransId="{C236A97B-0350-430F-8567-962D4B8A5A91}"/>
    <dgm:cxn modelId="{D982B288-38D1-45EC-ADAD-E9B61D091EEF}" type="presOf" srcId="{CBCA3B9B-33E8-4BFB-B390-3DD1A20773A6}" destId="{8F64208B-9039-409B-95DB-5DFFB861562B}" srcOrd="0" destOrd="0" presId="urn:microsoft.com/office/officeart/2005/8/layout/process1"/>
    <dgm:cxn modelId="{10E5EBDF-2DD5-4227-94F6-3B32201849C9}" srcId="{31A3B671-A250-437C-B21A-C7ECF9545BED}" destId="{CBCA3B9B-33E8-4BFB-B390-3DD1A20773A6}" srcOrd="2" destOrd="0" parTransId="{78EB7EC2-E6A0-42D9-AFAA-8B8807817694}" sibTransId="{BCB3AF50-0547-4D4C-B3CD-294F460146D9}"/>
    <dgm:cxn modelId="{84734A90-6727-4042-B788-E9CCEDA66FF1}" type="presOf" srcId="{31A3B671-A250-437C-B21A-C7ECF9545BED}" destId="{32E501B8-09CA-444E-AE89-3200DF279742}" srcOrd="0" destOrd="0" presId="urn:microsoft.com/office/officeart/2005/8/layout/process1"/>
    <dgm:cxn modelId="{A779C17D-0EBA-44C5-B34F-A2D0A23A4AD1}" type="presParOf" srcId="{32E501B8-09CA-444E-AE89-3200DF279742}" destId="{EDEB3B0E-DECA-4226-B4E4-1CAD5959CF3D}" srcOrd="0" destOrd="0" presId="urn:microsoft.com/office/officeart/2005/8/layout/process1"/>
    <dgm:cxn modelId="{EBA0A08E-270C-45A1-B4FF-1F9A3F14F8F3}" type="presParOf" srcId="{32E501B8-09CA-444E-AE89-3200DF279742}" destId="{CA7CECC2-F3D6-4F75-8C4B-BBB0C05343C9}" srcOrd="1" destOrd="0" presId="urn:microsoft.com/office/officeart/2005/8/layout/process1"/>
    <dgm:cxn modelId="{6B315303-E939-4402-864A-03E5051A123B}" type="presParOf" srcId="{CA7CECC2-F3D6-4F75-8C4B-BBB0C05343C9}" destId="{AD199664-26D4-49A7-B1A3-C98AFAA00101}" srcOrd="0" destOrd="0" presId="urn:microsoft.com/office/officeart/2005/8/layout/process1"/>
    <dgm:cxn modelId="{A8D06B2F-257C-442D-B32A-5327DEF0A542}" type="presParOf" srcId="{32E501B8-09CA-444E-AE89-3200DF279742}" destId="{A211D6C0-E426-4805-B9B7-01C26CFE68A2}" srcOrd="2" destOrd="0" presId="urn:microsoft.com/office/officeart/2005/8/layout/process1"/>
    <dgm:cxn modelId="{89AE5E58-F101-4CCF-98AC-10625B441B3D}" type="presParOf" srcId="{32E501B8-09CA-444E-AE89-3200DF279742}" destId="{E0367F38-31B1-46B0-9C5F-0152B352BF4B}" srcOrd="3" destOrd="0" presId="urn:microsoft.com/office/officeart/2005/8/layout/process1"/>
    <dgm:cxn modelId="{58ECDE01-A1F8-4BFB-8C1C-4D10D10281FE}" type="presParOf" srcId="{E0367F38-31B1-46B0-9C5F-0152B352BF4B}" destId="{816403B8-4455-4304-A139-BB241E36E3C3}" srcOrd="0" destOrd="0" presId="urn:microsoft.com/office/officeart/2005/8/layout/process1"/>
    <dgm:cxn modelId="{DFDB969B-E207-4E53-B8B9-80552A74A8B9}" type="presParOf" srcId="{32E501B8-09CA-444E-AE89-3200DF279742}" destId="{8F64208B-9039-409B-95DB-5DFFB861562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1A3B671-A250-437C-B21A-C7ECF9545BED}" type="doc">
      <dgm:prSet loTypeId="urn:microsoft.com/office/officeart/2005/8/layout/process1" loCatId="process" qsTypeId="urn:microsoft.com/office/officeart/2005/8/quickstyle/simple5" qsCatId="simple" csTypeId="urn:microsoft.com/office/officeart/2005/8/colors/accent0_2" csCatId="mainScheme" phldr="1"/>
      <dgm:spPr/>
    </dgm:pt>
    <dgm:pt modelId="{F0124DA6-835D-4A62-AE6D-491CB3914677}">
      <dgm:prSet phldrT="[텍스트]" custT="1"/>
      <dgm:spPr/>
      <dgm:t>
        <a:bodyPr/>
        <a:lstStyle/>
        <a:p>
          <a:pPr latinLnBrk="1"/>
          <a:r>
            <a:rPr lang="ko-KR" altLang="en-US" sz="1400" b="1" smtClean="0"/>
            <a:t>문전배출</a:t>
          </a:r>
          <a:endParaRPr lang="ko-KR" altLang="en-US" sz="1400" b="1"/>
        </a:p>
      </dgm:t>
    </dgm:pt>
    <dgm:pt modelId="{BD1FEF7A-B4C3-471D-9372-750ACAA7480F}" type="parTrans" cxnId="{0EE8482A-5D98-4638-9BE2-77CDB70CC9E9}">
      <dgm:prSet/>
      <dgm:spPr/>
      <dgm:t>
        <a:bodyPr/>
        <a:lstStyle/>
        <a:p>
          <a:pPr latinLnBrk="1"/>
          <a:endParaRPr lang="ko-KR" altLang="en-US" sz="2000" b="1"/>
        </a:p>
      </dgm:t>
    </dgm:pt>
    <dgm:pt modelId="{2F1AB989-4A82-4735-8D61-7DBDE1581F8F}" type="sibTrans" cxnId="{0EE8482A-5D98-4638-9BE2-77CDB70CC9E9}">
      <dgm:prSet custT="1"/>
      <dgm:spPr/>
      <dgm:t>
        <a:bodyPr/>
        <a:lstStyle/>
        <a:p>
          <a:pPr latinLnBrk="1"/>
          <a:endParaRPr lang="ko-KR" altLang="en-US" sz="900" b="1"/>
        </a:p>
      </dgm:t>
    </dgm:pt>
    <dgm:pt modelId="{FCFF0382-90EC-4579-8D94-2ABEFB87F35D}">
      <dgm:prSet phldrT="[텍스트]" custT="1"/>
      <dgm:spPr/>
      <dgm:t>
        <a:bodyPr/>
        <a:lstStyle/>
        <a:p>
          <a:pPr latinLnBrk="1"/>
          <a:r>
            <a:rPr lang="ko-KR" altLang="en-US" sz="1400" b="1" smtClean="0"/>
            <a:t>직영 또는    대행업체 수거</a:t>
          </a:r>
          <a:endParaRPr lang="ko-KR" altLang="en-US" sz="1400" b="1"/>
        </a:p>
      </dgm:t>
    </dgm:pt>
    <dgm:pt modelId="{F87FEF44-A196-4EBE-A4FB-D8704773BCA4}" type="parTrans" cxnId="{27CBFEAA-320D-400B-8C13-D443B62ED66C}">
      <dgm:prSet/>
      <dgm:spPr/>
      <dgm:t>
        <a:bodyPr/>
        <a:lstStyle/>
        <a:p>
          <a:pPr latinLnBrk="1"/>
          <a:endParaRPr lang="ko-KR" altLang="en-US" sz="2000" b="1"/>
        </a:p>
      </dgm:t>
    </dgm:pt>
    <dgm:pt modelId="{C236A97B-0350-430F-8567-962D4B8A5A91}" type="sibTrans" cxnId="{27CBFEAA-320D-400B-8C13-D443B62ED66C}">
      <dgm:prSet custT="1"/>
      <dgm:spPr/>
      <dgm:t>
        <a:bodyPr/>
        <a:lstStyle/>
        <a:p>
          <a:pPr latinLnBrk="1"/>
          <a:endParaRPr lang="ko-KR" altLang="en-US" sz="900" b="1"/>
        </a:p>
      </dgm:t>
    </dgm:pt>
    <dgm:pt modelId="{CBCA3B9B-33E8-4BFB-B390-3DD1A20773A6}">
      <dgm:prSet phldrT="[텍스트]" custT="1"/>
      <dgm:spPr/>
      <dgm:t>
        <a:bodyPr/>
        <a:lstStyle/>
        <a:p>
          <a:pPr latinLnBrk="1">
            <a:lnSpc>
              <a:spcPct val="100000"/>
            </a:lnSpc>
          </a:pPr>
          <a:r>
            <a:rPr lang="ko-KR" altLang="en-US" sz="1400" b="1" spc="-100" baseline="0" smtClean="0"/>
            <a:t>청주재활용    선별센터 </a:t>
          </a:r>
          <a:r>
            <a:rPr lang="en-US" altLang="ko-KR" sz="1400" b="1" spc="-100" baseline="0" smtClean="0"/>
            <a:t>(</a:t>
          </a:r>
          <a:r>
            <a:rPr lang="ko-KR" altLang="en-US" sz="1400" b="1" spc="-100" baseline="0" smtClean="0"/>
            <a:t>분류</a:t>
          </a:r>
          <a:r>
            <a:rPr lang="en-US" altLang="ko-KR" sz="1400" b="1" spc="-100" baseline="0" smtClean="0"/>
            <a:t>)</a:t>
          </a:r>
          <a:endParaRPr lang="ko-KR" altLang="en-US" sz="1400" b="1"/>
        </a:p>
      </dgm:t>
    </dgm:pt>
    <dgm:pt modelId="{78EB7EC2-E6A0-42D9-AFAA-8B8807817694}" type="parTrans" cxnId="{10E5EBDF-2DD5-4227-94F6-3B32201849C9}">
      <dgm:prSet/>
      <dgm:spPr/>
      <dgm:t>
        <a:bodyPr/>
        <a:lstStyle/>
        <a:p>
          <a:pPr latinLnBrk="1"/>
          <a:endParaRPr lang="ko-KR" altLang="en-US" sz="2000" b="1"/>
        </a:p>
      </dgm:t>
    </dgm:pt>
    <dgm:pt modelId="{BCB3AF50-0547-4D4C-B3CD-294F460146D9}" type="sibTrans" cxnId="{10E5EBDF-2DD5-4227-94F6-3B32201849C9}">
      <dgm:prSet custT="1"/>
      <dgm:spPr/>
      <dgm:t>
        <a:bodyPr/>
        <a:lstStyle/>
        <a:p>
          <a:pPr latinLnBrk="1"/>
          <a:endParaRPr lang="ko-KR" altLang="en-US" sz="900" b="1"/>
        </a:p>
      </dgm:t>
    </dgm:pt>
    <dgm:pt modelId="{41C31F54-B446-4629-8B31-6BD58DE9B2D3}">
      <dgm:prSet phldrT="[텍스트]" custT="1"/>
      <dgm:spPr/>
      <dgm:t>
        <a:bodyPr/>
        <a:lstStyle/>
        <a:p>
          <a:pPr latinLnBrk="1">
            <a:lnSpc>
              <a:spcPct val="100000"/>
            </a:lnSpc>
          </a:pPr>
          <a:r>
            <a:rPr lang="ko-KR" altLang="en-US" sz="1400" b="1" smtClean="0"/>
            <a:t>민간폐기물    재활용업체</a:t>
          </a:r>
          <a:endParaRPr lang="ko-KR" altLang="en-US" sz="1400" b="1"/>
        </a:p>
      </dgm:t>
    </dgm:pt>
    <dgm:pt modelId="{E1B481BC-002B-4CE1-B31D-C331FE3957AC}" type="parTrans" cxnId="{0AC2361D-52ED-4F82-904D-4A3DC214A149}">
      <dgm:prSet/>
      <dgm:spPr/>
      <dgm:t>
        <a:bodyPr/>
        <a:lstStyle/>
        <a:p>
          <a:pPr latinLnBrk="1"/>
          <a:endParaRPr lang="ko-KR" altLang="en-US"/>
        </a:p>
      </dgm:t>
    </dgm:pt>
    <dgm:pt modelId="{6E57092D-08C6-4699-9C36-F8E7FEB970C4}" type="sibTrans" cxnId="{0AC2361D-52ED-4F82-904D-4A3DC214A149}">
      <dgm:prSet/>
      <dgm:spPr/>
      <dgm:t>
        <a:bodyPr/>
        <a:lstStyle/>
        <a:p>
          <a:pPr latinLnBrk="1"/>
          <a:endParaRPr lang="ko-KR" altLang="en-US"/>
        </a:p>
      </dgm:t>
    </dgm:pt>
    <dgm:pt modelId="{32E501B8-09CA-444E-AE89-3200DF279742}" type="pres">
      <dgm:prSet presAssocID="{31A3B671-A250-437C-B21A-C7ECF9545BED}" presName="Name0" presStyleCnt="0">
        <dgm:presLayoutVars>
          <dgm:dir/>
          <dgm:resizeHandles val="exact"/>
        </dgm:presLayoutVars>
      </dgm:prSet>
      <dgm:spPr/>
    </dgm:pt>
    <dgm:pt modelId="{EDEB3B0E-DECA-4226-B4E4-1CAD5959CF3D}" type="pres">
      <dgm:prSet presAssocID="{F0124DA6-835D-4A62-AE6D-491CB3914677}" presName="node" presStyleLbl="node1" presStyleIdx="0" presStyleCnt="4" custScaleY="11745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A7CECC2-F3D6-4F75-8C4B-BBB0C05343C9}" type="pres">
      <dgm:prSet presAssocID="{2F1AB989-4A82-4735-8D61-7DBDE1581F8F}" presName="sibTrans" presStyleLbl="sibTrans2D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AD199664-26D4-49A7-B1A3-C98AFAA00101}" type="pres">
      <dgm:prSet presAssocID="{2F1AB989-4A82-4735-8D61-7DBDE1581F8F}" presName="connectorText" presStyleLbl="sibTrans2D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A211D6C0-E426-4805-B9B7-01C26CFE68A2}" type="pres">
      <dgm:prSet presAssocID="{FCFF0382-90EC-4579-8D94-2ABEFB87F35D}" presName="node" presStyleLbl="node1" presStyleIdx="1" presStyleCnt="4" custScaleY="11745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0367F38-31B1-46B0-9C5F-0152B352BF4B}" type="pres">
      <dgm:prSet presAssocID="{C236A97B-0350-430F-8567-962D4B8A5A91}" presName="sibTrans" presStyleLbl="sibTrans2D1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816403B8-4455-4304-A139-BB241E36E3C3}" type="pres">
      <dgm:prSet presAssocID="{C236A97B-0350-430F-8567-962D4B8A5A91}" presName="connectorText" presStyleLbl="sibTrans2D1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8F64208B-9039-409B-95DB-5DFFB861562B}" type="pres">
      <dgm:prSet presAssocID="{CBCA3B9B-33E8-4BFB-B390-3DD1A20773A6}" presName="node" presStyleLbl="node1" presStyleIdx="2" presStyleCnt="4" custScaleY="11745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9F53CF1-3643-4172-B81A-6BA293F6BAAD}" type="pres">
      <dgm:prSet presAssocID="{BCB3AF50-0547-4D4C-B3CD-294F460146D9}" presName="sibTrans" presStyleLbl="sibTrans2D1" presStyleIdx="2" presStyleCnt="3"/>
      <dgm:spPr/>
      <dgm:t>
        <a:bodyPr/>
        <a:lstStyle/>
        <a:p>
          <a:pPr latinLnBrk="1"/>
          <a:endParaRPr lang="ko-KR" altLang="en-US"/>
        </a:p>
      </dgm:t>
    </dgm:pt>
    <dgm:pt modelId="{02E294D3-00F4-4FCC-B989-55FC5284FE28}" type="pres">
      <dgm:prSet presAssocID="{BCB3AF50-0547-4D4C-B3CD-294F460146D9}" presName="connectorText" presStyleLbl="sibTrans2D1" presStyleIdx="2" presStyleCnt="3"/>
      <dgm:spPr/>
      <dgm:t>
        <a:bodyPr/>
        <a:lstStyle/>
        <a:p>
          <a:pPr latinLnBrk="1"/>
          <a:endParaRPr lang="ko-KR" altLang="en-US"/>
        </a:p>
      </dgm:t>
    </dgm:pt>
    <dgm:pt modelId="{C32E4930-C7D2-4505-A8C3-2CE336356B1B}" type="pres">
      <dgm:prSet presAssocID="{41C31F54-B446-4629-8B31-6BD58DE9B2D3}" presName="node" presStyleLbl="node1" presStyleIdx="3" presStyleCnt="4" custScaleY="11745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292FAC8C-004B-404E-A257-99E42D4ECE58}" type="presOf" srcId="{CBCA3B9B-33E8-4BFB-B390-3DD1A20773A6}" destId="{8F64208B-9039-409B-95DB-5DFFB861562B}" srcOrd="0" destOrd="0" presId="urn:microsoft.com/office/officeart/2005/8/layout/process1"/>
    <dgm:cxn modelId="{85B6CA29-F036-4E89-A3F3-87E918FD702F}" type="presOf" srcId="{FCFF0382-90EC-4579-8D94-2ABEFB87F35D}" destId="{A211D6C0-E426-4805-B9B7-01C26CFE68A2}" srcOrd="0" destOrd="0" presId="urn:microsoft.com/office/officeart/2005/8/layout/process1"/>
    <dgm:cxn modelId="{EEE317CE-F862-4896-8980-67B71E8A5917}" type="presOf" srcId="{31A3B671-A250-437C-B21A-C7ECF9545BED}" destId="{32E501B8-09CA-444E-AE89-3200DF279742}" srcOrd="0" destOrd="0" presId="urn:microsoft.com/office/officeart/2005/8/layout/process1"/>
    <dgm:cxn modelId="{7FA4AEFE-BD55-4CCC-8858-45828E9596C7}" type="presOf" srcId="{41C31F54-B446-4629-8B31-6BD58DE9B2D3}" destId="{C32E4930-C7D2-4505-A8C3-2CE336356B1B}" srcOrd="0" destOrd="0" presId="urn:microsoft.com/office/officeart/2005/8/layout/process1"/>
    <dgm:cxn modelId="{9CCFC7F5-280F-4904-A474-F6CFFBA178FE}" type="presOf" srcId="{F0124DA6-835D-4A62-AE6D-491CB3914677}" destId="{EDEB3B0E-DECA-4226-B4E4-1CAD5959CF3D}" srcOrd="0" destOrd="0" presId="urn:microsoft.com/office/officeart/2005/8/layout/process1"/>
    <dgm:cxn modelId="{6FAA6CD0-2E49-4BFE-B775-AB187B06C83E}" type="presOf" srcId="{C236A97B-0350-430F-8567-962D4B8A5A91}" destId="{816403B8-4455-4304-A139-BB241E36E3C3}" srcOrd="1" destOrd="0" presId="urn:microsoft.com/office/officeart/2005/8/layout/process1"/>
    <dgm:cxn modelId="{27CBFEAA-320D-400B-8C13-D443B62ED66C}" srcId="{31A3B671-A250-437C-B21A-C7ECF9545BED}" destId="{FCFF0382-90EC-4579-8D94-2ABEFB87F35D}" srcOrd="1" destOrd="0" parTransId="{F87FEF44-A196-4EBE-A4FB-D8704773BCA4}" sibTransId="{C236A97B-0350-430F-8567-962D4B8A5A91}"/>
    <dgm:cxn modelId="{10E5EBDF-2DD5-4227-94F6-3B32201849C9}" srcId="{31A3B671-A250-437C-B21A-C7ECF9545BED}" destId="{CBCA3B9B-33E8-4BFB-B390-3DD1A20773A6}" srcOrd="2" destOrd="0" parTransId="{78EB7EC2-E6A0-42D9-AFAA-8B8807817694}" sibTransId="{BCB3AF50-0547-4D4C-B3CD-294F460146D9}"/>
    <dgm:cxn modelId="{6B5F3DB2-EF49-4C00-A733-62CB806F0982}" type="presOf" srcId="{C236A97B-0350-430F-8567-962D4B8A5A91}" destId="{E0367F38-31B1-46B0-9C5F-0152B352BF4B}" srcOrd="0" destOrd="0" presId="urn:microsoft.com/office/officeart/2005/8/layout/process1"/>
    <dgm:cxn modelId="{49CD1ECA-5C47-445B-B8F2-771DD08955F2}" type="presOf" srcId="{2F1AB989-4A82-4735-8D61-7DBDE1581F8F}" destId="{CA7CECC2-F3D6-4F75-8C4B-BBB0C05343C9}" srcOrd="0" destOrd="0" presId="urn:microsoft.com/office/officeart/2005/8/layout/process1"/>
    <dgm:cxn modelId="{4AB1EE30-0CE6-4730-A6D6-FEAE945C4D31}" type="presOf" srcId="{BCB3AF50-0547-4D4C-B3CD-294F460146D9}" destId="{02E294D3-00F4-4FCC-B989-55FC5284FE28}" srcOrd="1" destOrd="0" presId="urn:microsoft.com/office/officeart/2005/8/layout/process1"/>
    <dgm:cxn modelId="{535D4ABB-69A3-4A25-8E55-5DC1C54C11FA}" type="presOf" srcId="{BCB3AF50-0547-4D4C-B3CD-294F460146D9}" destId="{C9F53CF1-3643-4172-B81A-6BA293F6BAAD}" srcOrd="0" destOrd="0" presId="urn:microsoft.com/office/officeart/2005/8/layout/process1"/>
    <dgm:cxn modelId="{0EE8482A-5D98-4638-9BE2-77CDB70CC9E9}" srcId="{31A3B671-A250-437C-B21A-C7ECF9545BED}" destId="{F0124DA6-835D-4A62-AE6D-491CB3914677}" srcOrd="0" destOrd="0" parTransId="{BD1FEF7A-B4C3-471D-9372-750ACAA7480F}" sibTransId="{2F1AB989-4A82-4735-8D61-7DBDE1581F8F}"/>
    <dgm:cxn modelId="{8DDC978E-8B54-49BA-8C2F-7575AF41B46C}" type="presOf" srcId="{2F1AB989-4A82-4735-8D61-7DBDE1581F8F}" destId="{AD199664-26D4-49A7-B1A3-C98AFAA00101}" srcOrd="1" destOrd="0" presId="urn:microsoft.com/office/officeart/2005/8/layout/process1"/>
    <dgm:cxn modelId="{0AC2361D-52ED-4F82-904D-4A3DC214A149}" srcId="{31A3B671-A250-437C-B21A-C7ECF9545BED}" destId="{41C31F54-B446-4629-8B31-6BD58DE9B2D3}" srcOrd="3" destOrd="0" parTransId="{E1B481BC-002B-4CE1-B31D-C331FE3957AC}" sibTransId="{6E57092D-08C6-4699-9C36-F8E7FEB970C4}"/>
    <dgm:cxn modelId="{D004E9F8-CCD1-488C-B6A3-18AB7C71479C}" type="presParOf" srcId="{32E501B8-09CA-444E-AE89-3200DF279742}" destId="{EDEB3B0E-DECA-4226-B4E4-1CAD5959CF3D}" srcOrd="0" destOrd="0" presId="urn:microsoft.com/office/officeart/2005/8/layout/process1"/>
    <dgm:cxn modelId="{75E82B6C-443C-49CF-81D2-5EE0A885B469}" type="presParOf" srcId="{32E501B8-09CA-444E-AE89-3200DF279742}" destId="{CA7CECC2-F3D6-4F75-8C4B-BBB0C05343C9}" srcOrd="1" destOrd="0" presId="urn:microsoft.com/office/officeart/2005/8/layout/process1"/>
    <dgm:cxn modelId="{1BCC763E-9710-49E4-B091-6A2942E9F241}" type="presParOf" srcId="{CA7CECC2-F3D6-4F75-8C4B-BBB0C05343C9}" destId="{AD199664-26D4-49A7-B1A3-C98AFAA00101}" srcOrd="0" destOrd="0" presId="urn:microsoft.com/office/officeart/2005/8/layout/process1"/>
    <dgm:cxn modelId="{92C23787-F7FB-4A08-A467-F5B4CFD7E794}" type="presParOf" srcId="{32E501B8-09CA-444E-AE89-3200DF279742}" destId="{A211D6C0-E426-4805-B9B7-01C26CFE68A2}" srcOrd="2" destOrd="0" presId="urn:microsoft.com/office/officeart/2005/8/layout/process1"/>
    <dgm:cxn modelId="{9A208ADD-CC13-43EC-8A84-360DAD34BAD5}" type="presParOf" srcId="{32E501B8-09CA-444E-AE89-3200DF279742}" destId="{E0367F38-31B1-46B0-9C5F-0152B352BF4B}" srcOrd="3" destOrd="0" presId="urn:microsoft.com/office/officeart/2005/8/layout/process1"/>
    <dgm:cxn modelId="{30FE6165-C7CE-43E0-8FB5-5CF5088E113D}" type="presParOf" srcId="{E0367F38-31B1-46B0-9C5F-0152B352BF4B}" destId="{816403B8-4455-4304-A139-BB241E36E3C3}" srcOrd="0" destOrd="0" presId="urn:microsoft.com/office/officeart/2005/8/layout/process1"/>
    <dgm:cxn modelId="{CAD50BAE-6C09-495D-ADE8-92C3907B55D0}" type="presParOf" srcId="{32E501B8-09CA-444E-AE89-3200DF279742}" destId="{8F64208B-9039-409B-95DB-5DFFB861562B}" srcOrd="4" destOrd="0" presId="urn:microsoft.com/office/officeart/2005/8/layout/process1"/>
    <dgm:cxn modelId="{A29B9C19-D50A-469A-A416-583F7ECAD666}" type="presParOf" srcId="{32E501B8-09CA-444E-AE89-3200DF279742}" destId="{C9F53CF1-3643-4172-B81A-6BA293F6BAAD}" srcOrd="5" destOrd="0" presId="urn:microsoft.com/office/officeart/2005/8/layout/process1"/>
    <dgm:cxn modelId="{AC69BE4A-7916-462F-8AAC-A8A55F63DC06}" type="presParOf" srcId="{C9F53CF1-3643-4172-B81A-6BA293F6BAAD}" destId="{02E294D3-00F4-4FCC-B989-55FC5284FE28}" srcOrd="0" destOrd="0" presId="urn:microsoft.com/office/officeart/2005/8/layout/process1"/>
    <dgm:cxn modelId="{29D584FB-A19A-4DDE-BB3D-DE1E1272F09A}" type="presParOf" srcId="{32E501B8-09CA-444E-AE89-3200DF279742}" destId="{C32E4930-C7D2-4505-A8C3-2CE336356B1B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822ABD9-B3CC-4073-A059-D3A17118E121}">
      <dsp:nvSpPr>
        <dsp:cNvPr id="0" name=""/>
        <dsp:cNvSpPr/>
      </dsp:nvSpPr>
      <dsp:spPr>
        <a:xfrm rot="5400000">
          <a:off x="4976614" y="-2914948"/>
          <a:ext cx="664948" cy="6663742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b="1" kern="1200" smtClean="0"/>
            <a:t>사업장폐기물 외의 폐기물 </a:t>
          </a:r>
          <a:r>
            <a:rPr lang="en-US" altLang="ko-KR" sz="1400" b="1" kern="1200" smtClean="0"/>
            <a:t>(</a:t>
          </a:r>
          <a:r>
            <a:rPr lang="ko-KR" altLang="en-US" sz="1400" b="1" kern="1200" smtClean="0"/>
            <a:t>가정생활폐기물</a:t>
          </a:r>
          <a:r>
            <a:rPr lang="en-US" altLang="ko-KR" sz="1400" b="1" kern="1200" smtClean="0"/>
            <a:t>, 5</a:t>
          </a:r>
          <a:r>
            <a:rPr lang="ko-KR" altLang="en-US" sz="1400" b="1" kern="1200" smtClean="0"/>
            <a:t>톤미만 사업장폐기물</a:t>
          </a:r>
          <a:r>
            <a:rPr lang="en-US" altLang="ko-KR" sz="1400" b="1" kern="1200" smtClean="0"/>
            <a:t>)</a:t>
          </a:r>
          <a:endParaRPr lang="ko-KR" altLang="en-US" sz="1600" b="1" kern="1200"/>
        </a:p>
      </dsp:txBody>
      <dsp:txXfrm rot="5400000">
        <a:off x="4976614" y="-2914948"/>
        <a:ext cx="664948" cy="6663742"/>
      </dsp:txXfrm>
    </dsp:sp>
    <dsp:sp modelId="{74DA674A-501D-4684-A5A2-20660BB1C400}">
      <dsp:nvSpPr>
        <dsp:cNvPr id="0" name=""/>
        <dsp:cNvSpPr/>
      </dsp:nvSpPr>
      <dsp:spPr>
        <a:xfrm>
          <a:off x="288031" y="1329"/>
          <a:ext cx="1689186" cy="83118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b="1" kern="1200" smtClean="0"/>
            <a:t>생활폐기물</a:t>
          </a:r>
          <a:endParaRPr lang="ko-KR" altLang="en-US" sz="1800" b="1" kern="1200"/>
        </a:p>
      </dsp:txBody>
      <dsp:txXfrm>
        <a:off x="288031" y="1329"/>
        <a:ext cx="1689186" cy="831186"/>
      </dsp:txXfrm>
    </dsp:sp>
    <dsp:sp modelId="{DE1F2E72-A6B6-4839-B418-F8B449A95EDE}">
      <dsp:nvSpPr>
        <dsp:cNvPr id="0" name=""/>
        <dsp:cNvSpPr/>
      </dsp:nvSpPr>
      <dsp:spPr>
        <a:xfrm rot="5400000">
          <a:off x="4976614" y="-2042203"/>
          <a:ext cx="664948" cy="6663742"/>
        </a:xfrm>
        <a:prstGeom prst="round2SameRect">
          <a:avLst/>
        </a:prstGeom>
        <a:solidFill>
          <a:schemeClr val="accent4">
            <a:tint val="40000"/>
            <a:alpha val="90000"/>
            <a:hueOff val="-1315235"/>
            <a:satOff val="7386"/>
            <a:lumOff val="469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1315235"/>
              <a:satOff val="7386"/>
              <a:lumOff val="46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400" b="1" kern="1200" smtClean="0"/>
            <a:t>대기환경보전법</a:t>
          </a:r>
          <a:r>
            <a:rPr lang="en-US" altLang="ko-KR" sz="1400" b="1" kern="1200" smtClean="0"/>
            <a:t>, </a:t>
          </a:r>
          <a:r>
            <a:rPr lang="ko-KR" altLang="en-US" sz="1400" b="1" kern="1200" smtClean="0"/>
            <a:t>물환경보전법 또는 소읍진동관리법에 따라 배출시설을 설치</a:t>
          </a:r>
          <a:r>
            <a:rPr lang="en-US" altLang="ko-KR" sz="1400" b="1" kern="1200" smtClean="0"/>
            <a:t>,</a:t>
          </a:r>
          <a:r>
            <a:rPr lang="ko-KR" altLang="en-US" sz="1400" b="1" kern="1200" smtClean="0"/>
            <a:t>운영하는 사업장이나 그 밖에 대통령령으로 정하는 폐기물</a:t>
          </a:r>
          <a:endParaRPr lang="ko-KR" altLang="en-US" sz="1400" b="1" kern="1200"/>
        </a:p>
      </dsp:txBody>
      <dsp:txXfrm rot="5400000">
        <a:off x="4976614" y="-2042203"/>
        <a:ext cx="664948" cy="6663742"/>
      </dsp:txXfrm>
    </dsp:sp>
    <dsp:sp modelId="{7070DD30-19AC-4C16-A2C2-F313255EBCE1}">
      <dsp:nvSpPr>
        <dsp:cNvPr id="0" name=""/>
        <dsp:cNvSpPr/>
      </dsp:nvSpPr>
      <dsp:spPr>
        <a:xfrm>
          <a:off x="288031" y="874075"/>
          <a:ext cx="1689186" cy="831186"/>
        </a:xfrm>
        <a:prstGeom prst="roundRect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b="1" kern="1200" smtClean="0"/>
            <a:t>사업장폐기물</a:t>
          </a:r>
          <a:endParaRPr lang="ko-KR" altLang="en-US" sz="1800" b="1" kern="1200"/>
        </a:p>
      </dsp:txBody>
      <dsp:txXfrm>
        <a:off x="288031" y="874075"/>
        <a:ext cx="1689186" cy="831186"/>
      </dsp:txXfrm>
    </dsp:sp>
    <dsp:sp modelId="{3662F07C-7FE2-4CE5-8F86-5BE102F26D2F}">
      <dsp:nvSpPr>
        <dsp:cNvPr id="0" name=""/>
        <dsp:cNvSpPr/>
      </dsp:nvSpPr>
      <dsp:spPr>
        <a:xfrm rot="5400000">
          <a:off x="4976614" y="-1169457"/>
          <a:ext cx="664948" cy="6663742"/>
        </a:xfrm>
        <a:prstGeom prst="round2SameRect">
          <a:avLst/>
        </a:prstGeom>
        <a:solidFill>
          <a:schemeClr val="accent4">
            <a:tint val="40000"/>
            <a:alpha val="90000"/>
            <a:hueOff val="-2630471"/>
            <a:satOff val="14771"/>
            <a:lumOff val="939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2630471"/>
              <a:satOff val="14771"/>
              <a:lumOff val="93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400" b="1" kern="1200" smtClean="0"/>
            <a:t>사업장폐기물중 폐유</a:t>
          </a:r>
          <a:r>
            <a:rPr lang="en-US" altLang="ko-KR" sz="1400" b="1" kern="1200" smtClean="0"/>
            <a:t>, </a:t>
          </a:r>
          <a:r>
            <a:rPr lang="ko-KR" altLang="en-US" sz="1400" b="1" kern="1200" smtClean="0"/>
            <a:t>폐산 등 주변 환경을 오염시킬 수 있거나 의료폐기물 등 인체에 위해를 줄 수 있는 해로운 물질로서 대통령령으로 정하는 폐기물</a:t>
          </a:r>
          <a:endParaRPr lang="ko-KR" altLang="en-US" sz="1400" b="1" kern="1200"/>
        </a:p>
      </dsp:txBody>
      <dsp:txXfrm rot="5400000">
        <a:off x="4976614" y="-1169457"/>
        <a:ext cx="664948" cy="6663742"/>
      </dsp:txXfrm>
    </dsp:sp>
    <dsp:sp modelId="{73B12DAE-4077-4A19-8E2C-E53A654C3D6F}">
      <dsp:nvSpPr>
        <dsp:cNvPr id="0" name=""/>
        <dsp:cNvSpPr/>
      </dsp:nvSpPr>
      <dsp:spPr>
        <a:xfrm>
          <a:off x="288031" y="1746820"/>
          <a:ext cx="1689186" cy="831186"/>
        </a:xfrm>
        <a:prstGeom prst="roundRect">
          <a:avLst/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b="1" kern="1200" smtClean="0"/>
            <a:t>지정폐기물</a:t>
          </a:r>
          <a:endParaRPr lang="ko-KR" altLang="en-US" sz="1800" b="1" kern="1200"/>
        </a:p>
      </dsp:txBody>
      <dsp:txXfrm>
        <a:off x="288031" y="1746820"/>
        <a:ext cx="1689186" cy="831186"/>
      </dsp:txXfrm>
    </dsp:sp>
    <dsp:sp modelId="{C8E660A2-AC4A-4DD0-A6D2-D34B6027236A}">
      <dsp:nvSpPr>
        <dsp:cNvPr id="0" name=""/>
        <dsp:cNvSpPr/>
      </dsp:nvSpPr>
      <dsp:spPr>
        <a:xfrm rot="5400000">
          <a:off x="4886441" y="-291307"/>
          <a:ext cx="835488" cy="6657234"/>
        </a:xfrm>
        <a:prstGeom prst="round2SameRect">
          <a:avLst/>
        </a:prstGeom>
        <a:solidFill>
          <a:schemeClr val="accent4">
            <a:tint val="40000"/>
            <a:alpha val="90000"/>
            <a:hueOff val="-3945706"/>
            <a:satOff val="22157"/>
            <a:lumOff val="1408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3945706"/>
              <a:satOff val="22157"/>
              <a:lumOff val="140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200" b="1" kern="1200" smtClean="0"/>
            <a:t> </a:t>
          </a:r>
          <a:r>
            <a:rPr lang="ko-KR" altLang="en-US" sz="1400" b="1" kern="1200" smtClean="0"/>
            <a:t>보건</a:t>
          </a:r>
          <a:r>
            <a:rPr lang="en-US" altLang="ko-KR" sz="1400" b="1" kern="1200" smtClean="0"/>
            <a:t>, </a:t>
          </a:r>
          <a:r>
            <a:rPr lang="ko-KR" altLang="en-US" sz="1400" b="1" kern="1200" smtClean="0"/>
            <a:t>의료기관</a:t>
          </a:r>
          <a:r>
            <a:rPr lang="en-US" altLang="ko-KR" sz="1400" b="1" kern="1200" smtClean="0"/>
            <a:t>, </a:t>
          </a:r>
          <a:r>
            <a:rPr lang="ko-KR" altLang="en-US" sz="1400" b="1" kern="1200" smtClean="0"/>
            <a:t>동물병원</a:t>
          </a:r>
          <a:r>
            <a:rPr lang="en-US" altLang="ko-KR" sz="1400" b="1" kern="1200" smtClean="0"/>
            <a:t>, </a:t>
          </a:r>
          <a:r>
            <a:rPr lang="ko-KR" altLang="en-US" sz="1400" b="1" kern="1200" smtClean="0"/>
            <a:t>시험</a:t>
          </a:r>
          <a:r>
            <a:rPr lang="en-US" altLang="ko-KR" sz="1400" b="1" kern="1200" smtClean="0"/>
            <a:t>, </a:t>
          </a:r>
          <a:r>
            <a:rPr lang="ko-KR" altLang="en-US" sz="1400" b="1" kern="1200" smtClean="0"/>
            <a:t>검사기관 등에서 배출되는 폐기물 중 인체에 감염 등 위해를 줄 우려가 있는 폐기물과 인체조직 등 적출물</a:t>
          </a:r>
          <a:r>
            <a:rPr lang="en-US" altLang="ko-KR" sz="1400" b="1" kern="1200" smtClean="0"/>
            <a:t>, </a:t>
          </a:r>
          <a:r>
            <a:rPr lang="ko-KR" altLang="en-US" sz="1400" b="1" kern="1200" smtClean="0"/>
            <a:t>실험 동물의 시체 등 보건</a:t>
          </a:r>
          <a:r>
            <a:rPr lang="en-US" altLang="ko-KR" sz="1400" b="1" kern="1200" smtClean="0"/>
            <a:t>, </a:t>
          </a:r>
          <a:r>
            <a:rPr lang="ko-KR" altLang="en-US" sz="1400" b="1" kern="1200" smtClean="0"/>
            <a:t>환경보호상 특별한 관리가 필요하다고 인정되는 폐기물</a:t>
          </a:r>
          <a:endParaRPr lang="ko-KR" altLang="en-US" sz="1600" b="1" kern="1200"/>
        </a:p>
      </dsp:txBody>
      <dsp:txXfrm rot="5400000">
        <a:off x="4886441" y="-291307"/>
        <a:ext cx="835488" cy="6657234"/>
      </dsp:txXfrm>
    </dsp:sp>
    <dsp:sp modelId="{DA2D3DF7-7572-46D4-B8CB-D4E37A6ED3CA}">
      <dsp:nvSpPr>
        <dsp:cNvPr id="0" name=""/>
        <dsp:cNvSpPr/>
      </dsp:nvSpPr>
      <dsp:spPr>
        <a:xfrm>
          <a:off x="288031" y="2621717"/>
          <a:ext cx="1687537" cy="831186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b="1" kern="1200" smtClean="0"/>
            <a:t>의료폐기물</a:t>
          </a:r>
          <a:endParaRPr lang="ko-KR" altLang="en-US" sz="1800" b="1" kern="1200"/>
        </a:p>
      </dsp:txBody>
      <dsp:txXfrm>
        <a:off x="288031" y="2621717"/>
        <a:ext cx="1687537" cy="83118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DEB3B0E-DECA-4226-B4E4-1CAD5959CF3D}">
      <dsp:nvSpPr>
        <dsp:cNvPr id="0" name=""/>
        <dsp:cNvSpPr/>
      </dsp:nvSpPr>
      <dsp:spPr>
        <a:xfrm>
          <a:off x="6343" y="0"/>
          <a:ext cx="1313090" cy="720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b="1" kern="1200" smtClean="0"/>
            <a:t>수거함        문전배출</a:t>
          </a:r>
          <a:endParaRPr lang="ko-KR" altLang="en-US" sz="1400" b="1" kern="1200"/>
        </a:p>
      </dsp:txBody>
      <dsp:txXfrm>
        <a:off x="6343" y="0"/>
        <a:ext cx="1313090" cy="720080"/>
      </dsp:txXfrm>
    </dsp:sp>
    <dsp:sp modelId="{CA7CECC2-F3D6-4F75-8C4B-BBB0C05343C9}">
      <dsp:nvSpPr>
        <dsp:cNvPr id="0" name=""/>
        <dsp:cNvSpPr/>
      </dsp:nvSpPr>
      <dsp:spPr>
        <a:xfrm>
          <a:off x="1450743" y="197216"/>
          <a:ext cx="278375" cy="3256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900" b="1" kern="1200"/>
        </a:p>
      </dsp:txBody>
      <dsp:txXfrm>
        <a:off x="1450743" y="197216"/>
        <a:ext cx="278375" cy="325646"/>
      </dsp:txXfrm>
    </dsp:sp>
    <dsp:sp modelId="{A211D6C0-E426-4805-B9B7-01C26CFE68A2}">
      <dsp:nvSpPr>
        <dsp:cNvPr id="0" name=""/>
        <dsp:cNvSpPr/>
      </dsp:nvSpPr>
      <dsp:spPr>
        <a:xfrm>
          <a:off x="1844670" y="0"/>
          <a:ext cx="1313090" cy="720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b="1" kern="1200" smtClean="0"/>
            <a:t>직영 </a:t>
          </a:r>
          <a:r>
            <a:rPr lang="ko-KR" altLang="en-US" sz="1100" b="1" kern="1200" smtClean="0"/>
            <a:t>또는</a:t>
          </a:r>
          <a:r>
            <a:rPr lang="ko-KR" altLang="en-US" sz="1400" b="1" kern="1200" smtClean="0"/>
            <a:t> 대행업체 수거</a:t>
          </a:r>
          <a:endParaRPr lang="ko-KR" altLang="en-US" sz="1400" b="1" kern="1200"/>
        </a:p>
      </dsp:txBody>
      <dsp:txXfrm>
        <a:off x="1844670" y="0"/>
        <a:ext cx="1313090" cy="720080"/>
      </dsp:txXfrm>
    </dsp:sp>
    <dsp:sp modelId="{E0367F38-31B1-46B0-9C5F-0152B352BF4B}">
      <dsp:nvSpPr>
        <dsp:cNvPr id="0" name=""/>
        <dsp:cNvSpPr/>
      </dsp:nvSpPr>
      <dsp:spPr>
        <a:xfrm>
          <a:off x="3289070" y="197216"/>
          <a:ext cx="278375" cy="3256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900" b="1" kern="1200"/>
        </a:p>
      </dsp:txBody>
      <dsp:txXfrm>
        <a:off x="3289070" y="197216"/>
        <a:ext cx="278375" cy="325646"/>
      </dsp:txXfrm>
    </dsp:sp>
    <dsp:sp modelId="{8F64208B-9039-409B-95DB-5DFFB861562B}">
      <dsp:nvSpPr>
        <dsp:cNvPr id="0" name=""/>
        <dsp:cNvSpPr/>
      </dsp:nvSpPr>
      <dsp:spPr>
        <a:xfrm>
          <a:off x="3682998" y="0"/>
          <a:ext cx="1313090" cy="720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b="1" kern="1200" smtClean="0"/>
            <a:t>소각장        소각처리</a:t>
          </a:r>
          <a:endParaRPr lang="ko-KR" altLang="en-US" sz="1400" b="1" kern="1200"/>
        </a:p>
      </dsp:txBody>
      <dsp:txXfrm>
        <a:off x="3682998" y="0"/>
        <a:ext cx="1313090" cy="720080"/>
      </dsp:txXfrm>
    </dsp:sp>
    <dsp:sp modelId="{C9F53CF1-3643-4172-B81A-6BA293F6BAAD}">
      <dsp:nvSpPr>
        <dsp:cNvPr id="0" name=""/>
        <dsp:cNvSpPr/>
      </dsp:nvSpPr>
      <dsp:spPr>
        <a:xfrm>
          <a:off x="5127398" y="197216"/>
          <a:ext cx="278375" cy="3256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900" b="1" kern="1200"/>
        </a:p>
      </dsp:txBody>
      <dsp:txXfrm>
        <a:off x="5127398" y="197216"/>
        <a:ext cx="278375" cy="325646"/>
      </dsp:txXfrm>
    </dsp:sp>
    <dsp:sp modelId="{59E8A8CF-0FE4-495B-842B-D2DA33CB21E8}">
      <dsp:nvSpPr>
        <dsp:cNvPr id="0" name=""/>
        <dsp:cNvSpPr/>
      </dsp:nvSpPr>
      <dsp:spPr>
        <a:xfrm>
          <a:off x="5521325" y="0"/>
          <a:ext cx="1313090" cy="720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b="1" kern="1200" smtClean="0"/>
            <a:t>소각재 매립</a:t>
          </a:r>
          <a:r>
            <a:rPr lang="en-US" altLang="ko-KR" sz="1400" b="1" kern="1200" smtClean="0"/>
            <a:t>(</a:t>
          </a:r>
          <a:r>
            <a:rPr lang="ko-KR" altLang="en-US" sz="1400" b="1" kern="1200" smtClean="0"/>
            <a:t>매립장</a:t>
          </a:r>
          <a:r>
            <a:rPr lang="en-US" altLang="ko-KR" sz="1400" b="1" kern="1200" smtClean="0"/>
            <a:t>)</a:t>
          </a:r>
          <a:endParaRPr lang="ko-KR" altLang="en-US" sz="1400" b="1" kern="1200"/>
        </a:p>
      </dsp:txBody>
      <dsp:txXfrm>
        <a:off x="5521325" y="0"/>
        <a:ext cx="1313090" cy="72008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DEB3B0E-DECA-4226-B4E4-1CAD5959CF3D}">
      <dsp:nvSpPr>
        <dsp:cNvPr id="0" name=""/>
        <dsp:cNvSpPr/>
      </dsp:nvSpPr>
      <dsp:spPr>
        <a:xfrm>
          <a:off x="6887" y="0"/>
          <a:ext cx="1322838" cy="6480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b="1" kern="1200" smtClean="0"/>
            <a:t>수거함</a:t>
          </a:r>
          <a:r>
            <a:rPr lang="en-US" altLang="ko-KR" sz="1400" b="1" kern="1200" smtClean="0"/>
            <a:t/>
          </a:r>
          <a:br>
            <a:rPr lang="en-US" altLang="ko-KR" sz="1400" b="1" kern="1200" smtClean="0"/>
          </a:br>
          <a:r>
            <a:rPr lang="ko-KR" altLang="en-US" sz="1400" b="1" kern="1200" smtClean="0"/>
            <a:t>문전배출</a:t>
          </a:r>
          <a:endParaRPr lang="ko-KR" altLang="en-US" sz="1400" b="1" kern="1200"/>
        </a:p>
      </dsp:txBody>
      <dsp:txXfrm>
        <a:off x="6887" y="0"/>
        <a:ext cx="1322838" cy="648072"/>
      </dsp:txXfrm>
    </dsp:sp>
    <dsp:sp modelId="{CA7CECC2-F3D6-4F75-8C4B-BBB0C05343C9}">
      <dsp:nvSpPr>
        <dsp:cNvPr id="0" name=""/>
        <dsp:cNvSpPr/>
      </dsp:nvSpPr>
      <dsp:spPr>
        <a:xfrm>
          <a:off x="1462009" y="160004"/>
          <a:ext cx="280441" cy="3280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900" b="1" kern="1200"/>
        </a:p>
      </dsp:txBody>
      <dsp:txXfrm>
        <a:off x="1462009" y="160004"/>
        <a:ext cx="280441" cy="328063"/>
      </dsp:txXfrm>
    </dsp:sp>
    <dsp:sp modelId="{A211D6C0-E426-4805-B9B7-01C26CFE68A2}">
      <dsp:nvSpPr>
        <dsp:cNvPr id="0" name=""/>
        <dsp:cNvSpPr/>
      </dsp:nvSpPr>
      <dsp:spPr>
        <a:xfrm>
          <a:off x="1858860" y="0"/>
          <a:ext cx="1322838" cy="6480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b="1" kern="1200" smtClean="0"/>
            <a:t>직영 수거</a:t>
          </a:r>
          <a:endParaRPr lang="ko-KR" altLang="en-US" sz="1400" b="1" kern="1200"/>
        </a:p>
      </dsp:txBody>
      <dsp:txXfrm>
        <a:off x="1858860" y="0"/>
        <a:ext cx="1322838" cy="648072"/>
      </dsp:txXfrm>
    </dsp:sp>
    <dsp:sp modelId="{E0367F38-31B1-46B0-9C5F-0152B352BF4B}">
      <dsp:nvSpPr>
        <dsp:cNvPr id="0" name=""/>
        <dsp:cNvSpPr/>
      </dsp:nvSpPr>
      <dsp:spPr>
        <a:xfrm>
          <a:off x="3313983" y="160004"/>
          <a:ext cx="280441" cy="3280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900" b="1" kern="1200"/>
        </a:p>
      </dsp:txBody>
      <dsp:txXfrm>
        <a:off x="3313983" y="160004"/>
        <a:ext cx="280441" cy="328063"/>
      </dsp:txXfrm>
    </dsp:sp>
    <dsp:sp modelId="{8F64208B-9039-409B-95DB-5DFFB861562B}">
      <dsp:nvSpPr>
        <dsp:cNvPr id="0" name=""/>
        <dsp:cNvSpPr/>
      </dsp:nvSpPr>
      <dsp:spPr>
        <a:xfrm>
          <a:off x="3710834" y="0"/>
          <a:ext cx="1322838" cy="6480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b="1" kern="1200" smtClean="0"/>
            <a:t>매립장        매립처리</a:t>
          </a:r>
          <a:endParaRPr lang="ko-KR" altLang="en-US" sz="1400" b="1" kern="1200"/>
        </a:p>
      </dsp:txBody>
      <dsp:txXfrm>
        <a:off x="3710834" y="0"/>
        <a:ext cx="1322838" cy="64807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DEB3B0E-DECA-4226-B4E4-1CAD5959CF3D}">
      <dsp:nvSpPr>
        <dsp:cNvPr id="0" name=""/>
        <dsp:cNvSpPr/>
      </dsp:nvSpPr>
      <dsp:spPr>
        <a:xfrm>
          <a:off x="9051" y="0"/>
          <a:ext cx="1738587" cy="720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b="1" kern="1200" smtClean="0"/>
            <a:t>대행폐기물 신고 후 배출</a:t>
          </a:r>
          <a:r>
            <a:rPr lang="en-US" altLang="ko-KR" sz="1400" b="1" kern="1200" smtClean="0"/>
            <a:t>(</a:t>
          </a:r>
          <a:r>
            <a:rPr lang="ko-KR" altLang="en-US" sz="1400" b="1" kern="1200" smtClean="0"/>
            <a:t>스티커</a:t>
          </a:r>
          <a:r>
            <a:rPr lang="en-US" altLang="ko-KR" sz="1400" b="1" kern="1200" smtClean="0"/>
            <a:t>)</a:t>
          </a:r>
          <a:endParaRPr lang="ko-KR" altLang="en-US" sz="1400" b="1" kern="1200"/>
        </a:p>
      </dsp:txBody>
      <dsp:txXfrm>
        <a:off x="9051" y="0"/>
        <a:ext cx="1738587" cy="720080"/>
      </dsp:txXfrm>
    </dsp:sp>
    <dsp:sp modelId="{CA7CECC2-F3D6-4F75-8C4B-BBB0C05343C9}">
      <dsp:nvSpPr>
        <dsp:cNvPr id="0" name=""/>
        <dsp:cNvSpPr/>
      </dsp:nvSpPr>
      <dsp:spPr>
        <a:xfrm>
          <a:off x="1921497" y="144455"/>
          <a:ext cx="368580" cy="4311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900" b="1" kern="1200"/>
        </a:p>
      </dsp:txBody>
      <dsp:txXfrm>
        <a:off x="1921497" y="144455"/>
        <a:ext cx="368580" cy="431169"/>
      </dsp:txXfrm>
    </dsp:sp>
    <dsp:sp modelId="{A211D6C0-E426-4805-B9B7-01C26CFE68A2}">
      <dsp:nvSpPr>
        <dsp:cNvPr id="0" name=""/>
        <dsp:cNvSpPr/>
      </dsp:nvSpPr>
      <dsp:spPr>
        <a:xfrm>
          <a:off x="2443074" y="0"/>
          <a:ext cx="1738587" cy="720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b="1" kern="1200" smtClean="0"/>
            <a:t>직영 수거</a:t>
          </a:r>
          <a:endParaRPr lang="ko-KR" altLang="en-US" sz="1400" b="1" kern="1200"/>
        </a:p>
      </dsp:txBody>
      <dsp:txXfrm>
        <a:off x="2443074" y="0"/>
        <a:ext cx="1738587" cy="720080"/>
      </dsp:txXfrm>
    </dsp:sp>
    <dsp:sp modelId="{E0367F38-31B1-46B0-9C5F-0152B352BF4B}">
      <dsp:nvSpPr>
        <dsp:cNvPr id="0" name=""/>
        <dsp:cNvSpPr/>
      </dsp:nvSpPr>
      <dsp:spPr>
        <a:xfrm>
          <a:off x="4355520" y="144455"/>
          <a:ext cx="368580" cy="4311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900" b="1" kern="1200"/>
        </a:p>
      </dsp:txBody>
      <dsp:txXfrm>
        <a:off x="4355520" y="144455"/>
        <a:ext cx="368580" cy="431169"/>
      </dsp:txXfrm>
    </dsp:sp>
    <dsp:sp modelId="{8F64208B-9039-409B-95DB-5DFFB861562B}">
      <dsp:nvSpPr>
        <dsp:cNvPr id="0" name=""/>
        <dsp:cNvSpPr/>
      </dsp:nvSpPr>
      <dsp:spPr>
        <a:xfrm>
          <a:off x="4877096" y="0"/>
          <a:ext cx="1738587" cy="720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b="1" kern="1200" smtClean="0"/>
            <a:t>소각장 소각 </a:t>
          </a:r>
          <a:r>
            <a:rPr lang="en-US" altLang="ko-KR" sz="1000" b="1" kern="1200" smtClean="0"/>
            <a:t>(</a:t>
          </a:r>
          <a:r>
            <a:rPr lang="ko-KR" altLang="en-US" sz="1000" b="1" kern="1200" smtClean="0"/>
            <a:t>일부위탁</a:t>
          </a:r>
          <a:r>
            <a:rPr lang="en-US" altLang="ko-KR" sz="1000" b="1" kern="1200" smtClean="0"/>
            <a:t>)</a:t>
          </a:r>
          <a:r>
            <a:rPr lang="ko-KR" altLang="en-US" sz="1400" b="1" kern="1200" smtClean="0"/>
            <a:t>          매립장 매립</a:t>
          </a:r>
          <a:endParaRPr lang="ko-KR" altLang="en-US" sz="1400" b="1" kern="1200"/>
        </a:p>
      </dsp:txBody>
      <dsp:txXfrm>
        <a:off x="4877096" y="0"/>
        <a:ext cx="1738587" cy="72008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DEB3B0E-DECA-4226-B4E4-1CAD5959CF3D}">
      <dsp:nvSpPr>
        <dsp:cNvPr id="0" name=""/>
        <dsp:cNvSpPr/>
      </dsp:nvSpPr>
      <dsp:spPr>
        <a:xfrm>
          <a:off x="6887" y="0"/>
          <a:ext cx="1322838" cy="6480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b="1" kern="1200" smtClean="0"/>
            <a:t>재활용센터</a:t>
          </a:r>
          <a:r>
            <a:rPr lang="en-US" altLang="ko-KR" sz="1400" b="1" kern="1200" smtClean="0"/>
            <a:t/>
          </a:r>
          <a:br>
            <a:rPr lang="en-US" altLang="ko-KR" sz="1400" b="1" kern="1200" smtClean="0"/>
          </a:br>
          <a:r>
            <a:rPr lang="ko-KR" altLang="en-US" sz="1400" b="1" kern="1200" smtClean="0"/>
            <a:t>방문수거</a:t>
          </a:r>
          <a:endParaRPr lang="ko-KR" altLang="en-US" sz="1400" b="1" kern="1200"/>
        </a:p>
      </dsp:txBody>
      <dsp:txXfrm>
        <a:off x="6887" y="0"/>
        <a:ext cx="1322838" cy="648072"/>
      </dsp:txXfrm>
    </dsp:sp>
    <dsp:sp modelId="{CA7CECC2-F3D6-4F75-8C4B-BBB0C05343C9}">
      <dsp:nvSpPr>
        <dsp:cNvPr id="0" name=""/>
        <dsp:cNvSpPr/>
      </dsp:nvSpPr>
      <dsp:spPr>
        <a:xfrm>
          <a:off x="1462009" y="160004"/>
          <a:ext cx="280441" cy="3280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900" b="1" kern="1200"/>
        </a:p>
      </dsp:txBody>
      <dsp:txXfrm>
        <a:off x="1462009" y="160004"/>
        <a:ext cx="280441" cy="328063"/>
      </dsp:txXfrm>
    </dsp:sp>
    <dsp:sp modelId="{A211D6C0-E426-4805-B9B7-01C26CFE68A2}">
      <dsp:nvSpPr>
        <dsp:cNvPr id="0" name=""/>
        <dsp:cNvSpPr/>
      </dsp:nvSpPr>
      <dsp:spPr>
        <a:xfrm>
          <a:off x="1858860" y="0"/>
          <a:ext cx="1322838" cy="6480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b="1" kern="1200" smtClean="0"/>
            <a:t>수리</a:t>
          </a:r>
          <a:r>
            <a:rPr lang="en-US" altLang="ko-KR" sz="1400" b="1" kern="1200" smtClean="0"/>
            <a:t>,</a:t>
          </a:r>
          <a:r>
            <a:rPr lang="ko-KR" altLang="en-US" sz="1400" b="1" kern="1200" smtClean="0"/>
            <a:t>수선</a:t>
          </a:r>
          <a:endParaRPr lang="ko-KR" altLang="en-US" sz="1400" b="1" kern="1200"/>
        </a:p>
      </dsp:txBody>
      <dsp:txXfrm>
        <a:off x="1858860" y="0"/>
        <a:ext cx="1322838" cy="648072"/>
      </dsp:txXfrm>
    </dsp:sp>
    <dsp:sp modelId="{E0367F38-31B1-46B0-9C5F-0152B352BF4B}">
      <dsp:nvSpPr>
        <dsp:cNvPr id="0" name=""/>
        <dsp:cNvSpPr/>
      </dsp:nvSpPr>
      <dsp:spPr>
        <a:xfrm>
          <a:off x="3313983" y="160004"/>
          <a:ext cx="280441" cy="3280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900" b="1" kern="1200"/>
        </a:p>
      </dsp:txBody>
      <dsp:txXfrm>
        <a:off x="3313983" y="160004"/>
        <a:ext cx="280441" cy="328063"/>
      </dsp:txXfrm>
    </dsp:sp>
    <dsp:sp modelId="{8F64208B-9039-409B-95DB-5DFFB861562B}">
      <dsp:nvSpPr>
        <dsp:cNvPr id="0" name=""/>
        <dsp:cNvSpPr/>
      </dsp:nvSpPr>
      <dsp:spPr>
        <a:xfrm>
          <a:off x="3710834" y="0"/>
          <a:ext cx="1322838" cy="6480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b="1" kern="1200" smtClean="0"/>
            <a:t>전시</a:t>
          </a:r>
          <a:r>
            <a:rPr lang="en-US" altLang="ko-KR" sz="1400" b="1" kern="1200" smtClean="0"/>
            <a:t>, </a:t>
          </a:r>
          <a:r>
            <a:rPr lang="ko-KR" altLang="en-US" sz="1400" b="1" kern="1200" smtClean="0"/>
            <a:t>판매</a:t>
          </a:r>
          <a:endParaRPr lang="ko-KR" altLang="en-US" sz="1400" b="1" kern="1200"/>
        </a:p>
      </dsp:txBody>
      <dsp:txXfrm>
        <a:off x="3710834" y="0"/>
        <a:ext cx="1322838" cy="648072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DEB3B0E-DECA-4226-B4E4-1CAD5959CF3D}">
      <dsp:nvSpPr>
        <dsp:cNvPr id="0" name=""/>
        <dsp:cNvSpPr/>
      </dsp:nvSpPr>
      <dsp:spPr>
        <a:xfrm>
          <a:off x="6343" y="0"/>
          <a:ext cx="1313090" cy="7920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400" b="1" kern="1200" smtClean="0"/>
            <a:t>RFID,          </a:t>
          </a:r>
          <a:r>
            <a:rPr lang="ko-KR" altLang="en-US" sz="1400" b="1" kern="1200" smtClean="0"/>
            <a:t>수거용기 배출</a:t>
          </a:r>
          <a:endParaRPr lang="ko-KR" altLang="en-US" sz="1400" b="1" kern="1200"/>
        </a:p>
      </dsp:txBody>
      <dsp:txXfrm>
        <a:off x="6343" y="0"/>
        <a:ext cx="1313090" cy="792087"/>
      </dsp:txXfrm>
    </dsp:sp>
    <dsp:sp modelId="{CA7CECC2-F3D6-4F75-8C4B-BBB0C05343C9}">
      <dsp:nvSpPr>
        <dsp:cNvPr id="0" name=""/>
        <dsp:cNvSpPr/>
      </dsp:nvSpPr>
      <dsp:spPr>
        <a:xfrm>
          <a:off x="1450743" y="233220"/>
          <a:ext cx="278375" cy="3256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900" b="1" kern="1200"/>
        </a:p>
      </dsp:txBody>
      <dsp:txXfrm>
        <a:off x="1450743" y="233220"/>
        <a:ext cx="278375" cy="325646"/>
      </dsp:txXfrm>
    </dsp:sp>
    <dsp:sp modelId="{A211D6C0-E426-4805-B9B7-01C26CFE68A2}">
      <dsp:nvSpPr>
        <dsp:cNvPr id="0" name=""/>
        <dsp:cNvSpPr/>
      </dsp:nvSpPr>
      <dsp:spPr>
        <a:xfrm>
          <a:off x="1844670" y="0"/>
          <a:ext cx="1313090" cy="7920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b="1" kern="1200" smtClean="0"/>
            <a:t>대행업체 수거</a:t>
          </a:r>
          <a:endParaRPr lang="ko-KR" altLang="en-US" sz="1400" b="1" kern="1200"/>
        </a:p>
      </dsp:txBody>
      <dsp:txXfrm>
        <a:off x="1844670" y="0"/>
        <a:ext cx="1313090" cy="792087"/>
      </dsp:txXfrm>
    </dsp:sp>
    <dsp:sp modelId="{E0367F38-31B1-46B0-9C5F-0152B352BF4B}">
      <dsp:nvSpPr>
        <dsp:cNvPr id="0" name=""/>
        <dsp:cNvSpPr/>
      </dsp:nvSpPr>
      <dsp:spPr>
        <a:xfrm>
          <a:off x="3289070" y="233220"/>
          <a:ext cx="278375" cy="3256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900" b="1" kern="1200"/>
        </a:p>
      </dsp:txBody>
      <dsp:txXfrm>
        <a:off x="3289070" y="233220"/>
        <a:ext cx="278375" cy="325646"/>
      </dsp:txXfrm>
    </dsp:sp>
    <dsp:sp modelId="{8F64208B-9039-409B-95DB-5DFFB861562B}">
      <dsp:nvSpPr>
        <dsp:cNvPr id="0" name=""/>
        <dsp:cNvSpPr/>
      </dsp:nvSpPr>
      <dsp:spPr>
        <a:xfrm>
          <a:off x="3682998" y="0"/>
          <a:ext cx="1313090" cy="7920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latinLnBrk="1">
            <a:lnSpc>
              <a:spcPct val="70000"/>
            </a:lnSpc>
            <a:spcBef>
              <a:spcPct val="0"/>
            </a:spcBef>
            <a:spcAft>
              <a:spcPts val="0"/>
            </a:spcAft>
          </a:pPr>
          <a:r>
            <a:rPr lang="ko-KR" altLang="en-US" sz="1400" b="1" kern="1200" smtClean="0"/>
            <a:t>음식물자원화시설</a:t>
          </a:r>
          <a:endParaRPr lang="en-US" altLang="ko-KR" sz="1400" b="1" kern="1200" smtClean="0"/>
        </a:p>
        <a:p>
          <a:pPr lvl="0" algn="ctr" defTabSz="622300" latinLnBrk="1">
            <a:lnSpc>
              <a:spcPct val="70000"/>
            </a:lnSpc>
            <a:spcBef>
              <a:spcPct val="0"/>
            </a:spcBef>
            <a:spcAft>
              <a:spcPts val="0"/>
            </a:spcAft>
          </a:pPr>
          <a:r>
            <a:rPr lang="en-US" altLang="ko-KR" sz="1400" b="1" kern="1200" smtClean="0"/>
            <a:t>(</a:t>
          </a:r>
          <a:r>
            <a:rPr lang="ko-KR" altLang="en-US" sz="1400" b="1" kern="1200" smtClean="0"/>
            <a:t>재활용처리</a:t>
          </a:r>
          <a:r>
            <a:rPr lang="en-US" altLang="ko-KR" sz="1400" b="1" kern="1200" smtClean="0"/>
            <a:t>)</a:t>
          </a:r>
          <a:endParaRPr lang="ko-KR" altLang="en-US" sz="1400" b="1" kern="1200"/>
        </a:p>
      </dsp:txBody>
      <dsp:txXfrm>
        <a:off x="3682998" y="0"/>
        <a:ext cx="1313090" cy="792087"/>
      </dsp:txXfrm>
    </dsp:sp>
    <dsp:sp modelId="{C9F53CF1-3643-4172-B81A-6BA293F6BAAD}">
      <dsp:nvSpPr>
        <dsp:cNvPr id="0" name=""/>
        <dsp:cNvSpPr/>
      </dsp:nvSpPr>
      <dsp:spPr>
        <a:xfrm>
          <a:off x="5127398" y="233220"/>
          <a:ext cx="278375" cy="3256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900" b="1" kern="1200"/>
        </a:p>
      </dsp:txBody>
      <dsp:txXfrm>
        <a:off x="5127398" y="233220"/>
        <a:ext cx="278375" cy="325646"/>
      </dsp:txXfrm>
    </dsp:sp>
    <dsp:sp modelId="{59E8A8CF-0FE4-495B-842B-D2DA33CB21E8}">
      <dsp:nvSpPr>
        <dsp:cNvPr id="0" name=""/>
        <dsp:cNvSpPr/>
      </dsp:nvSpPr>
      <dsp:spPr>
        <a:xfrm>
          <a:off x="5521325" y="0"/>
          <a:ext cx="1313090" cy="7920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b="1" kern="1200" smtClean="0"/>
            <a:t>퇴비</a:t>
          </a:r>
          <a:r>
            <a:rPr lang="en-US" altLang="ko-KR" sz="1400" b="1" kern="1200" smtClean="0"/>
            <a:t>(</a:t>
          </a:r>
          <a:r>
            <a:rPr lang="ko-KR" altLang="en-US" sz="1400" b="1" kern="1200" smtClean="0"/>
            <a:t>무상제공</a:t>
          </a:r>
          <a:r>
            <a:rPr lang="en-US" altLang="ko-KR" sz="1400" b="1" kern="1200" smtClean="0"/>
            <a:t>)</a:t>
          </a:r>
        </a:p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b="1" kern="1200" smtClean="0"/>
            <a:t>음폐수</a:t>
          </a:r>
          <a:r>
            <a:rPr lang="en-US" altLang="ko-KR" sz="1100" b="1" kern="1200" smtClean="0"/>
            <a:t>(</a:t>
          </a:r>
          <a:r>
            <a:rPr lang="ko-KR" altLang="en-US" sz="1100" b="1" kern="1200" smtClean="0"/>
            <a:t>하수처리</a:t>
          </a:r>
          <a:r>
            <a:rPr lang="en-US" altLang="ko-KR" sz="1100" b="1" kern="1200" smtClean="0"/>
            <a:t>)</a:t>
          </a:r>
          <a:endParaRPr lang="ko-KR" altLang="en-US" sz="1100" b="1" kern="1200"/>
        </a:p>
      </dsp:txBody>
      <dsp:txXfrm>
        <a:off x="5521325" y="0"/>
        <a:ext cx="1313090" cy="792087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DEB3B0E-DECA-4226-B4E4-1CAD5959CF3D}">
      <dsp:nvSpPr>
        <dsp:cNvPr id="0" name=""/>
        <dsp:cNvSpPr/>
      </dsp:nvSpPr>
      <dsp:spPr>
        <a:xfrm>
          <a:off x="4430" y="0"/>
          <a:ext cx="1324131" cy="7920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b="1" kern="1200" smtClean="0"/>
            <a:t>수거용기</a:t>
          </a:r>
          <a:r>
            <a:rPr lang="en-US" altLang="ko-KR" sz="1400" b="1" kern="1200" smtClean="0"/>
            <a:t/>
          </a:r>
          <a:br>
            <a:rPr lang="en-US" altLang="ko-KR" sz="1400" b="1" kern="1200" smtClean="0"/>
          </a:br>
          <a:r>
            <a:rPr lang="ko-KR" altLang="en-US" sz="1400" b="1" kern="1200" smtClean="0"/>
            <a:t>배출</a:t>
          </a:r>
          <a:endParaRPr lang="ko-KR" altLang="en-US" sz="1400" b="1" kern="1200"/>
        </a:p>
      </dsp:txBody>
      <dsp:txXfrm>
        <a:off x="4430" y="0"/>
        <a:ext cx="1324131" cy="792087"/>
      </dsp:txXfrm>
    </dsp:sp>
    <dsp:sp modelId="{CA7CECC2-F3D6-4F75-8C4B-BBB0C05343C9}">
      <dsp:nvSpPr>
        <dsp:cNvPr id="0" name=""/>
        <dsp:cNvSpPr/>
      </dsp:nvSpPr>
      <dsp:spPr>
        <a:xfrm>
          <a:off x="1460974" y="231851"/>
          <a:ext cx="280715" cy="32838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900" b="1" kern="1200"/>
        </a:p>
      </dsp:txBody>
      <dsp:txXfrm>
        <a:off x="1460974" y="231851"/>
        <a:ext cx="280715" cy="328384"/>
      </dsp:txXfrm>
    </dsp:sp>
    <dsp:sp modelId="{A211D6C0-E426-4805-B9B7-01C26CFE68A2}">
      <dsp:nvSpPr>
        <dsp:cNvPr id="0" name=""/>
        <dsp:cNvSpPr/>
      </dsp:nvSpPr>
      <dsp:spPr>
        <a:xfrm>
          <a:off x="1858214" y="0"/>
          <a:ext cx="1324131" cy="7920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b="1" kern="1200" smtClean="0"/>
            <a:t>민간폐기물  운반업체수거</a:t>
          </a:r>
          <a:endParaRPr lang="ko-KR" altLang="en-US" sz="1400" b="1" kern="1200"/>
        </a:p>
      </dsp:txBody>
      <dsp:txXfrm>
        <a:off x="1858214" y="0"/>
        <a:ext cx="1324131" cy="792087"/>
      </dsp:txXfrm>
    </dsp:sp>
    <dsp:sp modelId="{E0367F38-31B1-46B0-9C5F-0152B352BF4B}">
      <dsp:nvSpPr>
        <dsp:cNvPr id="0" name=""/>
        <dsp:cNvSpPr/>
      </dsp:nvSpPr>
      <dsp:spPr>
        <a:xfrm>
          <a:off x="3314758" y="231851"/>
          <a:ext cx="280715" cy="32838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900" b="1" kern="1200"/>
        </a:p>
      </dsp:txBody>
      <dsp:txXfrm>
        <a:off x="3314758" y="231851"/>
        <a:ext cx="280715" cy="328384"/>
      </dsp:txXfrm>
    </dsp:sp>
    <dsp:sp modelId="{8F64208B-9039-409B-95DB-5DFFB861562B}">
      <dsp:nvSpPr>
        <dsp:cNvPr id="0" name=""/>
        <dsp:cNvSpPr/>
      </dsp:nvSpPr>
      <dsp:spPr>
        <a:xfrm>
          <a:off x="3711998" y="0"/>
          <a:ext cx="1324131" cy="7920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b="1" kern="1200" spc="-100" baseline="0" smtClean="0"/>
            <a:t>민간재활용업체</a:t>
          </a:r>
          <a:r>
            <a:rPr lang="ko-KR" altLang="en-US" sz="1400" b="1" kern="1200" smtClean="0"/>
            <a:t> 재활용처리</a:t>
          </a:r>
          <a:endParaRPr lang="ko-KR" altLang="en-US" sz="1400" b="1" kern="1200"/>
        </a:p>
      </dsp:txBody>
      <dsp:txXfrm>
        <a:off x="3711998" y="0"/>
        <a:ext cx="1324131" cy="79208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DEB3B0E-DECA-4226-B4E4-1CAD5959CF3D}">
      <dsp:nvSpPr>
        <dsp:cNvPr id="0" name=""/>
        <dsp:cNvSpPr/>
      </dsp:nvSpPr>
      <dsp:spPr>
        <a:xfrm>
          <a:off x="4303" y="0"/>
          <a:ext cx="1286299" cy="7920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b="1" kern="1200" smtClean="0"/>
            <a:t>지정장소에  분리배출</a:t>
          </a:r>
          <a:endParaRPr lang="ko-KR" altLang="en-US" sz="1400" b="1" kern="1200"/>
        </a:p>
      </dsp:txBody>
      <dsp:txXfrm>
        <a:off x="4303" y="0"/>
        <a:ext cx="1286299" cy="792087"/>
      </dsp:txXfrm>
    </dsp:sp>
    <dsp:sp modelId="{CA7CECC2-F3D6-4F75-8C4B-BBB0C05343C9}">
      <dsp:nvSpPr>
        <dsp:cNvPr id="0" name=""/>
        <dsp:cNvSpPr/>
      </dsp:nvSpPr>
      <dsp:spPr>
        <a:xfrm>
          <a:off x="1419232" y="236542"/>
          <a:ext cx="272695" cy="3190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900" b="1" kern="1200"/>
        </a:p>
      </dsp:txBody>
      <dsp:txXfrm>
        <a:off x="1419232" y="236542"/>
        <a:ext cx="272695" cy="319002"/>
      </dsp:txXfrm>
    </dsp:sp>
    <dsp:sp modelId="{A211D6C0-E426-4805-B9B7-01C26CFE68A2}">
      <dsp:nvSpPr>
        <dsp:cNvPr id="0" name=""/>
        <dsp:cNvSpPr/>
      </dsp:nvSpPr>
      <dsp:spPr>
        <a:xfrm>
          <a:off x="1805122" y="0"/>
          <a:ext cx="1286299" cy="7920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b="1" kern="1200" smtClean="0"/>
            <a:t>민간업체 수거</a:t>
          </a:r>
          <a:endParaRPr lang="en-US" altLang="ko-KR" sz="1400" b="1" kern="1200" smtClean="0"/>
        </a:p>
      </dsp:txBody>
      <dsp:txXfrm>
        <a:off x="1805122" y="0"/>
        <a:ext cx="1286299" cy="792087"/>
      </dsp:txXfrm>
    </dsp:sp>
    <dsp:sp modelId="{E0367F38-31B1-46B0-9C5F-0152B352BF4B}">
      <dsp:nvSpPr>
        <dsp:cNvPr id="0" name=""/>
        <dsp:cNvSpPr/>
      </dsp:nvSpPr>
      <dsp:spPr>
        <a:xfrm>
          <a:off x="3220051" y="236542"/>
          <a:ext cx="272695" cy="3190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900" b="1" kern="1200"/>
        </a:p>
      </dsp:txBody>
      <dsp:txXfrm>
        <a:off x="3220051" y="236542"/>
        <a:ext cx="272695" cy="319002"/>
      </dsp:txXfrm>
    </dsp:sp>
    <dsp:sp modelId="{8F64208B-9039-409B-95DB-5DFFB861562B}">
      <dsp:nvSpPr>
        <dsp:cNvPr id="0" name=""/>
        <dsp:cNvSpPr/>
      </dsp:nvSpPr>
      <dsp:spPr>
        <a:xfrm>
          <a:off x="3605941" y="0"/>
          <a:ext cx="1286299" cy="7920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latinLnBrk="1">
            <a:lnSpc>
              <a:spcPct val="70000"/>
            </a:lnSpc>
            <a:spcBef>
              <a:spcPct val="0"/>
            </a:spcBef>
            <a:spcAft>
              <a:spcPts val="0"/>
            </a:spcAft>
          </a:pPr>
          <a:r>
            <a:rPr lang="ko-KR" altLang="en-US" sz="1400" b="1" kern="1200" smtClean="0"/>
            <a:t>민간폐기물    재활용업체</a:t>
          </a:r>
          <a:endParaRPr lang="ko-KR" altLang="en-US" sz="1400" b="1" kern="1200"/>
        </a:p>
      </dsp:txBody>
      <dsp:txXfrm>
        <a:off x="3605941" y="0"/>
        <a:ext cx="1286299" cy="79208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DEB3B0E-DECA-4226-B4E4-1CAD5959CF3D}">
      <dsp:nvSpPr>
        <dsp:cNvPr id="0" name=""/>
        <dsp:cNvSpPr/>
      </dsp:nvSpPr>
      <dsp:spPr>
        <a:xfrm>
          <a:off x="6276" y="0"/>
          <a:ext cx="1299268" cy="720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b="1" kern="1200" smtClean="0"/>
            <a:t>문전배출</a:t>
          </a:r>
          <a:endParaRPr lang="ko-KR" altLang="en-US" sz="1400" b="1" kern="1200"/>
        </a:p>
      </dsp:txBody>
      <dsp:txXfrm>
        <a:off x="6276" y="0"/>
        <a:ext cx="1299268" cy="720080"/>
      </dsp:txXfrm>
    </dsp:sp>
    <dsp:sp modelId="{CA7CECC2-F3D6-4F75-8C4B-BBB0C05343C9}">
      <dsp:nvSpPr>
        <dsp:cNvPr id="0" name=""/>
        <dsp:cNvSpPr/>
      </dsp:nvSpPr>
      <dsp:spPr>
        <a:xfrm>
          <a:off x="1435472" y="198930"/>
          <a:ext cx="275445" cy="32221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900" b="1" kern="1200"/>
        </a:p>
      </dsp:txBody>
      <dsp:txXfrm>
        <a:off x="1435472" y="198930"/>
        <a:ext cx="275445" cy="322218"/>
      </dsp:txXfrm>
    </dsp:sp>
    <dsp:sp modelId="{A211D6C0-E426-4805-B9B7-01C26CFE68A2}">
      <dsp:nvSpPr>
        <dsp:cNvPr id="0" name=""/>
        <dsp:cNvSpPr/>
      </dsp:nvSpPr>
      <dsp:spPr>
        <a:xfrm>
          <a:off x="1825253" y="0"/>
          <a:ext cx="1299268" cy="720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b="1" kern="1200" smtClean="0"/>
            <a:t>직영 또는    대행업체 수거</a:t>
          </a:r>
          <a:endParaRPr lang="ko-KR" altLang="en-US" sz="1400" b="1" kern="1200"/>
        </a:p>
      </dsp:txBody>
      <dsp:txXfrm>
        <a:off x="1825253" y="0"/>
        <a:ext cx="1299268" cy="720080"/>
      </dsp:txXfrm>
    </dsp:sp>
    <dsp:sp modelId="{E0367F38-31B1-46B0-9C5F-0152B352BF4B}">
      <dsp:nvSpPr>
        <dsp:cNvPr id="0" name=""/>
        <dsp:cNvSpPr/>
      </dsp:nvSpPr>
      <dsp:spPr>
        <a:xfrm>
          <a:off x="3254449" y="198930"/>
          <a:ext cx="275445" cy="32221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900" b="1" kern="1200"/>
        </a:p>
      </dsp:txBody>
      <dsp:txXfrm>
        <a:off x="3254449" y="198930"/>
        <a:ext cx="275445" cy="322218"/>
      </dsp:txXfrm>
    </dsp:sp>
    <dsp:sp modelId="{8F64208B-9039-409B-95DB-5DFFB861562B}">
      <dsp:nvSpPr>
        <dsp:cNvPr id="0" name=""/>
        <dsp:cNvSpPr/>
      </dsp:nvSpPr>
      <dsp:spPr>
        <a:xfrm>
          <a:off x="3644229" y="0"/>
          <a:ext cx="1299268" cy="720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b="1" kern="1200" spc="-100" baseline="0" smtClean="0"/>
            <a:t>청주재활용    선별센터 </a:t>
          </a:r>
          <a:r>
            <a:rPr lang="en-US" altLang="ko-KR" sz="1400" b="1" kern="1200" spc="-100" baseline="0" smtClean="0"/>
            <a:t>(</a:t>
          </a:r>
          <a:r>
            <a:rPr lang="ko-KR" altLang="en-US" sz="1400" b="1" kern="1200" spc="-100" baseline="0" smtClean="0"/>
            <a:t>분류</a:t>
          </a:r>
          <a:r>
            <a:rPr lang="en-US" altLang="ko-KR" sz="1400" b="1" kern="1200" spc="-100" baseline="0" smtClean="0"/>
            <a:t>)</a:t>
          </a:r>
          <a:endParaRPr lang="ko-KR" altLang="en-US" sz="1400" b="1" kern="1200"/>
        </a:p>
      </dsp:txBody>
      <dsp:txXfrm>
        <a:off x="3644229" y="0"/>
        <a:ext cx="1299268" cy="720080"/>
      </dsp:txXfrm>
    </dsp:sp>
    <dsp:sp modelId="{C9F53CF1-3643-4172-B81A-6BA293F6BAAD}">
      <dsp:nvSpPr>
        <dsp:cNvPr id="0" name=""/>
        <dsp:cNvSpPr/>
      </dsp:nvSpPr>
      <dsp:spPr>
        <a:xfrm>
          <a:off x="5073425" y="198930"/>
          <a:ext cx="275445" cy="32221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900" b="1" kern="1200"/>
        </a:p>
      </dsp:txBody>
      <dsp:txXfrm>
        <a:off x="5073425" y="198930"/>
        <a:ext cx="275445" cy="322218"/>
      </dsp:txXfrm>
    </dsp:sp>
    <dsp:sp modelId="{C32E4930-C7D2-4505-A8C3-2CE336356B1B}">
      <dsp:nvSpPr>
        <dsp:cNvPr id="0" name=""/>
        <dsp:cNvSpPr/>
      </dsp:nvSpPr>
      <dsp:spPr>
        <a:xfrm>
          <a:off x="5463206" y="0"/>
          <a:ext cx="1299268" cy="720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b="1" kern="1200" smtClean="0"/>
            <a:t>민간폐기물    재활용업체</a:t>
          </a:r>
          <a:endParaRPr lang="ko-KR" altLang="en-US" sz="1400" b="1" kern="1200"/>
        </a:p>
      </dsp:txBody>
      <dsp:txXfrm>
        <a:off x="5463206" y="0"/>
        <a:ext cx="1299268" cy="720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4" y="15"/>
            <a:ext cx="2950375" cy="497367"/>
          </a:xfrm>
          <a:prstGeom prst="rect">
            <a:avLst/>
          </a:prstGeom>
        </p:spPr>
        <p:txBody>
          <a:bodyPr vert="horz" lIns="92766" tIns="46382" rIns="92766" bIns="46382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5220" y="15"/>
            <a:ext cx="2950374" cy="497367"/>
          </a:xfrm>
          <a:prstGeom prst="rect">
            <a:avLst/>
          </a:prstGeom>
        </p:spPr>
        <p:txBody>
          <a:bodyPr vert="horz" lIns="92766" tIns="46382" rIns="92766" bIns="46382" rtlCol="0"/>
          <a:lstStyle>
            <a:lvl1pPr algn="r">
              <a:defRPr sz="1200"/>
            </a:lvl1pPr>
          </a:lstStyle>
          <a:p>
            <a:fld id="{44FA4C08-A54F-4863-82FF-FB1B9624D23B}" type="datetimeFigureOut">
              <a:rPr lang="ko-KR" altLang="en-US" smtClean="0"/>
              <a:pPr/>
              <a:t>2019-07-10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4" y="9440372"/>
            <a:ext cx="2950375" cy="497366"/>
          </a:xfrm>
          <a:prstGeom prst="rect">
            <a:avLst/>
          </a:prstGeom>
        </p:spPr>
        <p:txBody>
          <a:bodyPr vert="horz" lIns="92766" tIns="46382" rIns="92766" bIns="46382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5220" y="9440372"/>
            <a:ext cx="2950374" cy="497366"/>
          </a:xfrm>
          <a:prstGeom prst="rect">
            <a:avLst/>
          </a:prstGeom>
        </p:spPr>
        <p:txBody>
          <a:bodyPr vert="horz" lIns="92766" tIns="46382" rIns="92766" bIns="46382" rtlCol="0" anchor="b"/>
          <a:lstStyle>
            <a:lvl1pPr algn="r">
              <a:defRPr sz="1200"/>
            </a:lvl1pPr>
          </a:lstStyle>
          <a:p>
            <a:fld id="{902878C1-240F-46FD-B498-D8D15F35DDD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67404361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0" y="0"/>
            <a:ext cx="2949789" cy="496968"/>
          </a:xfrm>
          <a:prstGeom prst="rect">
            <a:avLst/>
          </a:prstGeom>
        </p:spPr>
        <p:txBody>
          <a:bodyPr vert="horz" lIns="92766" tIns="46382" rIns="92766" bIns="4638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48" y="0"/>
            <a:ext cx="2949789" cy="496968"/>
          </a:xfrm>
          <a:prstGeom prst="rect">
            <a:avLst/>
          </a:prstGeom>
        </p:spPr>
        <p:txBody>
          <a:bodyPr vert="horz" lIns="92766" tIns="46382" rIns="92766" bIns="4638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9EBCE45E-95B7-42CE-B767-871FB1438D68}" type="datetimeFigureOut">
              <a:rPr lang="ko-KR" altLang="en-US"/>
              <a:pPr>
                <a:defRPr/>
              </a:pPr>
              <a:t>2019-07-10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66" tIns="46382" rIns="92766" bIns="46382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1" y="4721200"/>
            <a:ext cx="5445760" cy="4472702"/>
          </a:xfrm>
          <a:prstGeom prst="rect">
            <a:avLst/>
          </a:prstGeom>
        </p:spPr>
        <p:txBody>
          <a:bodyPr vert="horz" lIns="92766" tIns="46382" rIns="92766" bIns="46382" rtlCol="0">
            <a:normAutofit/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  <a:endParaRPr lang="ko-KR" altLang="en-US" noProof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0" y="9440645"/>
            <a:ext cx="2949789" cy="496968"/>
          </a:xfrm>
          <a:prstGeom prst="rect">
            <a:avLst/>
          </a:prstGeom>
        </p:spPr>
        <p:txBody>
          <a:bodyPr vert="horz" lIns="92766" tIns="46382" rIns="92766" bIns="4638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48" y="9440645"/>
            <a:ext cx="2949789" cy="496968"/>
          </a:xfrm>
          <a:prstGeom prst="rect">
            <a:avLst/>
          </a:prstGeom>
        </p:spPr>
        <p:txBody>
          <a:bodyPr vert="horz" lIns="92766" tIns="46382" rIns="92766" bIns="4638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53A87507-5BD1-41B4-8B1D-41EF11FBC48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64524542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E337C-CD28-458F-AD72-CC3451B4224F}" type="datetime1">
              <a:rPr lang="ko-KR" altLang="en-US" smtClean="0"/>
              <a:pPr>
                <a:defRPr/>
              </a:pPr>
              <a:t>2019-07-10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pic>
        <p:nvPicPr>
          <p:cNvPr id="6" name="그림 6" descr="1main.jpg"/>
          <p:cNvPicPr>
            <a:picLocks noChangeAspect="1"/>
          </p:cNvPicPr>
          <p:nvPr userDrawn="1"/>
        </p:nvPicPr>
        <p:blipFill>
          <a:blip r:embed="rId2" cstate="print"/>
          <a:srcRect l="1253" t="1968" r="1430" b="2338"/>
          <a:stretch>
            <a:fillRect/>
          </a:stretch>
        </p:blipFill>
        <p:spPr bwMode="auto">
          <a:xfrm>
            <a:off x="0" y="22225"/>
            <a:ext cx="9144000" cy="683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09A6D-C4C0-48C9-8BA6-0F4DB9A941DA}" type="datetime1">
              <a:rPr lang="ko-KR" altLang="en-US" smtClean="0"/>
              <a:pPr>
                <a:defRPr/>
              </a:pPr>
              <a:t>2019-07-10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146C2-86C1-4848-B8E6-19F3BBA3BC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A2877-B955-403E-BC20-9FA9D449CE86}" type="datetime1">
              <a:rPr lang="ko-KR" altLang="en-US" smtClean="0"/>
              <a:pPr>
                <a:defRPr/>
              </a:pPr>
              <a:t>2019-07-10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84061-3ADD-4F69-A67E-86CC9682B1E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그룹 2"/>
          <p:cNvGrpSpPr/>
          <p:nvPr userDrawn="1"/>
        </p:nvGrpSpPr>
        <p:grpSpPr>
          <a:xfrm>
            <a:off x="438962" y="0"/>
            <a:ext cx="8705041" cy="825500"/>
            <a:chOff x="438959" y="0"/>
            <a:chExt cx="8705041" cy="866775"/>
          </a:xfrm>
        </p:grpSpPr>
        <p:sp>
          <p:nvSpPr>
            <p:cNvPr id="2" name="직사각형 1"/>
            <p:cNvSpPr/>
            <p:nvPr userDrawn="1"/>
          </p:nvSpPr>
          <p:spPr>
            <a:xfrm>
              <a:off x="438959" y="0"/>
              <a:ext cx="8705041" cy="8667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4" name="그룹 9"/>
            <p:cNvGrpSpPr/>
            <p:nvPr userDrawn="1"/>
          </p:nvGrpSpPr>
          <p:grpSpPr>
            <a:xfrm>
              <a:off x="438960" y="0"/>
              <a:ext cx="79200" cy="866775"/>
              <a:chOff x="438960" y="0"/>
              <a:chExt cx="79200" cy="1277257"/>
            </a:xfrm>
          </p:grpSpPr>
          <p:sp>
            <p:nvSpPr>
              <p:cNvPr id="14" name="직사각형 13"/>
              <p:cNvSpPr/>
              <p:nvPr userDrawn="1"/>
            </p:nvSpPr>
            <p:spPr>
              <a:xfrm>
                <a:off x="439173" y="0"/>
                <a:ext cx="78773" cy="1277257"/>
              </a:xfrm>
              <a:prstGeom prst="rect">
                <a:avLst/>
              </a:prstGeom>
              <a:gradFill>
                <a:gsLst>
                  <a:gs pos="0">
                    <a:srgbClr val="0A61A6"/>
                  </a:gs>
                  <a:gs pos="100000">
                    <a:srgbClr val="074477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15" name="사다리꼴 11"/>
              <p:cNvSpPr/>
              <p:nvPr userDrawn="1"/>
            </p:nvSpPr>
            <p:spPr>
              <a:xfrm rot="16200000" flipH="1">
                <a:off x="111620" y="505935"/>
                <a:ext cx="733880" cy="79200"/>
              </a:xfrm>
              <a:custGeom>
                <a:avLst/>
                <a:gdLst>
                  <a:gd name="connsiteX0" fmla="*/ 0 w 733880"/>
                  <a:gd name="connsiteY0" fmla="*/ 79200 h 79200"/>
                  <a:gd name="connsiteX1" fmla="*/ 19800 w 733880"/>
                  <a:gd name="connsiteY1" fmla="*/ 0 h 79200"/>
                  <a:gd name="connsiteX2" fmla="*/ 714080 w 733880"/>
                  <a:gd name="connsiteY2" fmla="*/ 0 h 79200"/>
                  <a:gd name="connsiteX3" fmla="*/ 733880 w 733880"/>
                  <a:gd name="connsiteY3" fmla="*/ 79200 h 79200"/>
                  <a:gd name="connsiteX4" fmla="*/ 0 w 733880"/>
                  <a:gd name="connsiteY4" fmla="*/ 79200 h 79200"/>
                  <a:gd name="connsiteX0" fmla="*/ 0 w 733880"/>
                  <a:gd name="connsiteY0" fmla="*/ 79200 h 79200"/>
                  <a:gd name="connsiteX1" fmla="*/ 19800 w 733880"/>
                  <a:gd name="connsiteY1" fmla="*/ 0 h 79200"/>
                  <a:gd name="connsiteX2" fmla="*/ 321174 w 733880"/>
                  <a:gd name="connsiteY2" fmla="*/ 0 h 79200"/>
                  <a:gd name="connsiteX3" fmla="*/ 733880 w 733880"/>
                  <a:gd name="connsiteY3" fmla="*/ 79200 h 79200"/>
                  <a:gd name="connsiteX4" fmla="*/ 0 w 733880"/>
                  <a:gd name="connsiteY4" fmla="*/ 79200 h 79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880" h="79200">
                    <a:moveTo>
                      <a:pt x="0" y="79200"/>
                    </a:moveTo>
                    <a:lnTo>
                      <a:pt x="19800" y="0"/>
                    </a:lnTo>
                    <a:lnTo>
                      <a:pt x="321174" y="0"/>
                    </a:lnTo>
                    <a:lnTo>
                      <a:pt x="733880" y="79200"/>
                    </a:lnTo>
                    <a:lnTo>
                      <a:pt x="0" y="792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alpha val="37000"/>
                    </a:schemeClr>
                  </a:gs>
                  <a:gs pos="100000">
                    <a:schemeClr val="bg1">
                      <a:alpha val="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17" name="텍스트 개체 틀 16"/>
          <p:cNvSpPr>
            <a:spLocks noGrp="1"/>
          </p:cNvSpPr>
          <p:nvPr>
            <p:ph type="body" sz="quarter" idx="10"/>
          </p:nvPr>
        </p:nvSpPr>
        <p:spPr>
          <a:xfrm>
            <a:off x="514351" y="168281"/>
            <a:ext cx="8253248" cy="504825"/>
          </a:xfrm>
        </p:spPr>
        <p:txBody>
          <a:bodyPr>
            <a:noAutofit/>
          </a:bodyPr>
          <a:lstStyle>
            <a:lvl1pPr marL="0" indent="0">
              <a:buNone/>
              <a:defRPr sz="3200" b="1" spc="-300">
                <a:solidFill>
                  <a:srgbClr val="074477"/>
                </a:solidFill>
              </a:defRPr>
            </a:lvl1pPr>
          </a:lstStyle>
          <a:p>
            <a:pPr lvl="0"/>
            <a:r>
              <a:rPr lang="ko-KR" altLang="en-US" dirty="0" smtClean="0"/>
              <a:t>마스터 텍스트 스타일을 편집합니다</a:t>
            </a:r>
            <a:endParaRPr lang="ko-KR" altLang="en-US" dirty="0"/>
          </a:p>
        </p:txBody>
      </p:sp>
      <p:sp>
        <p:nvSpPr>
          <p:cNvPr id="11" name="슬라이드 번호 개체 틀 5"/>
          <p:cNvSpPr txBox="1">
            <a:spLocks/>
          </p:cNvSpPr>
          <p:nvPr userDrawn="1"/>
        </p:nvSpPr>
        <p:spPr>
          <a:xfrm>
            <a:off x="8768587" y="6540272"/>
            <a:ext cx="415403" cy="16457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산돌고딕B" pitchFamily="50" charset="-127"/>
                <a:ea typeface="산돌고딕B" pitchFamily="50" charset="-127"/>
              </a:defRPr>
            </a:lvl1pPr>
          </a:lstStyle>
          <a:p>
            <a:pPr marL="0" marR="0" lvl="0" indent="0" algn="l" defTabSz="91435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0FB6C-8241-4BF1-B77E-AFC56E1836EB}" type="slidenum">
              <a:rPr kumimoji="0" lang="ko-K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pPr marL="0" marR="0" lvl="0" indent="0" algn="l" defTabSz="91435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2466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그룹 2"/>
          <p:cNvGrpSpPr/>
          <p:nvPr userDrawn="1"/>
        </p:nvGrpSpPr>
        <p:grpSpPr>
          <a:xfrm>
            <a:off x="438962" y="0"/>
            <a:ext cx="8705041" cy="1214422"/>
            <a:chOff x="438959" y="0"/>
            <a:chExt cx="8705041" cy="866775"/>
          </a:xfrm>
        </p:grpSpPr>
        <p:sp>
          <p:nvSpPr>
            <p:cNvPr id="2" name="직사각형 1"/>
            <p:cNvSpPr/>
            <p:nvPr userDrawn="1"/>
          </p:nvSpPr>
          <p:spPr>
            <a:xfrm>
              <a:off x="438959" y="0"/>
              <a:ext cx="8705041" cy="8667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4" name="그룹 9"/>
            <p:cNvGrpSpPr/>
            <p:nvPr userDrawn="1"/>
          </p:nvGrpSpPr>
          <p:grpSpPr>
            <a:xfrm>
              <a:off x="438960" y="0"/>
              <a:ext cx="79200" cy="866775"/>
              <a:chOff x="438960" y="0"/>
              <a:chExt cx="79200" cy="1277257"/>
            </a:xfrm>
          </p:grpSpPr>
          <p:sp>
            <p:nvSpPr>
              <p:cNvPr id="14" name="직사각형 13"/>
              <p:cNvSpPr/>
              <p:nvPr userDrawn="1"/>
            </p:nvSpPr>
            <p:spPr>
              <a:xfrm>
                <a:off x="439173" y="0"/>
                <a:ext cx="78773" cy="1277257"/>
              </a:xfrm>
              <a:prstGeom prst="rect">
                <a:avLst/>
              </a:prstGeom>
              <a:gradFill>
                <a:gsLst>
                  <a:gs pos="0">
                    <a:srgbClr val="0A61A6"/>
                  </a:gs>
                  <a:gs pos="100000">
                    <a:srgbClr val="074477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15" name="사다리꼴 11"/>
              <p:cNvSpPr/>
              <p:nvPr userDrawn="1"/>
            </p:nvSpPr>
            <p:spPr>
              <a:xfrm rot="16200000" flipH="1">
                <a:off x="111620" y="505935"/>
                <a:ext cx="733880" cy="79200"/>
              </a:xfrm>
              <a:custGeom>
                <a:avLst/>
                <a:gdLst>
                  <a:gd name="connsiteX0" fmla="*/ 0 w 733880"/>
                  <a:gd name="connsiteY0" fmla="*/ 79200 h 79200"/>
                  <a:gd name="connsiteX1" fmla="*/ 19800 w 733880"/>
                  <a:gd name="connsiteY1" fmla="*/ 0 h 79200"/>
                  <a:gd name="connsiteX2" fmla="*/ 714080 w 733880"/>
                  <a:gd name="connsiteY2" fmla="*/ 0 h 79200"/>
                  <a:gd name="connsiteX3" fmla="*/ 733880 w 733880"/>
                  <a:gd name="connsiteY3" fmla="*/ 79200 h 79200"/>
                  <a:gd name="connsiteX4" fmla="*/ 0 w 733880"/>
                  <a:gd name="connsiteY4" fmla="*/ 79200 h 79200"/>
                  <a:gd name="connsiteX0" fmla="*/ 0 w 733880"/>
                  <a:gd name="connsiteY0" fmla="*/ 79200 h 79200"/>
                  <a:gd name="connsiteX1" fmla="*/ 19800 w 733880"/>
                  <a:gd name="connsiteY1" fmla="*/ 0 h 79200"/>
                  <a:gd name="connsiteX2" fmla="*/ 321174 w 733880"/>
                  <a:gd name="connsiteY2" fmla="*/ 0 h 79200"/>
                  <a:gd name="connsiteX3" fmla="*/ 733880 w 733880"/>
                  <a:gd name="connsiteY3" fmla="*/ 79200 h 79200"/>
                  <a:gd name="connsiteX4" fmla="*/ 0 w 733880"/>
                  <a:gd name="connsiteY4" fmla="*/ 79200 h 79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880" h="79200">
                    <a:moveTo>
                      <a:pt x="0" y="79200"/>
                    </a:moveTo>
                    <a:lnTo>
                      <a:pt x="19800" y="0"/>
                    </a:lnTo>
                    <a:lnTo>
                      <a:pt x="321174" y="0"/>
                    </a:lnTo>
                    <a:lnTo>
                      <a:pt x="733880" y="79200"/>
                    </a:lnTo>
                    <a:lnTo>
                      <a:pt x="0" y="792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alpha val="37000"/>
                    </a:schemeClr>
                  </a:gs>
                  <a:gs pos="100000">
                    <a:schemeClr val="bg1">
                      <a:alpha val="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17" name="텍스트 개체 틀 16"/>
          <p:cNvSpPr>
            <a:spLocks noGrp="1"/>
          </p:cNvSpPr>
          <p:nvPr>
            <p:ph type="body" sz="quarter" idx="10"/>
          </p:nvPr>
        </p:nvSpPr>
        <p:spPr>
          <a:xfrm>
            <a:off x="514351" y="138093"/>
            <a:ext cx="8253248" cy="504825"/>
          </a:xfrm>
        </p:spPr>
        <p:txBody>
          <a:bodyPr>
            <a:noAutofit/>
          </a:bodyPr>
          <a:lstStyle>
            <a:lvl1pPr marL="0" indent="0">
              <a:buNone/>
              <a:defRPr sz="3200" b="1" spc="-300">
                <a:solidFill>
                  <a:srgbClr val="074477"/>
                </a:solidFill>
              </a:defRPr>
            </a:lvl1pPr>
          </a:lstStyle>
          <a:p>
            <a:pPr lvl="0"/>
            <a:r>
              <a:rPr lang="ko-KR" altLang="en-US" dirty="0" smtClean="0"/>
              <a:t>마스터 텍스트 스타일을 편집합니다</a:t>
            </a:r>
            <a:endParaRPr lang="ko-KR" altLang="en-US" dirty="0"/>
          </a:p>
        </p:txBody>
      </p:sp>
      <p:sp>
        <p:nvSpPr>
          <p:cNvPr id="11" name="슬라이드 번호 개체 틀 5"/>
          <p:cNvSpPr txBox="1">
            <a:spLocks/>
          </p:cNvSpPr>
          <p:nvPr userDrawn="1"/>
        </p:nvSpPr>
        <p:spPr>
          <a:xfrm>
            <a:off x="8768587" y="6540272"/>
            <a:ext cx="415403" cy="16457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산돌고딕B" pitchFamily="50" charset="-127"/>
                <a:ea typeface="산돌고딕B" pitchFamily="50" charset="-127"/>
              </a:defRPr>
            </a:lvl1pPr>
          </a:lstStyle>
          <a:p>
            <a:pPr marL="0" marR="0" lvl="0" indent="0" algn="l" defTabSz="91435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0FB6C-8241-4BF1-B77E-AFC56E1836EB}" type="slidenum">
              <a:rPr kumimoji="0" lang="ko-K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pPr marL="0" marR="0" lvl="0" indent="0" algn="l" defTabSz="91435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83638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슬라이드 번호 개체 틀 5"/>
          <p:cNvSpPr txBox="1">
            <a:spLocks/>
          </p:cNvSpPr>
          <p:nvPr userDrawn="1"/>
        </p:nvSpPr>
        <p:spPr>
          <a:xfrm>
            <a:off x="8768587" y="6540272"/>
            <a:ext cx="415403" cy="16457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산돌고딕B" pitchFamily="50" charset="-127"/>
                <a:ea typeface="산돌고딕B" pitchFamily="50" charset="-127"/>
              </a:defRPr>
            </a:lvl1pPr>
          </a:lstStyle>
          <a:p>
            <a:pPr marL="0" marR="0" lvl="0" indent="0" algn="l" defTabSz="91435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0FB6C-8241-4BF1-B77E-AFC56E1836EB}" type="slidenum">
              <a:rPr kumimoji="0" lang="ko-K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pPr marL="0" marR="0" lvl="0" indent="0" algn="l" defTabSz="91435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6" name="그림 6" descr="1main.jpg"/>
          <p:cNvPicPr>
            <a:picLocks noChangeAspect="1"/>
          </p:cNvPicPr>
          <p:nvPr userDrawn="1"/>
        </p:nvPicPr>
        <p:blipFill>
          <a:blip r:embed="rId3" cstate="print"/>
          <a:srcRect l="1253" t="1968" r="1430" b="2338"/>
          <a:stretch>
            <a:fillRect/>
          </a:stretch>
        </p:blipFill>
        <p:spPr bwMode="auto">
          <a:xfrm>
            <a:off x="0" y="22225"/>
            <a:ext cx="9144000" cy="683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0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0C822-8948-49AC-8ED8-4255C634DD4C}" type="datetime1">
              <a:rPr lang="ko-KR" altLang="en-US" smtClean="0"/>
              <a:pPr>
                <a:defRPr/>
              </a:pPr>
              <a:t>2019-07-10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50B21-BF76-434C-B878-B4F9F4AD83A3}" type="datetime1">
              <a:rPr lang="ko-KR" altLang="en-US" smtClean="0"/>
              <a:pPr>
                <a:defRPr/>
              </a:pPr>
              <a:t>2019-07-10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F57F1-A03D-43F4-8752-D6BA0A6B6FB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F04B4-FC30-40E2-938E-2AA8CA502A64}" type="datetime1">
              <a:rPr lang="ko-KR" altLang="en-US" smtClean="0"/>
              <a:pPr>
                <a:defRPr/>
              </a:pPr>
              <a:t>2019-07-10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B2217-6A46-4B0F-B8AB-911D86A34851}" type="datetime1">
              <a:rPr lang="ko-KR" altLang="en-US" smtClean="0"/>
              <a:pPr>
                <a:defRPr/>
              </a:pPr>
              <a:t>2019-07-10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DDF65-3B04-4F23-8A57-AEBD93CD3969}" type="datetime1">
              <a:rPr lang="ko-KR" altLang="en-US" smtClean="0"/>
              <a:pPr>
                <a:defRPr/>
              </a:pPr>
              <a:t>2019-07-10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BEF6C-6A7C-4180-BDDD-F90B4141501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18B4E-1068-4B7A-9DC5-678102811EE7}" type="datetime1">
              <a:rPr lang="ko-KR" altLang="en-US" smtClean="0"/>
              <a:pPr>
                <a:defRPr/>
              </a:pPr>
              <a:t>2019-07-10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EA725-425B-495A-B443-325BCC9BEDC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AEA79-0F91-4F7D-B426-61752650700A}" type="datetime1">
              <a:rPr lang="ko-KR" altLang="en-US" smtClean="0"/>
              <a:pPr>
                <a:defRPr/>
              </a:pPr>
              <a:t>2019-07-10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D6EF6-2DB3-4895-ADF6-085D41D98D6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3D713-03AB-4695-9D97-E75138AFE726}" type="datetime1">
              <a:rPr lang="ko-KR" altLang="en-US" smtClean="0"/>
              <a:pPr>
                <a:defRPr/>
              </a:pPr>
              <a:t>2019-07-10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86BA9-91B7-48C3-90C8-BCE6F74BECD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5E753FE-F4D0-4F35-BF44-F0350C9A45A6}" type="datetime1">
              <a:rPr lang="ko-KR" altLang="en-US" smtClean="0"/>
              <a:pPr>
                <a:defRPr/>
              </a:pPr>
              <a:t>2019-07-10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pic>
        <p:nvPicPr>
          <p:cNvPr id="6" name="그림 6" descr="1main.jpg"/>
          <p:cNvPicPr>
            <a:picLocks noChangeAspect="1"/>
          </p:cNvPicPr>
          <p:nvPr userDrawn="1"/>
        </p:nvPicPr>
        <p:blipFill>
          <a:blip r:embed="rId18" cstate="print"/>
          <a:srcRect l="1253" t="1968" r="1430" b="2338"/>
          <a:stretch>
            <a:fillRect/>
          </a:stretch>
        </p:blipFill>
        <p:spPr bwMode="auto">
          <a:xfrm>
            <a:off x="0" y="22225"/>
            <a:ext cx="9144000" cy="683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72" r:id="rId12"/>
    <p:sldLayoutId id="2147483673" r:id="rId13"/>
    <p:sldLayoutId id="2147483675" r:id="rId14"/>
    <p:sldLayoutId id="2147483676" r:id="rId15"/>
  </p:sldLayoutIdLst>
  <p:transition>
    <p:fade/>
  </p:transition>
  <p:hf sldNum="0" hdr="0" ftr="0" dt="0"/>
  <p:txStyles>
    <p:titleStyle>
      <a:lvl1pPr algn="ctr" rtl="0" fontAlgn="base" latinLnBrk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11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0.jpeg"/><Relationship Id="rId12" Type="http://schemas.microsoft.com/office/2007/relationships/diagramDrawing" Target="../diagrams/drawing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11" Type="http://schemas.openxmlformats.org/officeDocument/2006/relationships/diagramColors" Target="../diagrams/colors3.xml"/><Relationship Id="rId5" Type="http://schemas.openxmlformats.org/officeDocument/2006/relationships/diagramColors" Target="../diagrams/colors2.xml"/><Relationship Id="rId10" Type="http://schemas.openxmlformats.org/officeDocument/2006/relationships/diagramQuickStyle" Target="../diagrams/quickStyle3.xml"/><Relationship Id="rId4" Type="http://schemas.openxmlformats.org/officeDocument/2006/relationships/diagramQuickStyle" Target="../diagrams/quickStyle2.xml"/><Relationship Id="rId9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12" Type="http://schemas.openxmlformats.org/officeDocument/2006/relationships/image" Target="../media/image14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직사각형 26"/>
          <p:cNvSpPr/>
          <p:nvPr/>
        </p:nvSpPr>
        <p:spPr>
          <a:xfrm>
            <a:off x="2555776" y="5086925"/>
            <a:ext cx="612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3600" b="1" spc="-150" smtClean="0">
                <a:solidFill>
                  <a:schemeClr val="tx2"/>
                </a:solidFill>
                <a:latin typeface="+mn-ea"/>
                <a:ea typeface="+mn-ea"/>
              </a:rPr>
              <a:t> 환경관리본부 자원정책과</a:t>
            </a:r>
            <a:endParaRPr lang="en-US" altLang="ko-KR" sz="3600" b="1" spc="-150" dirty="0" smtClean="0">
              <a:solidFill>
                <a:schemeClr val="tx2"/>
              </a:solidFill>
              <a:latin typeface="+mn-ea"/>
              <a:ea typeface="+mn-ea"/>
            </a:endParaRPr>
          </a:p>
        </p:txBody>
      </p:sp>
      <p:grpSp>
        <p:nvGrpSpPr>
          <p:cNvPr id="2" name="그룹 27"/>
          <p:cNvGrpSpPr/>
          <p:nvPr/>
        </p:nvGrpSpPr>
        <p:grpSpPr>
          <a:xfrm>
            <a:off x="0" y="1412776"/>
            <a:ext cx="9144000" cy="2443047"/>
            <a:chOff x="0" y="2474259"/>
            <a:chExt cx="9144000" cy="710925"/>
          </a:xfrm>
        </p:grpSpPr>
        <p:pic>
          <p:nvPicPr>
            <p:cNvPr id="29" name="그림 28" descr="00.png"/>
            <p:cNvPicPr>
              <a:picLocks noChangeAspect="1"/>
            </p:cNvPicPr>
            <p:nvPr/>
          </p:nvPicPr>
          <p:blipFill>
            <a:blip r:embed="rId2" cstate="print"/>
            <a:srcRect t="36078" b="54772"/>
            <a:stretch>
              <a:fillRect/>
            </a:stretch>
          </p:blipFill>
          <p:spPr>
            <a:xfrm>
              <a:off x="0" y="2474259"/>
              <a:ext cx="9144000" cy="627529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619672" y="2620939"/>
              <a:ext cx="7165303" cy="564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000" b="1" spc="-30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rPr>
                <a:t>청주시 생활폐기물 배출현황 및 </a:t>
              </a:r>
              <a:endParaRPr lang="en-US" altLang="ko-KR" sz="4000" b="1" spc="-30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r>
                <a:rPr lang="ko-KR" altLang="en-US" sz="4000" b="1" spc="-30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rPr>
                <a:t>안정적 처리 계획</a:t>
              </a:r>
              <a:endParaRPr lang="en-US" altLang="ko-KR" sz="4000" b="1" spc="-3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endParaRPr lang="en-US" altLang="ko-KR" sz="4000" b="1" spc="-3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275856" y="3996353"/>
            <a:ext cx="2736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/>
                </a:solidFill>
                <a:latin typeface="+mj-lt"/>
                <a:ea typeface="+mn-ea"/>
              </a:rPr>
              <a:t>2019</a:t>
            </a:r>
            <a:r>
              <a:rPr lang="en-US" altLang="ko-KR" sz="3200" b="1" spc="-15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/>
                </a:solidFill>
                <a:latin typeface="+mj-lt"/>
                <a:ea typeface="+mn-ea"/>
              </a:rPr>
              <a:t>. 7.</a:t>
            </a:r>
            <a:endParaRPr lang="ko-KR" altLang="en-US" sz="32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2"/>
              </a:solidFill>
              <a:latin typeface="+mj-lt"/>
              <a:ea typeface="+mn-ea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6" name="Picture 2" descr="D:\user\Desktop\녹색청주정책포럼\Originals\사본 -시그니처-기본형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8403" y="5085185"/>
            <a:ext cx="1459421" cy="720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210521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pc="0" smtClean="0"/>
              <a:t>1. </a:t>
            </a:r>
            <a:r>
              <a:rPr lang="ko-KR" altLang="en-US" spc="0" dirty="0" smtClean="0"/>
              <a:t>생활폐기물의 처리 방법 근거 규정</a:t>
            </a:r>
            <a:endParaRPr lang="ko-KR" altLang="en-US" spc="0" dirty="0"/>
          </a:p>
        </p:txBody>
      </p:sp>
      <p:sp>
        <p:nvSpPr>
          <p:cNvPr id="11" name="직사각형 10"/>
          <p:cNvSpPr/>
          <p:nvPr/>
        </p:nvSpPr>
        <p:spPr>
          <a:xfrm>
            <a:off x="395536" y="1606148"/>
            <a:ext cx="8568952" cy="2585323"/>
          </a:xfrm>
          <a:prstGeom prst="rect">
            <a:avLst/>
          </a:prstGeom>
          <a:ln w="25400">
            <a:solidFill>
              <a:srgbClr val="476EC5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 w="1270" h="57150"/>
              <a:bevelB w="1270" h="1270"/>
              <a:contourClr>
                <a:schemeClr val="bg1"/>
              </a:contourClr>
            </a:sp3d>
          </a:bodyPr>
          <a:lstStyle/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b="1" dirty="0" smtClean="0">
                <a:latin typeface="+mn-ea"/>
                <a:ea typeface="+mn-ea"/>
              </a:rPr>
              <a:t>▣</a:t>
            </a:r>
            <a:r>
              <a:rPr kumimoji="0" lang="en-US" altLang="ko-KR" b="1" dirty="0" smtClean="0">
                <a:latin typeface="+mn-ea"/>
                <a:ea typeface="+mn-ea"/>
              </a:rPr>
              <a:t> </a:t>
            </a:r>
            <a:r>
              <a:rPr kumimoji="0" lang="ko-KR" altLang="en-US" b="1" dirty="0" smtClean="0">
                <a:latin typeface="+mn-ea"/>
                <a:ea typeface="+mn-ea"/>
              </a:rPr>
              <a:t>제</a:t>
            </a:r>
            <a:r>
              <a:rPr kumimoji="0" lang="en-US" altLang="ko-KR" b="1" dirty="0" smtClean="0">
                <a:latin typeface="+mn-ea"/>
                <a:ea typeface="+mn-ea"/>
              </a:rPr>
              <a:t>14</a:t>
            </a:r>
            <a:r>
              <a:rPr kumimoji="0" lang="ko-KR" altLang="en-US" b="1" dirty="0" smtClean="0">
                <a:latin typeface="+mn-ea"/>
                <a:ea typeface="+mn-ea"/>
              </a:rPr>
              <a:t>조 </a:t>
            </a:r>
            <a:r>
              <a:rPr kumimoji="0" lang="en-US" altLang="ko-KR" b="1" dirty="0" smtClean="0">
                <a:latin typeface="+mn-ea"/>
                <a:ea typeface="+mn-ea"/>
              </a:rPr>
              <a:t>(</a:t>
            </a:r>
            <a:r>
              <a:rPr kumimoji="0" lang="ko-KR" altLang="en-US" b="1" dirty="0" smtClean="0">
                <a:latin typeface="+mn-ea"/>
                <a:ea typeface="+mn-ea"/>
              </a:rPr>
              <a:t>생활폐기물의 처리 등</a:t>
            </a:r>
            <a:r>
              <a:rPr kumimoji="0" lang="en-US" altLang="ko-KR" b="1" dirty="0" smtClean="0">
                <a:latin typeface="+mn-ea"/>
                <a:ea typeface="+mn-ea"/>
              </a:rPr>
              <a:t>)</a:t>
            </a:r>
          </a:p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b="1" dirty="0" smtClean="0">
                <a:solidFill>
                  <a:srgbClr val="002277"/>
                </a:solidFill>
                <a:latin typeface="+mn-ea"/>
                <a:ea typeface="+mn-ea"/>
              </a:rPr>
              <a:t> </a:t>
            </a:r>
            <a:r>
              <a:rPr kumimoji="0" lang="ko-KR" altLang="en-US" b="1" dirty="0" smtClean="0">
                <a:latin typeface="+mn-ea"/>
                <a:ea typeface="+mn-ea"/>
              </a:rPr>
              <a:t>①특별자치시장</a:t>
            </a:r>
            <a:r>
              <a:rPr kumimoji="0" lang="en-US" altLang="ko-KR" b="1" dirty="0" smtClean="0">
                <a:latin typeface="+mn-ea"/>
                <a:ea typeface="+mn-ea"/>
              </a:rPr>
              <a:t>, </a:t>
            </a:r>
            <a:r>
              <a:rPr kumimoji="0" lang="ko-KR" altLang="en-US" b="1" dirty="0" smtClean="0">
                <a:latin typeface="+mn-ea"/>
                <a:ea typeface="+mn-ea"/>
              </a:rPr>
              <a:t>특별자치도지사</a:t>
            </a:r>
            <a:r>
              <a:rPr kumimoji="0" lang="en-US" altLang="ko-KR" b="1" dirty="0" smtClean="0">
                <a:latin typeface="+mn-ea"/>
                <a:ea typeface="+mn-ea"/>
              </a:rPr>
              <a:t>, </a:t>
            </a:r>
            <a:r>
              <a:rPr kumimoji="0" lang="ko-KR" altLang="en-US" b="1" dirty="0" err="1" smtClean="0">
                <a:latin typeface="+mn-ea"/>
                <a:ea typeface="+mn-ea"/>
              </a:rPr>
              <a:t>시장ㆍ군수ㆍ구청장은</a:t>
            </a:r>
            <a:r>
              <a:rPr kumimoji="0" lang="ko-KR" altLang="en-US" b="1" dirty="0" smtClean="0">
                <a:latin typeface="+mn-ea"/>
                <a:ea typeface="+mn-ea"/>
              </a:rPr>
              <a:t> </a:t>
            </a:r>
            <a:r>
              <a:rPr kumimoji="0" lang="ko-KR" altLang="en-US" b="1" dirty="0" smtClean="0">
                <a:solidFill>
                  <a:srgbClr val="FF0000"/>
                </a:solidFill>
                <a:latin typeface="+mn-ea"/>
                <a:ea typeface="+mn-ea"/>
              </a:rPr>
              <a:t>관할 구역에서 배출되는 생활폐기물을 처리</a:t>
            </a:r>
            <a:r>
              <a:rPr kumimoji="0" lang="ko-KR" altLang="en-US" b="1" dirty="0" smtClean="0">
                <a:latin typeface="+mn-ea"/>
                <a:ea typeface="+mn-ea"/>
              </a:rPr>
              <a:t>하여야 한다</a:t>
            </a:r>
            <a:r>
              <a:rPr kumimoji="0" lang="en-US" altLang="ko-KR" b="1" dirty="0" smtClean="0">
                <a:latin typeface="+mn-ea"/>
                <a:ea typeface="+mn-ea"/>
              </a:rPr>
              <a:t>.</a:t>
            </a:r>
          </a:p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b="1" dirty="0" smtClean="0">
                <a:solidFill>
                  <a:srgbClr val="002277"/>
                </a:solidFill>
                <a:latin typeface="+mn-ea"/>
                <a:ea typeface="+mn-ea"/>
              </a:rPr>
              <a:t> </a:t>
            </a:r>
            <a:r>
              <a:rPr kumimoji="0" lang="ko-KR" altLang="en-US" b="1" dirty="0" smtClean="0">
                <a:latin typeface="+mn-ea"/>
                <a:ea typeface="+mn-ea"/>
              </a:rPr>
              <a:t>②특별자치시장</a:t>
            </a:r>
            <a:r>
              <a:rPr kumimoji="0" lang="en-US" altLang="ko-KR" b="1" dirty="0" smtClean="0">
                <a:latin typeface="+mn-ea"/>
                <a:ea typeface="+mn-ea"/>
              </a:rPr>
              <a:t>, </a:t>
            </a:r>
            <a:r>
              <a:rPr kumimoji="0" lang="ko-KR" altLang="en-US" b="1" dirty="0" smtClean="0">
                <a:latin typeface="+mn-ea"/>
                <a:ea typeface="+mn-ea"/>
              </a:rPr>
              <a:t>특별자치도지사</a:t>
            </a:r>
            <a:r>
              <a:rPr kumimoji="0" lang="en-US" altLang="ko-KR" b="1" dirty="0" smtClean="0">
                <a:latin typeface="+mn-ea"/>
                <a:ea typeface="+mn-ea"/>
              </a:rPr>
              <a:t>, </a:t>
            </a:r>
            <a:r>
              <a:rPr kumimoji="0" lang="ko-KR" altLang="en-US" b="1" dirty="0" err="1" smtClean="0">
                <a:latin typeface="+mn-ea"/>
                <a:ea typeface="+mn-ea"/>
              </a:rPr>
              <a:t>시장ㆍ군수ㆍ구청장은</a:t>
            </a:r>
            <a:r>
              <a:rPr kumimoji="0" lang="ko-KR" altLang="en-US" b="1" dirty="0" smtClean="0">
                <a:latin typeface="+mn-ea"/>
                <a:ea typeface="+mn-ea"/>
              </a:rPr>
              <a:t> </a:t>
            </a:r>
            <a:r>
              <a:rPr kumimoji="0" lang="ko-KR" altLang="en-US" b="1" dirty="0" smtClean="0">
                <a:solidFill>
                  <a:srgbClr val="0000CC"/>
                </a:solidFill>
                <a:latin typeface="+mn-ea"/>
                <a:ea typeface="+mn-ea"/>
              </a:rPr>
              <a:t>해당 지방자치단체의 조례로 정하는 바</a:t>
            </a:r>
            <a:r>
              <a:rPr kumimoji="0" lang="ko-KR" altLang="en-US" b="1" dirty="0" smtClean="0">
                <a:latin typeface="+mn-ea"/>
                <a:ea typeface="+mn-ea"/>
              </a:rPr>
              <a:t>에 따라 대통령령으로 정하는 자에게 제</a:t>
            </a:r>
            <a:r>
              <a:rPr kumimoji="0" lang="en-US" altLang="ko-KR" b="1" dirty="0" smtClean="0">
                <a:latin typeface="+mn-ea"/>
                <a:ea typeface="+mn-ea"/>
              </a:rPr>
              <a:t>1</a:t>
            </a:r>
            <a:r>
              <a:rPr kumimoji="0" lang="ko-KR" altLang="en-US" b="1" dirty="0" smtClean="0">
                <a:latin typeface="+mn-ea"/>
                <a:ea typeface="+mn-ea"/>
              </a:rPr>
              <a:t>항에 따른 처리를 대행하게 할 수 있다</a:t>
            </a:r>
            <a:r>
              <a:rPr kumimoji="0" lang="en-US" altLang="ko-KR" b="1" dirty="0" smtClean="0">
                <a:latin typeface="+mn-ea"/>
                <a:ea typeface="+mn-ea"/>
              </a:rPr>
              <a:t>.</a:t>
            </a:r>
          </a:p>
        </p:txBody>
      </p:sp>
      <p:sp>
        <p:nvSpPr>
          <p:cNvPr id="6" name="AutoShape 20"/>
          <p:cNvSpPr>
            <a:spLocks noChangeArrowheads="1"/>
          </p:cNvSpPr>
          <p:nvPr/>
        </p:nvSpPr>
        <p:spPr bwMode="auto">
          <a:xfrm>
            <a:off x="395536" y="974908"/>
            <a:ext cx="5748100" cy="509876"/>
          </a:xfrm>
          <a:prstGeom prst="roundRect">
            <a:avLst>
              <a:gd name="adj" fmla="val 20016"/>
            </a:avLst>
          </a:prstGeom>
          <a:blipFill>
            <a:blip r:embed="rId3" cstate="print"/>
            <a:stretch>
              <a:fillRect/>
            </a:stretch>
          </a:blipFill>
          <a:ln w="53975">
            <a:solidFill>
              <a:schemeClr val="bg1"/>
            </a:solidFill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ko-KR" altLang="en-US" sz="2000" b="1" dirty="0" smtClean="0">
                <a:latin typeface="+mn-ea"/>
              </a:rPr>
              <a:t>폐기물관리법</a:t>
            </a:r>
            <a:r>
              <a:rPr lang="en-US" altLang="ko-KR" sz="2000" b="1" dirty="0" smtClean="0">
                <a:latin typeface="+mn-ea"/>
              </a:rPr>
              <a:t>(2018.5.29.</a:t>
            </a:r>
            <a:r>
              <a:rPr lang="ko-KR" altLang="en-US" sz="2000" b="1" dirty="0" smtClean="0">
                <a:latin typeface="+mn-ea"/>
              </a:rPr>
              <a:t>시행</a:t>
            </a:r>
            <a:r>
              <a:rPr lang="en-US" altLang="ko-KR" sz="2000" b="1" dirty="0" smtClean="0">
                <a:latin typeface="+mn-ea"/>
              </a:rPr>
              <a:t>, </a:t>
            </a:r>
            <a:r>
              <a:rPr lang="ko-KR" altLang="en-US" sz="2000" b="1" dirty="0" smtClean="0">
                <a:latin typeface="+mn-ea"/>
              </a:rPr>
              <a:t>법률 제</a:t>
            </a:r>
            <a:r>
              <a:rPr lang="en-US" altLang="ko-KR" sz="2000" b="1" dirty="0" smtClean="0">
                <a:latin typeface="+mn-ea"/>
              </a:rPr>
              <a:t>15103</a:t>
            </a:r>
            <a:r>
              <a:rPr lang="ko-KR" altLang="en-US" sz="2000" b="1" dirty="0" smtClean="0">
                <a:latin typeface="+mn-ea"/>
              </a:rPr>
              <a:t>호</a:t>
            </a:r>
            <a:r>
              <a:rPr lang="en-US" altLang="ko-KR" sz="2000" b="1" dirty="0" smtClean="0">
                <a:latin typeface="+mn-ea"/>
              </a:rPr>
              <a:t>)</a:t>
            </a:r>
            <a:endParaRPr lang="ko-KR" altLang="en-US" sz="2000" b="1" dirty="0" smtClean="0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95536" y="4266962"/>
            <a:ext cx="8568952" cy="1754326"/>
          </a:xfrm>
          <a:prstGeom prst="rect">
            <a:avLst/>
          </a:prstGeom>
          <a:ln w="25400">
            <a:solidFill>
              <a:srgbClr val="476EC5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 w="1270" h="57150"/>
              <a:bevelB w="1270" h="1270"/>
              <a:contourClr>
                <a:schemeClr val="bg1"/>
              </a:contourClr>
            </a:sp3d>
          </a:bodyPr>
          <a:lstStyle/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b="1" dirty="0" smtClean="0">
                <a:latin typeface="+mn-ea"/>
                <a:ea typeface="+mn-ea"/>
              </a:rPr>
              <a:t>▣</a:t>
            </a:r>
            <a:r>
              <a:rPr kumimoji="0" lang="en-US" altLang="ko-KR" b="1" dirty="0" smtClean="0">
                <a:latin typeface="+mn-ea"/>
                <a:ea typeface="+mn-ea"/>
              </a:rPr>
              <a:t> </a:t>
            </a:r>
            <a:r>
              <a:rPr kumimoji="0" lang="ko-KR" altLang="en-US" b="1" dirty="0" smtClean="0">
                <a:latin typeface="+mn-ea"/>
                <a:ea typeface="+mn-ea"/>
              </a:rPr>
              <a:t>제</a:t>
            </a:r>
            <a:r>
              <a:rPr kumimoji="0" lang="en-US" altLang="ko-KR" b="1" dirty="0" smtClean="0">
                <a:latin typeface="+mn-ea"/>
                <a:ea typeface="+mn-ea"/>
              </a:rPr>
              <a:t>15</a:t>
            </a:r>
            <a:r>
              <a:rPr kumimoji="0" lang="ko-KR" altLang="en-US" b="1" dirty="0" smtClean="0">
                <a:latin typeface="+mn-ea"/>
                <a:ea typeface="+mn-ea"/>
              </a:rPr>
              <a:t>의</a:t>
            </a:r>
            <a:r>
              <a:rPr kumimoji="0" lang="en-US" altLang="ko-KR" b="1" dirty="0" smtClean="0">
                <a:latin typeface="+mn-ea"/>
                <a:ea typeface="+mn-ea"/>
              </a:rPr>
              <a:t>2</a:t>
            </a:r>
            <a:r>
              <a:rPr kumimoji="0" lang="ko-KR" altLang="en-US" b="1" dirty="0" smtClean="0">
                <a:latin typeface="+mn-ea"/>
                <a:ea typeface="+mn-ea"/>
              </a:rPr>
              <a:t>조 </a:t>
            </a:r>
            <a:r>
              <a:rPr kumimoji="0" lang="en-US" altLang="ko-KR" b="1" dirty="0" smtClean="0">
                <a:latin typeface="+mn-ea"/>
                <a:ea typeface="+mn-ea"/>
              </a:rPr>
              <a:t>(</a:t>
            </a:r>
            <a:r>
              <a:rPr kumimoji="0" lang="ko-KR" altLang="en-US" b="1" dirty="0" smtClean="0">
                <a:latin typeface="+mn-ea"/>
                <a:ea typeface="+mn-ea"/>
              </a:rPr>
              <a:t>음식물류 폐기물 배출자의 의무 등</a:t>
            </a:r>
            <a:r>
              <a:rPr kumimoji="0" lang="en-US" altLang="ko-KR" b="1" dirty="0" smtClean="0">
                <a:latin typeface="+mn-ea"/>
                <a:ea typeface="+mn-ea"/>
              </a:rPr>
              <a:t>)</a:t>
            </a:r>
          </a:p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b="1" dirty="0" smtClean="0">
                <a:solidFill>
                  <a:srgbClr val="002277"/>
                </a:solidFill>
                <a:latin typeface="+mn-ea"/>
                <a:ea typeface="+mn-ea"/>
              </a:rPr>
              <a:t> </a:t>
            </a:r>
            <a:r>
              <a:rPr kumimoji="0" lang="ko-KR" altLang="en-US" b="1" dirty="0" smtClean="0">
                <a:latin typeface="+mn-ea"/>
                <a:ea typeface="+mn-ea"/>
              </a:rPr>
              <a:t>① 음식물류 폐기물을 다량으로 배출하는 자로서 대통령령으로 정하는 자는 음식물류 폐기물의 발생 억제 및 적정 처리를 위하여 </a:t>
            </a:r>
            <a:r>
              <a:rPr kumimoji="0" lang="ko-KR" altLang="en-US" b="1" dirty="0" smtClean="0">
                <a:solidFill>
                  <a:srgbClr val="FF0000"/>
                </a:solidFill>
                <a:latin typeface="+mn-ea"/>
                <a:ea typeface="+mn-ea"/>
              </a:rPr>
              <a:t>관할 </a:t>
            </a:r>
            <a:r>
              <a:rPr kumimoji="0" lang="ko-KR" altLang="en-US" b="1" dirty="0" err="1" smtClean="0">
                <a:solidFill>
                  <a:srgbClr val="FF0000"/>
                </a:solidFill>
                <a:latin typeface="+mn-ea"/>
                <a:ea typeface="+mn-ea"/>
              </a:rPr>
              <a:t>특별자치시</a:t>
            </a:r>
            <a:r>
              <a:rPr kumimoji="0" lang="en-US" altLang="ko-KR" b="1" dirty="0" smtClean="0">
                <a:solidFill>
                  <a:srgbClr val="FF0000"/>
                </a:solidFill>
                <a:latin typeface="+mn-ea"/>
                <a:ea typeface="+mn-ea"/>
              </a:rPr>
              <a:t>, </a:t>
            </a:r>
            <a:r>
              <a:rPr kumimoji="0" lang="ko-KR" altLang="en-US" b="1" dirty="0" smtClean="0">
                <a:solidFill>
                  <a:srgbClr val="FF0000"/>
                </a:solidFill>
                <a:latin typeface="+mn-ea"/>
                <a:ea typeface="+mn-ea"/>
              </a:rPr>
              <a:t>특별자치도</a:t>
            </a:r>
            <a:r>
              <a:rPr kumimoji="0" lang="en-US" altLang="ko-KR" b="1" dirty="0" smtClean="0">
                <a:solidFill>
                  <a:srgbClr val="FF0000"/>
                </a:solidFill>
                <a:latin typeface="+mn-ea"/>
                <a:ea typeface="+mn-ea"/>
              </a:rPr>
              <a:t>, </a:t>
            </a:r>
            <a:r>
              <a:rPr kumimoji="0" lang="ko-KR" altLang="en-US" b="1" dirty="0" err="1" smtClean="0">
                <a:solidFill>
                  <a:srgbClr val="FF0000"/>
                </a:solidFill>
                <a:latin typeface="+mn-ea"/>
                <a:ea typeface="+mn-ea"/>
              </a:rPr>
              <a:t>시ㆍ군ㆍ구의</a:t>
            </a:r>
            <a:r>
              <a:rPr kumimoji="0" lang="ko-KR" altLang="en-US" b="1" dirty="0" smtClean="0">
                <a:solidFill>
                  <a:srgbClr val="FF0000"/>
                </a:solidFill>
                <a:latin typeface="+mn-ea"/>
                <a:ea typeface="+mn-ea"/>
              </a:rPr>
              <a:t> 조례로 정하는 사항을 준수</a:t>
            </a:r>
            <a:r>
              <a:rPr kumimoji="0" lang="ko-KR" altLang="en-US" b="1" dirty="0" smtClean="0">
                <a:latin typeface="+mn-ea"/>
                <a:ea typeface="+mn-ea"/>
              </a:rPr>
              <a:t>하여야 한다</a:t>
            </a:r>
            <a:r>
              <a:rPr kumimoji="0" lang="en-US" altLang="ko-KR" b="1" dirty="0" smtClean="0">
                <a:latin typeface="+mn-ea"/>
                <a:ea typeface="+mn-ea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5536" y="6084004"/>
            <a:ext cx="8568952" cy="369332"/>
          </a:xfrm>
          <a:prstGeom prst="rect">
            <a:avLst/>
          </a:prstGeom>
          <a:noFill/>
          <a:ln w="25400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+mn-ea"/>
                <a:ea typeface="+mn-ea"/>
              </a:rPr>
              <a:t>청주시에서 발생된 생활폐기물의 처리는  </a:t>
            </a:r>
            <a:r>
              <a:rPr lang="en-US" altLang="ko-KR" b="1" dirty="0" smtClean="0">
                <a:latin typeface="+mn-ea"/>
                <a:ea typeface="+mn-ea"/>
              </a:rPr>
              <a:t>“</a:t>
            </a:r>
            <a:r>
              <a:rPr lang="ko-KR" altLang="en-US" b="1" dirty="0" smtClean="0">
                <a:latin typeface="+mn-ea"/>
                <a:ea typeface="+mn-ea"/>
              </a:rPr>
              <a:t>청주시 폐기물관리 조례</a:t>
            </a:r>
            <a:r>
              <a:rPr lang="en-US" altLang="ko-KR" b="1" dirty="0" smtClean="0">
                <a:latin typeface="+mn-ea"/>
                <a:ea typeface="+mn-ea"/>
              </a:rPr>
              <a:t>”</a:t>
            </a:r>
            <a:r>
              <a:rPr lang="ko-KR" altLang="en-US" dirty="0" smtClean="0">
                <a:latin typeface="+mn-ea"/>
                <a:ea typeface="+mn-ea"/>
              </a:rPr>
              <a:t>에 따름</a:t>
            </a:r>
            <a:endParaRPr lang="ko-KR" altLang="en-US" dirty="0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mtClean="0"/>
              <a:t>2. </a:t>
            </a:r>
            <a:r>
              <a:rPr lang="ko-KR" altLang="en-US" smtClean="0"/>
              <a:t>종량제</a:t>
            </a:r>
            <a:r>
              <a:rPr lang="en-US" altLang="ko-KR" sz="2400" smtClean="0"/>
              <a:t>(</a:t>
            </a:r>
            <a:r>
              <a:rPr lang="ko-KR" altLang="en-US" sz="2400" smtClean="0"/>
              <a:t>가연성</a:t>
            </a:r>
            <a:r>
              <a:rPr lang="en-US" altLang="ko-KR" sz="2400" smtClean="0"/>
              <a:t>, </a:t>
            </a:r>
            <a:r>
              <a:rPr lang="ko-KR" altLang="en-US" sz="2400" smtClean="0"/>
              <a:t>불연성</a:t>
            </a:r>
            <a:r>
              <a:rPr lang="en-US" altLang="ko-KR" sz="2400" smtClean="0"/>
              <a:t>)</a:t>
            </a:r>
            <a:r>
              <a:rPr lang="ko-KR" altLang="en-US" smtClean="0"/>
              <a:t>폐기물 배출현황 및 처리체계</a:t>
            </a:r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539552" y="836712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mtClean="0">
                <a:latin typeface="휴먼모음T"/>
                <a:ea typeface="휴먼모음T"/>
              </a:rPr>
              <a:t>◆ 종량제</a:t>
            </a:r>
            <a:r>
              <a:rPr lang="en-US" altLang="ko-KR" smtClean="0">
                <a:latin typeface="휴먼모음T"/>
                <a:ea typeface="휴먼모음T"/>
              </a:rPr>
              <a:t>(</a:t>
            </a:r>
            <a:r>
              <a:rPr lang="ko-KR" altLang="en-US" smtClean="0">
                <a:latin typeface="휴먼모음T"/>
                <a:ea typeface="휴먼모음T"/>
              </a:rPr>
              <a:t>가연성</a:t>
            </a:r>
            <a:r>
              <a:rPr lang="en-US" altLang="ko-KR" smtClean="0">
                <a:latin typeface="휴먼모음T"/>
                <a:ea typeface="휴먼모음T"/>
              </a:rPr>
              <a:t>, </a:t>
            </a:r>
            <a:r>
              <a:rPr lang="ko-KR" altLang="en-US" smtClean="0">
                <a:latin typeface="휴먼모음T"/>
                <a:ea typeface="휴먼모음T"/>
              </a:rPr>
              <a:t>불연성</a:t>
            </a:r>
            <a:r>
              <a:rPr lang="en-US" altLang="ko-KR" smtClean="0">
                <a:latin typeface="휴먼모음T"/>
                <a:ea typeface="휴먼모음T"/>
              </a:rPr>
              <a:t>) </a:t>
            </a:r>
            <a:r>
              <a:rPr lang="ko-KR" altLang="en-US" smtClean="0">
                <a:latin typeface="휴먼모음T"/>
                <a:ea typeface="휴먼모음T"/>
              </a:rPr>
              <a:t>쓰레기 배출현황</a:t>
            </a:r>
            <a:endParaRPr lang="ko-KR" altLang="en-US"/>
          </a:p>
        </p:txBody>
      </p:sp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755576" y="1196752"/>
          <a:ext cx="7080451" cy="1524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011493"/>
                <a:gridCol w="1011493"/>
                <a:gridCol w="1011493"/>
                <a:gridCol w="1011493"/>
                <a:gridCol w="1011493"/>
                <a:gridCol w="1011493"/>
                <a:gridCol w="1011493"/>
              </a:tblGrid>
              <a:tr h="2736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smtClean="0"/>
                        <a:t>구분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2013</a:t>
                      </a:r>
                      <a:r>
                        <a:rPr lang="ko-KR" altLang="en-US" sz="1400" smtClean="0"/>
                        <a:t>년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2014</a:t>
                      </a:r>
                      <a:r>
                        <a:rPr lang="ko-KR" altLang="en-US" sz="1400" smtClean="0"/>
                        <a:t>년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2015</a:t>
                      </a:r>
                      <a:r>
                        <a:rPr lang="ko-KR" altLang="en-US" sz="1400" smtClean="0"/>
                        <a:t>년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2016</a:t>
                      </a:r>
                      <a:r>
                        <a:rPr lang="ko-KR" altLang="en-US" sz="1400" smtClean="0"/>
                        <a:t>년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2017</a:t>
                      </a:r>
                      <a:r>
                        <a:rPr lang="ko-KR" altLang="en-US" sz="1400" smtClean="0"/>
                        <a:t>년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2018</a:t>
                      </a:r>
                      <a:r>
                        <a:rPr lang="ko-KR" altLang="en-US" sz="1400" smtClean="0"/>
                        <a:t>년</a:t>
                      </a:r>
                      <a:endParaRPr lang="ko-KR" altLang="en-US" sz="1400"/>
                    </a:p>
                  </a:txBody>
                  <a:tcPr/>
                </a:tc>
              </a:tr>
              <a:tr h="2736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smtClean="0"/>
                        <a:t>계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292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354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322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449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467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366</a:t>
                      </a:r>
                      <a:endParaRPr lang="ko-KR" altLang="en-US" sz="1400"/>
                    </a:p>
                  </a:txBody>
                  <a:tcPr/>
                </a:tc>
              </a:tr>
              <a:tr h="2736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smtClean="0"/>
                        <a:t>가연성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212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260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298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346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347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340</a:t>
                      </a:r>
                      <a:endParaRPr lang="ko-KR" altLang="en-US" sz="1400"/>
                    </a:p>
                  </a:txBody>
                  <a:tcPr/>
                </a:tc>
              </a:tr>
              <a:tr h="2736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smtClean="0"/>
                        <a:t>불연성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80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94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24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28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27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26</a:t>
                      </a:r>
                      <a:endParaRPr lang="ko-KR" altLang="en-US" sz="1400"/>
                    </a:p>
                  </a:txBody>
                  <a:tcPr/>
                </a:tc>
              </a:tr>
              <a:tr h="2736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smtClean="0"/>
                        <a:t>기타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75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93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76256" y="980728"/>
            <a:ext cx="1008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 smtClean="0"/>
              <a:t>(</a:t>
            </a:r>
            <a:r>
              <a:rPr lang="ko-KR" altLang="en-US" sz="1100" b="1" smtClean="0"/>
              <a:t>단위</a:t>
            </a:r>
            <a:r>
              <a:rPr lang="en-US" altLang="ko-KR" sz="1100" b="1" smtClean="0"/>
              <a:t>:</a:t>
            </a:r>
            <a:r>
              <a:rPr lang="ko-KR" altLang="en-US" sz="1100" b="1" smtClean="0"/>
              <a:t>톤</a:t>
            </a:r>
            <a:r>
              <a:rPr lang="en-US" altLang="ko-KR" sz="1100" b="1" smtClean="0"/>
              <a:t>/</a:t>
            </a:r>
            <a:r>
              <a:rPr lang="ko-KR" altLang="en-US" sz="1100" b="1" smtClean="0"/>
              <a:t>일</a:t>
            </a:r>
            <a:r>
              <a:rPr lang="en-US" altLang="ko-KR" sz="1100" b="1" smtClean="0"/>
              <a:t>)</a:t>
            </a:r>
            <a:endParaRPr lang="ko-KR" altLang="en-US" sz="1100" b="1"/>
          </a:p>
        </p:txBody>
      </p:sp>
      <p:sp>
        <p:nvSpPr>
          <p:cNvPr id="6" name="TextBox 5"/>
          <p:cNvSpPr txBox="1"/>
          <p:nvPr/>
        </p:nvSpPr>
        <p:spPr>
          <a:xfrm>
            <a:off x="539552" y="2843644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mtClean="0">
                <a:latin typeface="휴먼모음T"/>
                <a:ea typeface="휴먼모음T"/>
              </a:rPr>
              <a:t>◆ 종량제</a:t>
            </a:r>
            <a:r>
              <a:rPr lang="en-US" altLang="ko-KR" smtClean="0">
                <a:latin typeface="휴먼모음T"/>
                <a:ea typeface="휴먼모음T"/>
              </a:rPr>
              <a:t>(</a:t>
            </a:r>
            <a:r>
              <a:rPr lang="ko-KR" altLang="en-US" smtClean="0">
                <a:latin typeface="휴먼모음T"/>
                <a:ea typeface="휴먼모음T"/>
              </a:rPr>
              <a:t>가연성</a:t>
            </a:r>
            <a:r>
              <a:rPr lang="en-US" altLang="ko-KR" smtClean="0">
                <a:latin typeface="휴먼모음T"/>
                <a:ea typeface="휴먼모음T"/>
              </a:rPr>
              <a:t>, </a:t>
            </a:r>
            <a:r>
              <a:rPr lang="ko-KR" altLang="en-US" smtClean="0">
                <a:latin typeface="휴먼모음T"/>
                <a:ea typeface="휴먼모음T"/>
              </a:rPr>
              <a:t>불연성</a:t>
            </a:r>
            <a:r>
              <a:rPr lang="en-US" altLang="ko-KR" smtClean="0">
                <a:latin typeface="휴먼모음T"/>
                <a:ea typeface="휴먼모음T"/>
              </a:rPr>
              <a:t>) </a:t>
            </a:r>
            <a:r>
              <a:rPr lang="ko-KR" altLang="en-US" smtClean="0">
                <a:latin typeface="휴먼모음T"/>
                <a:ea typeface="휴먼모음T"/>
              </a:rPr>
              <a:t>쓰레기 처리체계</a:t>
            </a:r>
            <a:endParaRPr lang="ko-KR" altLang="en-US"/>
          </a:p>
        </p:txBody>
      </p:sp>
      <p:graphicFrame>
        <p:nvGraphicFramePr>
          <p:cNvPr id="7" name="다이어그램 6"/>
          <p:cNvGraphicFramePr/>
          <p:nvPr/>
        </p:nvGraphicFramePr>
        <p:xfrm>
          <a:off x="1619672" y="3212976"/>
          <a:ext cx="684076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그림 8" descr="종량제봉투.jpg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827584" y="3429000"/>
            <a:ext cx="617034" cy="530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827584" y="3224009"/>
            <a:ext cx="648072" cy="27699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ko-KR" altLang="en-US" sz="1200" b="1" smtClean="0">
                <a:solidFill>
                  <a:schemeClr val="bg1"/>
                </a:solidFill>
              </a:rPr>
              <a:t>가연성</a:t>
            </a:r>
            <a:endParaRPr lang="ko-KR" altLang="en-US" b="1">
              <a:solidFill>
                <a:schemeClr val="bg1"/>
              </a:solidFill>
            </a:endParaRPr>
          </a:p>
        </p:txBody>
      </p:sp>
      <p:graphicFrame>
        <p:nvGraphicFramePr>
          <p:cNvPr id="11" name="다이어그램 10"/>
          <p:cNvGraphicFramePr/>
          <p:nvPr/>
        </p:nvGraphicFramePr>
        <p:xfrm>
          <a:off x="1619672" y="4005064"/>
          <a:ext cx="5040560" cy="64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27584" y="4077072"/>
            <a:ext cx="648072" cy="27699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ko-KR" altLang="en-US" sz="1200" b="1" smtClean="0">
                <a:solidFill>
                  <a:schemeClr val="bg1"/>
                </a:solidFill>
              </a:rPr>
              <a:t>불연성</a:t>
            </a:r>
            <a:endParaRPr lang="ko-KR" altLang="en-US" b="1">
              <a:solidFill>
                <a:schemeClr val="bg1"/>
              </a:solidFill>
            </a:endParaRPr>
          </a:p>
        </p:txBody>
      </p:sp>
      <p:pic>
        <p:nvPicPr>
          <p:cNvPr id="13" name="그림 12" descr="불연성마대.jpg"/>
          <p:cNvPicPr>
            <a:picLocks noChangeAspect="1"/>
          </p:cNvPicPr>
          <p:nvPr/>
        </p:nvPicPr>
        <p:blipFill>
          <a:blip r:embed="rId13" cstate="screen"/>
          <a:srcRect/>
          <a:stretch>
            <a:fillRect/>
          </a:stretch>
        </p:blipFill>
        <p:spPr>
          <a:xfrm>
            <a:off x="899592" y="4293096"/>
            <a:ext cx="576064" cy="504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539552" y="486916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mtClean="0">
                <a:latin typeface="휴먼모음T"/>
                <a:ea typeface="휴먼모음T"/>
              </a:rPr>
              <a:t>◆ 종량제</a:t>
            </a:r>
            <a:r>
              <a:rPr lang="en-US" altLang="ko-KR" smtClean="0">
                <a:latin typeface="휴먼모음T"/>
                <a:ea typeface="휴먼모음T"/>
              </a:rPr>
              <a:t>(</a:t>
            </a:r>
            <a:r>
              <a:rPr lang="ko-KR" altLang="en-US" smtClean="0">
                <a:latin typeface="휴먼모음T"/>
                <a:ea typeface="휴먼모음T"/>
              </a:rPr>
              <a:t>가연성</a:t>
            </a:r>
            <a:r>
              <a:rPr lang="en-US" altLang="ko-KR" smtClean="0">
                <a:latin typeface="휴먼모음T"/>
                <a:ea typeface="휴먼모음T"/>
              </a:rPr>
              <a:t>, </a:t>
            </a:r>
            <a:r>
              <a:rPr lang="ko-KR" altLang="en-US" smtClean="0">
                <a:latin typeface="휴먼모음T"/>
                <a:ea typeface="휴먼모음T"/>
              </a:rPr>
              <a:t>불연성</a:t>
            </a:r>
            <a:r>
              <a:rPr lang="en-US" altLang="ko-KR" smtClean="0">
                <a:latin typeface="휴먼모음T"/>
                <a:ea typeface="휴먼모음T"/>
              </a:rPr>
              <a:t>) </a:t>
            </a:r>
            <a:r>
              <a:rPr lang="ko-KR" altLang="en-US" smtClean="0">
                <a:latin typeface="휴먼모음T"/>
                <a:ea typeface="휴먼모음T"/>
              </a:rPr>
              <a:t>쓰레기 배출 및 처리시 문제점</a:t>
            </a:r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755576" y="5157192"/>
            <a:ext cx="756084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Tx/>
              <a:buChar char="-"/>
            </a:pPr>
            <a:r>
              <a:rPr lang="en-US" altLang="ko-KR" sz="1600" smtClean="0">
                <a:latin typeface="+mn-ea"/>
                <a:ea typeface="+mn-ea"/>
              </a:rPr>
              <a:t>1</a:t>
            </a:r>
            <a:r>
              <a:rPr lang="ko-KR" altLang="en-US" sz="1600" smtClean="0">
                <a:latin typeface="+mn-ea"/>
                <a:ea typeface="+mn-ea"/>
              </a:rPr>
              <a:t>인가구 증가에 따른 종량제쓰레기 증가 </a:t>
            </a:r>
            <a:endParaRPr lang="en-US" altLang="ko-KR" sz="1600" smtClean="0">
              <a:latin typeface="+mn-ea"/>
              <a:ea typeface="+mn-ea"/>
            </a:endParaRPr>
          </a:p>
          <a:p>
            <a:pPr algn="l"/>
            <a:r>
              <a:rPr lang="en-US" altLang="ko-KR" sz="1400" smtClean="0"/>
              <a:t>  ·</a:t>
            </a:r>
            <a:r>
              <a:rPr lang="ko-KR" altLang="en-US" sz="1400" smtClean="0"/>
              <a:t> </a:t>
            </a:r>
            <a:r>
              <a:rPr lang="en-US" altLang="ko-KR" sz="1400" smtClean="0"/>
              <a:t>1</a:t>
            </a:r>
            <a:r>
              <a:rPr lang="ko-KR" altLang="en-US" sz="1400" smtClean="0"/>
              <a:t>인당 하루평균 쓰레기 발생량 </a:t>
            </a:r>
            <a:r>
              <a:rPr lang="en-US" altLang="ko-KR" sz="1400" smtClean="0"/>
              <a:t>(</a:t>
            </a:r>
            <a:r>
              <a:rPr lang="ko-KR" altLang="en-US" sz="1400" smtClean="0"/>
              <a:t>종량제</a:t>
            </a:r>
            <a:r>
              <a:rPr lang="en-US" altLang="ko-KR" sz="1400" smtClean="0"/>
              <a:t>) : </a:t>
            </a:r>
            <a:r>
              <a:rPr lang="en-US" altLang="ko-KR" sz="1400" b="1" smtClean="0"/>
              <a:t>4</a:t>
            </a:r>
            <a:r>
              <a:rPr lang="ko-KR" altLang="en-US" sz="1400" b="1" smtClean="0"/>
              <a:t>인가구</a:t>
            </a:r>
            <a:r>
              <a:rPr lang="ko-KR" altLang="en-US" sz="1400" smtClean="0"/>
              <a:t> </a:t>
            </a:r>
            <a:r>
              <a:rPr lang="en-US" altLang="ko-KR" sz="1400" smtClean="0"/>
              <a:t>1</a:t>
            </a:r>
            <a:r>
              <a:rPr lang="ko-KR" altLang="en-US" sz="1400" smtClean="0"/>
              <a:t>인당 </a:t>
            </a:r>
            <a:r>
              <a:rPr lang="en-US" altLang="ko-KR" sz="1400" b="1" smtClean="0"/>
              <a:t>103g</a:t>
            </a:r>
            <a:r>
              <a:rPr lang="en-US" altLang="ko-KR" sz="1400" smtClean="0"/>
              <a:t>         </a:t>
            </a:r>
            <a:r>
              <a:rPr lang="en-US" altLang="ko-KR" sz="1400" b="1" smtClean="0"/>
              <a:t>1</a:t>
            </a:r>
            <a:r>
              <a:rPr lang="ko-KR" altLang="en-US" sz="1400" b="1" smtClean="0"/>
              <a:t>인가구</a:t>
            </a:r>
            <a:r>
              <a:rPr lang="ko-KR" altLang="en-US" sz="1400" smtClean="0"/>
              <a:t> </a:t>
            </a:r>
            <a:r>
              <a:rPr lang="en-US" altLang="ko-KR" sz="1400" smtClean="0"/>
              <a:t>1</a:t>
            </a:r>
            <a:r>
              <a:rPr lang="ko-KR" altLang="en-US" sz="1400" smtClean="0"/>
              <a:t>인당 </a:t>
            </a:r>
            <a:r>
              <a:rPr lang="en-US" altLang="ko-KR" sz="1400" b="1" smtClean="0"/>
              <a:t>207g</a:t>
            </a:r>
          </a:p>
          <a:p>
            <a:pPr algn="l">
              <a:buFontTx/>
              <a:buChar char="-"/>
            </a:pPr>
            <a:r>
              <a:rPr lang="ko-KR" altLang="en-US" sz="1600" smtClean="0">
                <a:latin typeface="+mn-ea"/>
                <a:ea typeface="+mn-ea"/>
              </a:rPr>
              <a:t>종량제 봉투내  재활용품</a:t>
            </a:r>
            <a:r>
              <a:rPr lang="en-US" altLang="ko-KR" sz="1600" smtClean="0">
                <a:latin typeface="+mn-ea"/>
                <a:ea typeface="+mn-ea"/>
              </a:rPr>
              <a:t>, </a:t>
            </a:r>
            <a:r>
              <a:rPr lang="ko-KR" altLang="en-US" sz="1600" smtClean="0">
                <a:latin typeface="+mn-ea"/>
                <a:ea typeface="+mn-ea"/>
              </a:rPr>
              <a:t>음식물 등 분리배출하지 않고 한꺼번에 담아 배출</a:t>
            </a:r>
            <a:endParaRPr lang="en-US" altLang="ko-KR" sz="1600" smtClean="0">
              <a:latin typeface="+mn-ea"/>
              <a:ea typeface="+mn-ea"/>
            </a:endParaRPr>
          </a:p>
          <a:p>
            <a:pPr algn="l"/>
            <a:r>
              <a:rPr lang="en-US" altLang="ko-KR" sz="1400" smtClean="0"/>
              <a:t> ·</a:t>
            </a:r>
            <a:r>
              <a:rPr lang="ko-KR" altLang="en-US" sz="1400" smtClean="0"/>
              <a:t> 종량제봉투내 물리적 조성비 </a:t>
            </a:r>
            <a:r>
              <a:rPr lang="en-US" altLang="ko-KR" sz="1400" smtClean="0"/>
              <a:t>: </a:t>
            </a:r>
            <a:r>
              <a:rPr lang="ko-KR" altLang="en-US" sz="1400" smtClean="0"/>
              <a:t>플라스틱류 </a:t>
            </a:r>
            <a:r>
              <a:rPr lang="en-US" altLang="ko-KR" sz="1400" smtClean="0"/>
              <a:t>24.3%, </a:t>
            </a:r>
            <a:r>
              <a:rPr lang="ko-KR" altLang="en-US" sz="1400" smtClean="0"/>
              <a:t>종이류 </a:t>
            </a:r>
            <a:r>
              <a:rPr lang="en-US" altLang="ko-KR" sz="1400" smtClean="0"/>
              <a:t>41%, </a:t>
            </a:r>
            <a:r>
              <a:rPr lang="ko-KR" altLang="en-US" sz="1400" smtClean="0"/>
              <a:t>음식물류 </a:t>
            </a:r>
            <a:r>
              <a:rPr lang="en-US" altLang="ko-KR" sz="1400" smtClean="0"/>
              <a:t>10% </a:t>
            </a:r>
            <a:r>
              <a:rPr lang="ko-KR" altLang="en-US" sz="1400" smtClean="0"/>
              <a:t>등</a:t>
            </a:r>
            <a:endParaRPr lang="en-US" altLang="ko-KR" sz="1400" smtClean="0"/>
          </a:p>
          <a:p>
            <a:pPr algn="l"/>
            <a:r>
              <a:rPr lang="en-US" altLang="ko-KR" sz="1600" smtClean="0">
                <a:latin typeface="+mn-ea"/>
                <a:ea typeface="+mn-ea"/>
              </a:rPr>
              <a:t>-</a:t>
            </a:r>
            <a:r>
              <a:rPr lang="ko-KR" altLang="en-US" sz="1600" smtClean="0">
                <a:latin typeface="+mn-ea"/>
                <a:ea typeface="+mn-ea"/>
              </a:rPr>
              <a:t>각종 공사장 폐기물 배출시 </a:t>
            </a:r>
            <a:r>
              <a:rPr lang="en-US" altLang="ko-KR" sz="1600" smtClean="0">
                <a:latin typeface="+mn-ea"/>
                <a:ea typeface="+mn-ea"/>
              </a:rPr>
              <a:t>5</a:t>
            </a:r>
            <a:r>
              <a:rPr lang="ko-KR" altLang="en-US" sz="1600" smtClean="0">
                <a:latin typeface="+mn-ea"/>
                <a:ea typeface="+mn-ea"/>
              </a:rPr>
              <a:t>톤이상은 사업장폐기물로 처리하여야 하나</a:t>
            </a:r>
            <a:r>
              <a:rPr lang="en-US" altLang="ko-KR" sz="1600" smtClean="0">
                <a:latin typeface="+mn-ea"/>
                <a:ea typeface="+mn-ea"/>
              </a:rPr>
              <a:t>, </a:t>
            </a:r>
          </a:p>
          <a:p>
            <a:pPr algn="l"/>
            <a:r>
              <a:rPr lang="en-US" altLang="ko-KR" sz="1600" smtClean="0">
                <a:latin typeface="+mn-ea"/>
                <a:ea typeface="+mn-ea"/>
              </a:rPr>
              <a:t>  </a:t>
            </a:r>
            <a:r>
              <a:rPr lang="ko-KR" altLang="en-US" sz="1600" smtClean="0">
                <a:latin typeface="+mn-ea"/>
                <a:ea typeface="+mn-ea"/>
              </a:rPr>
              <a:t>종량제 마대로 배출하는 사례 발생</a:t>
            </a:r>
            <a:endParaRPr lang="ko-KR" altLang="en-US" sz="1600">
              <a:latin typeface="+mn-ea"/>
              <a:ea typeface="+mn-ea"/>
            </a:endParaRPr>
          </a:p>
        </p:txBody>
      </p:sp>
      <p:cxnSp>
        <p:nvCxnSpPr>
          <p:cNvPr id="17" name="직선 화살표 연결선 16"/>
          <p:cNvCxnSpPr/>
          <p:nvPr/>
        </p:nvCxnSpPr>
        <p:spPr>
          <a:xfrm>
            <a:off x="6084168" y="5589240"/>
            <a:ext cx="288032" cy="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mtClean="0"/>
              <a:t>3. </a:t>
            </a:r>
            <a:r>
              <a:rPr lang="ko-KR" altLang="en-US" smtClean="0"/>
              <a:t>대형폐기물 배출현황 및 처리체계</a:t>
            </a:r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539552" y="836712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mtClean="0">
                <a:latin typeface="휴먼모음T"/>
                <a:ea typeface="휴먼모음T"/>
              </a:rPr>
              <a:t>◆ 대형폐기물 배출현황</a:t>
            </a:r>
            <a:endParaRPr lang="ko-KR" altLang="en-US"/>
          </a:p>
        </p:txBody>
      </p:sp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755576" y="1196752"/>
          <a:ext cx="7056784" cy="609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764196"/>
                <a:gridCol w="1764196"/>
                <a:gridCol w="1764196"/>
                <a:gridCol w="1764196"/>
              </a:tblGrid>
              <a:tr h="2736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smtClean="0"/>
                        <a:t>구분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2016</a:t>
                      </a:r>
                      <a:r>
                        <a:rPr lang="ko-KR" altLang="en-US" sz="1400" smtClean="0"/>
                        <a:t>년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2017</a:t>
                      </a:r>
                      <a:r>
                        <a:rPr lang="ko-KR" altLang="en-US" sz="1400" smtClean="0"/>
                        <a:t>년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2018</a:t>
                      </a:r>
                      <a:r>
                        <a:rPr lang="ko-KR" altLang="en-US" sz="1400" smtClean="0"/>
                        <a:t>년</a:t>
                      </a:r>
                      <a:endParaRPr lang="ko-KR" altLang="en-US" sz="1400"/>
                    </a:p>
                  </a:txBody>
                  <a:tcPr/>
                </a:tc>
              </a:tr>
              <a:tr h="2736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smtClean="0"/>
                        <a:t>대형폐기물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33.6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54.5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46.4</a:t>
                      </a:r>
                      <a:endParaRPr lang="ko-KR" altLang="en-US" sz="14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76256" y="980728"/>
            <a:ext cx="1008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 smtClean="0"/>
              <a:t>(</a:t>
            </a:r>
            <a:r>
              <a:rPr lang="ko-KR" altLang="en-US" sz="1100" b="1" smtClean="0"/>
              <a:t>단위</a:t>
            </a:r>
            <a:r>
              <a:rPr lang="en-US" altLang="ko-KR" sz="1100" b="1" smtClean="0"/>
              <a:t>:</a:t>
            </a:r>
            <a:r>
              <a:rPr lang="ko-KR" altLang="en-US" sz="1100" b="1" smtClean="0"/>
              <a:t>톤</a:t>
            </a:r>
            <a:r>
              <a:rPr lang="en-US" altLang="ko-KR" sz="1100" b="1" smtClean="0"/>
              <a:t>/</a:t>
            </a:r>
            <a:r>
              <a:rPr lang="ko-KR" altLang="en-US" sz="1100" b="1" smtClean="0"/>
              <a:t>일</a:t>
            </a:r>
            <a:r>
              <a:rPr lang="en-US" altLang="ko-KR" sz="1100" b="1" smtClean="0"/>
              <a:t>)</a:t>
            </a:r>
            <a:endParaRPr lang="ko-KR" altLang="en-US" sz="1100" b="1"/>
          </a:p>
        </p:txBody>
      </p:sp>
      <p:sp>
        <p:nvSpPr>
          <p:cNvPr id="6" name="TextBox 5"/>
          <p:cNvSpPr txBox="1"/>
          <p:nvPr/>
        </p:nvSpPr>
        <p:spPr>
          <a:xfrm>
            <a:off x="539552" y="1979548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mtClean="0">
                <a:latin typeface="휴먼모음T"/>
                <a:ea typeface="휴먼모음T"/>
              </a:rPr>
              <a:t>◆ 대형폐기물 처리체계</a:t>
            </a:r>
            <a:endParaRPr lang="ko-KR" altLang="en-US"/>
          </a:p>
        </p:txBody>
      </p:sp>
      <p:graphicFrame>
        <p:nvGraphicFramePr>
          <p:cNvPr id="7" name="다이어그램 6"/>
          <p:cNvGraphicFramePr/>
          <p:nvPr/>
        </p:nvGraphicFramePr>
        <p:xfrm>
          <a:off x="1619672" y="2348880"/>
          <a:ext cx="6624736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27584" y="2492896"/>
            <a:ext cx="648072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ko-KR" altLang="en-US" sz="1200" b="1" smtClean="0">
                <a:solidFill>
                  <a:schemeClr val="bg1"/>
                </a:solidFill>
              </a:rPr>
              <a:t>재생</a:t>
            </a:r>
            <a:endParaRPr lang="en-US" altLang="ko-KR" sz="1200" b="1" smtClean="0">
              <a:solidFill>
                <a:schemeClr val="bg1"/>
              </a:solidFill>
            </a:endParaRPr>
          </a:p>
          <a:p>
            <a:r>
              <a:rPr lang="ko-KR" altLang="en-US" sz="1200" b="1" smtClean="0">
                <a:solidFill>
                  <a:schemeClr val="bg1"/>
                </a:solidFill>
              </a:rPr>
              <a:t>불가</a:t>
            </a:r>
            <a:endParaRPr lang="ko-KR" altLang="en-US" b="1">
              <a:solidFill>
                <a:schemeClr val="bg1"/>
              </a:solidFill>
            </a:endParaRPr>
          </a:p>
        </p:txBody>
      </p:sp>
      <p:graphicFrame>
        <p:nvGraphicFramePr>
          <p:cNvPr id="11" name="다이어그램 10"/>
          <p:cNvGraphicFramePr/>
          <p:nvPr/>
        </p:nvGraphicFramePr>
        <p:xfrm>
          <a:off x="1619672" y="3212976"/>
          <a:ext cx="5040560" cy="64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27584" y="3327375"/>
            <a:ext cx="648072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ko-KR" altLang="en-US" sz="1200" b="1" smtClean="0">
                <a:solidFill>
                  <a:schemeClr val="bg1"/>
                </a:solidFill>
              </a:rPr>
              <a:t>재생</a:t>
            </a:r>
            <a:endParaRPr lang="en-US" altLang="ko-KR" sz="1200" b="1" smtClean="0">
              <a:solidFill>
                <a:schemeClr val="bg1"/>
              </a:solidFill>
            </a:endParaRPr>
          </a:p>
          <a:p>
            <a:r>
              <a:rPr lang="ko-KR" altLang="en-US" sz="1200" b="1" smtClean="0">
                <a:solidFill>
                  <a:schemeClr val="bg1"/>
                </a:solidFill>
              </a:rPr>
              <a:t>가능</a:t>
            </a:r>
            <a:endParaRPr lang="ko-KR" altLang="en-US" b="1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4643844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mtClean="0">
                <a:latin typeface="휴먼모음T"/>
                <a:ea typeface="휴먼모음T"/>
              </a:rPr>
              <a:t>◆ 대형폐기물 배출 및 처리시 문제점</a:t>
            </a:r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827584" y="4005064"/>
            <a:ext cx="7344816" cy="338554"/>
          </a:xfrm>
          <a:prstGeom prst="rect">
            <a:avLst/>
          </a:prstGeom>
          <a:solidFill>
            <a:srgbClr val="476EC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/>
            <a:r>
              <a:rPr lang="ko-KR" altLang="en-US" sz="1600" b="1" smtClean="0">
                <a:solidFill>
                  <a:schemeClr val="bg1"/>
                </a:solidFill>
                <a:latin typeface="+mn-ea"/>
                <a:ea typeface="+mn-ea"/>
              </a:rPr>
              <a:t> 폐가전제품은 전자제품자원순환공제조합</a:t>
            </a:r>
            <a:r>
              <a:rPr lang="en-US" altLang="ko-KR" sz="1600" b="1" smtClean="0">
                <a:solidFill>
                  <a:schemeClr val="bg1"/>
                </a:solidFill>
                <a:latin typeface="+mn-ea"/>
                <a:ea typeface="+mn-ea"/>
              </a:rPr>
              <a:t>(1599-0903)</a:t>
            </a:r>
            <a:r>
              <a:rPr lang="ko-KR" altLang="en-US" sz="1600" b="1" smtClean="0">
                <a:solidFill>
                  <a:schemeClr val="bg1"/>
                </a:solidFill>
                <a:latin typeface="+mn-ea"/>
                <a:ea typeface="+mn-ea"/>
              </a:rPr>
              <a:t>에서 수거 처리</a:t>
            </a:r>
            <a:endParaRPr lang="ko-KR" altLang="en-US" sz="1600" b="1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592" y="5034662"/>
            <a:ext cx="76328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FontTx/>
              <a:buChar char="-"/>
            </a:pPr>
            <a:r>
              <a:rPr lang="ko-KR" altLang="en-US" sz="1600" smtClean="0">
                <a:latin typeface="+mn-ea"/>
                <a:ea typeface="+mn-ea"/>
              </a:rPr>
              <a:t>대형폐기물 일부는 민간위탁 처리되고 있음 </a:t>
            </a:r>
            <a:r>
              <a:rPr lang="en-US" altLang="ko-KR" sz="1600" smtClean="0">
                <a:latin typeface="+mn-ea"/>
                <a:ea typeface="+mn-ea"/>
              </a:rPr>
              <a:t>(2018</a:t>
            </a:r>
            <a:r>
              <a:rPr lang="ko-KR" altLang="en-US" sz="1600" smtClean="0">
                <a:latin typeface="+mn-ea"/>
                <a:ea typeface="+mn-ea"/>
              </a:rPr>
              <a:t>년 </a:t>
            </a:r>
            <a:r>
              <a:rPr lang="en-US" altLang="ko-KR" sz="1600" smtClean="0">
                <a:latin typeface="+mn-ea"/>
                <a:ea typeface="+mn-ea"/>
              </a:rPr>
              <a:t>6,875</a:t>
            </a:r>
            <a:r>
              <a:rPr lang="ko-KR" altLang="en-US" sz="1600" smtClean="0">
                <a:latin typeface="+mn-ea"/>
                <a:ea typeface="+mn-ea"/>
              </a:rPr>
              <a:t>톤</a:t>
            </a:r>
            <a:r>
              <a:rPr lang="en-US" altLang="ko-KR" sz="1600" smtClean="0">
                <a:latin typeface="+mn-ea"/>
                <a:ea typeface="+mn-ea"/>
              </a:rPr>
              <a:t>)</a:t>
            </a:r>
          </a:p>
          <a:p>
            <a:pPr algn="l">
              <a:lnSpc>
                <a:spcPct val="150000"/>
              </a:lnSpc>
            </a:pPr>
            <a:r>
              <a:rPr lang="en-US" altLang="ko-KR" sz="1400" smtClean="0">
                <a:latin typeface="+mn-ea"/>
                <a:ea typeface="+mn-ea"/>
              </a:rPr>
              <a:t> · </a:t>
            </a:r>
            <a:r>
              <a:rPr lang="ko-KR" altLang="en-US" sz="1400" smtClean="0">
                <a:latin typeface="+mn-ea"/>
                <a:ea typeface="+mn-ea"/>
              </a:rPr>
              <a:t>우리시의 폐기물 배출량은 소각시설의 소각용량을 초과하지는 않으나</a:t>
            </a:r>
            <a:r>
              <a:rPr lang="en-US" altLang="ko-KR" sz="1400" smtClean="0">
                <a:latin typeface="+mn-ea"/>
                <a:ea typeface="+mn-ea"/>
              </a:rPr>
              <a:t>, </a:t>
            </a:r>
            <a:r>
              <a:rPr lang="ko-KR" altLang="en-US" sz="1400" smtClean="0">
                <a:latin typeface="+mn-ea"/>
                <a:ea typeface="+mn-ea"/>
              </a:rPr>
              <a:t>소각시설 정기점검 </a:t>
            </a:r>
            <a:endParaRPr lang="en-US" altLang="ko-KR" sz="1400" smtClean="0">
              <a:latin typeface="+mn-ea"/>
              <a:ea typeface="+mn-ea"/>
            </a:endParaRPr>
          </a:p>
          <a:p>
            <a:pPr algn="l">
              <a:lnSpc>
                <a:spcPct val="150000"/>
              </a:lnSpc>
            </a:pPr>
            <a:r>
              <a:rPr lang="ko-KR" altLang="en-US" sz="1400" smtClean="0">
                <a:latin typeface="+mn-ea"/>
                <a:ea typeface="+mn-ea"/>
              </a:rPr>
              <a:t>   등으로 </a:t>
            </a:r>
            <a:r>
              <a:rPr lang="en-US" altLang="ko-KR" sz="1400" smtClean="0">
                <a:latin typeface="+mn-ea"/>
                <a:ea typeface="+mn-ea"/>
              </a:rPr>
              <a:t> </a:t>
            </a:r>
            <a:r>
              <a:rPr lang="ko-KR" altLang="en-US" sz="1400" smtClean="0">
                <a:latin typeface="+mn-ea"/>
                <a:ea typeface="+mn-ea"/>
              </a:rPr>
              <a:t>생활폐기물을 포함한 대형폐기물 전량 처리에 어려움 </a:t>
            </a:r>
            <a:r>
              <a:rPr lang="en-US" altLang="ko-KR" sz="1100" smtClean="0">
                <a:latin typeface="+mn-ea"/>
                <a:ea typeface="+mn-ea"/>
              </a:rPr>
              <a:t>(</a:t>
            </a:r>
            <a:r>
              <a:rPr lang="ko-KR" altLang="en-US" sz="1100" smtClean="0">
                <a:latin typeface="+mn-ea"/>
                <a:ea typeface="+mn-ea"/>
              </a:rPr>
              <a:t>부득이 민간위탁처리</a:t>
            </a:r>
            <a:r>
              <a:rPr lang="en-US" altLang="ko-KR" sz="1100" smtClean="0">
                <a:latin typeface="+mn-ea"/>
                <a:ea typeface="+mn-ea"/>
              </a:rPr>
              <a:t>)</a:t>
            </a:r>
            <a:endParaRPr lang="ko-KR" altLang="en-US" sz="1400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683568" y="3933056"/>
            <a:ext cx="792088" cy="648072"/>
          </a:xfrm>
          <a:prstGeom prst="round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모서리가 둥근 직사각형 16"/>
          <p:cNvSpPr/>
          <p:nvPr/>
        </p:nvSpPr>
        <p:spPr>
          <a:xfrm>
            <a:off x="683568" y="2996952"/>
            <a:ext cx="720080" cy="648072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mtClean="0"/>
              <a:t>4. </a:t>
            </a:r>
            <a:r>
              <a:rPr lang="ko-KR" altLang="en-US" smtClean="0"/>
              <a:t>음식물류 폐기물 배출현황 및 처리체계</a:t>
            </a:r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539552" y="836712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mtClean="0">
                <a:latin typeface="휴먼모음T"/>
                <a:ea typeface="휴먼모음T"/>
              </a:rPr>
              <a:t>◆ 음식물류 폐기물 배출현황</a:t>
            </a:r>
            <a:endParaRPr lang="ko-KR" altLang="en-US"/>
          </a:p>
        </p:txBody>
      </p:sp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755576" y="1196752"/>
          <a:ext cx="7080451" cy="8229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011493"/>
                <a:gridCol w="1011493"/>
                <a:gridCol w="1011493"/>
                <a:gridCol w="1011493"/>
                <a:gridCol w="1011493"/>
                <a:gridCol w="1011493"/>
                <a:gridCol w="1011493"/>
              </a:tblGrid>
              <a:tr h="2736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smtClean="0"/>
                        <a:t>구분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2013</a:t>
                      </a:r>
                      <a:r>
                        <a:rPr lang="ko-KR" altLang="en-US" sz="1400" smtClean="0"/>
                        <a:t>년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2014</a:t>
                      </a:r>
                      <a:r>
                        <a:rPr lang="ko-KR" altLang="en-US" sz="1400" smtClean="0"/>
                        <a:t>년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2015</a:t>
                      </a:r>
                      <a:r>
                        <a:rPr lang="ko-KR" altLang="en-US" sz="1400" smtClean="0"/>
                        <a:t>년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2016</a:t>
                      </a:r>
                      <a:r>
                        <a:rPr lang="ko-KR" altLang="en-US" sz="1400" smtClean="0"/>
                        <a:t>년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2017</a:t>
                      </a:r>
                      <a:r>
                        <a:rPr lang="ko-KR" altLang="en-US" sz="1400" smtClean="0"/>
                        <a:t>년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2018</a:t>
                      </a:r>
                      <a:endParaRPr lang="ko-KR" altLang="en-US" sz="1400"/>
                    </a:p>
                  </a:txBody>
                  <a:tcPr/>
                </a:tc>
              </a:tr>
              <a:tr h="2736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smtClean="0"/>
                        <a:t>음식물류</a:t>
                      </a:r>
                      <a:endParaRPr lang="en-US" altLang="ko-KR" sz="1400" smtClean="0"/>
                    </a:p>
                    <a:p>
                      <a:pPr algn="ctr" latinLnBrk="1"/>
                      <a:r>
                        <a:rPr lang="ko-KR" altLang="en-US" sz="1400" smtClean="0"/>
                        <a:t>폐기물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154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202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241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230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254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183</a:t>
                      </a:r>
                      <a:endParaRPr lang="ko-KR" altLang="en-US" sz="14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76256" y="980728"/>
            <a:ext cx="1008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 smtClean="0"/>
              <a:t>(</a:t>
            </a:r>
            <a:r>
              <a:rPr lang="ko-KR" altLang="en-US" sz="1100" b="1" smtClean="0"/>
              <a:t>단위</a:t>
            </a:r>
            <a:r>
              <a:rPr lang="en-US" altLang="ko-KR" sz="1100" b="1" smtClean="0"/>
              <a:t>:</a:t>
            </a:r>
            <a:r>
              <a:rPr lang="ko-KR" altLang="en-US" sz="1100" b="1" smtClean="0"/>
              <a:t>톤</a:t>
            </a:r>
            <a:r>
              <a:rPr lang="en-US" altLang="ko-KR" sz="1100" b="1" smtClean="0"/>
              <a:t>/</a:t>
            </a:r>
            <a:r>
              <a:rPr lang="ko-KR" altLang="en-US" sz="1100" b="1" smtClean="0"/>
              <a:t>일</a:t>
            </a:r>
            <a:r>
              <a:rPr lang="en-US" altLang="ko-KR" sz="1100" b="1" smtClean="0"/>
              <a:t>)</a:t>
            </a:r>
            <a:endParaRPr lang="ko-KR" altLang="en-US" sz="1100" b="1"/>
          </a:p>
        </p:txBody>
      </p:sp>
      <p:sp>
        <p:nvSpPr>
          <p:cNvPr id="6" name="TextBox 5"/>
          <p:cNvSpPr txBox="1"/>
          <p:nvPr/>
        </p:nvSpPr>
        <p:spPr>
          <a:xfrm>
            <a:off x="539552" y="2276872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mtClean="0">
                <a:latin typeface="휴먼모음T"/>
                <a:ea typeface="휴먼모음T"/>
              </a:rPr>
              <a:t>◆ 음식물류 폐기물 처리체계</a:t>
            </a:r>
            <a:endParaRPr lang="ko-KR" altLang="en-US"/>
          </a:p>
        </p:txBody>
      </p:sp>
      <p:graphicFrame>
        <p:nvGraphicFramePr>
          <p:cNvPr id="7" name="다이어그램 6"/>
          <p:cNvGraphicFramePr/>
          <p:nvPr/>
        </p:nvGraphicFramePr>
        <p:xfrm>
          <a:off x="1619672" y="2708920"/>
          <a:ext cx="6840760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83568" y="2751311"/>
            <a:ext cx="792088" cy="461665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ko-KR" altLang="en-US" sz="1200" b="1" smtClean="0">
                <a:solidFill>
                  <a:schemeClr val="bg1"/>
                </a:solidFill>
              </a:rPr>
              <a:t>가정 및 </a:t>
            </a:r>
            <a:r>
              <a:rPr lang="ko-KR" altLang="en-US" sz="1200" b="1" spc="-100" smtClean="0">
                <a:solidFill>
                  <a:schemeClr val="bg1"/>
                </a:solidFill>
              </a:rPr>
              <a:t>일반식당</a:t>
            </a:r>
            <a:endParaRPr lang="ko-KR" altLang="en-US" b="1" spc="-100">
              <a:solidFill>
                <a:schemeClr val="bg1"/>
              </a:solidFill>
            </a:endParaRPr>
          </a:p>
        </p:txBody>
      </p:sp>
      <p:graphicFrame>
        <p:nvGraphicFramePr>
          <p:cNvPr id="11" name="다이어그램 10"/>
          <p:cNvGraphicFramePr/>
          <p:nvPr/>
        </p:nvGraphicFramePr>
        <p:xfrm>
          <a:off x="1619672" y="3645024"/>
          <a:ext cx="5040560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83568" y="3645024"/>
            <a:ext cx="79208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sz="1200" b="1" spc="-100" smtClean="0">
                <a:solidFill>
                  <a:schemeClr val="tx2"/>
                </a:solidFill>
              </a:rPr>
              <a:t>다량배출</a:t>
            </a:r>
            <a:r>
              <a:rPr lang="ko-KR" altLang="en-US" sz="1200" b="1" smtClean="0">
                <a:solidFill>
                  <a:schemeClr val="tx2"/>
                </a:solidFill>
              </a:rPr>
              <a:t>사업장</a:t>
            </a:r>
            <a:endParaRPr lang="ko-KR" altLang="en-US" b="1" spc="-10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9552" y="4653136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mtClean="0">
                <a:latin typeface="휴먼모음T"/>
                <a:ea typeface="휴먼모음T"/>
              </a:rPr>
              <a:t>◆ 음식물류 폐기물 배출 및 처리시 문제점</a:t>
            </a:r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827584" y="5013176"/>
            <a:ext cx="7848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FontTx/>
              <a:buChar char="-"/>
            </a:pPr>
            <a:r>
              <a:rPr lang="ko-KR" altLang="en-US" sz="1600" smtClean="0">
                <a:latin typeface="+mn-ea"/>
                <a:ea typeface="+mn-ea"/>
              </a:rPr>
              <a:t> 소득증가</a:t>
            </a:r>
            <a:r>
              <a:rPr lang="en-US" altLang="ko-KR" sz="1600" smtClean="0">
                <a:latin typeface="+mn-ea"/>
                <a:ea typeface="+mn-ea"/>
              </a:rPr>
              <a:t>, 1</a:t>
            </a:r>
            <a:r>
              <a:rPr lang="ko-KR" altLang="en-US" sz="1600" smtClean="0">
                <a:latin typeface="+mn-ea"/>
                <a:ea typeface="+mn-ea"/>
              </a:rPr>
              <a:t>인가구 증가</a:t>
            </a:r>
            <a:r>
              <a:rPr lang="en-US" altLang="ko-KR" sz="1600" smtClean="0">
                <a:latin typeface="+mn-ea"/>
                <a:ea typeface="+mn-ea"/>
              </a:rPr>
              <a:t>, </a:t>
            </a:r>
            <a:r>
              <a:rPr lang="ko-KR" altLang="en-US" sz="1600" smtClean="0">
                <a:latin typeface="+mn-ea"/>
                <a:ea typeface="+mn-ea"/>
              </a:rPr>
              <a:t>배달음식문화 등으로 음식물류 폐기물 지속적 증가</a:t>
            </a:r>
            <a:endParaRPr lang="en-US" altLang="ko-KR" sz="1600" smtClean="0">
              <a:latin typeface="+mn-ea"/>
              <a:ea typeface="+mn-ea"/>
            </a:endParaRPr>
          </a:p>
          <a:p>
            <a:pPr algn="l">
              <a:lnSpc>
                <a:spcPct val="150000"/>
              </a:lnSpc>
              <a:buFontTx/>
              <a:buChar char="-"/>
            </a:pPr>
            <a:r>
              <a:rPr lang="en-US" altLang="ko-KR" sz="1600" smtClean="0">
                <a:latin typeface="+mn-ea"/>
                <a:ea typeface="+mn-ea"/>
              </a:rPr>
              <a:t> </a:t>
            </a:r>
            <a:r>
              <a:rPr lang="ko-KR" altLang="en-US" sz="1600" smtClean="0">
                <a:latin typeface="+mn-ea"/>
                <a:ea typeface="+mn-ea"/>
              </a:rPr>
              <a:t>음식물자원화시설 용량 초과 배출분에 대하여 민간위탁처리중</a:t>
            </a:r>
            <a:endParaRPr lang="en-US" altLang="ko-KR" sz="1600" smtClean="0">
              <a:latin typeface="+mn-ea"/>
              <a:ea typeface="+mn-ea"/>
            </a:endParaRPr>
          </a:p>
          <a:p>
            <a:pPr algn="l">
              <a:lnSpc>
                <a:spcPct val="150000"/>
              </a:lnSpc>
              <a:buFontTx/>
              <a:buChar char="-"/>
            </a:pPr>
            <a:r>
              <a:rPr lang="en-US" altLang="ko-KR" sz="1600" smtClean="0">
                <a:latin typeface="+mn-ea"/>
                <a:ea typeface="+mn-ea"/>
              </a:rPr>
              <a:t> </a:t>
            </a:r>
            <a:r>
              <a:rPr lang="ko-KR" altLang="en-US" sz="1600" smtClean="0">
                <a:latin typeface="+mn-ea"/>
                <a:ea typeface="+mn-ea"/>
              </a:rPr>
              <a:t>원룸지역 등에서는 음식물을 분리하지 않고 가연성</a:t>
            </a:r>
            <a:r>
              <a:rPr lang="en-US" altLang="ko-KR" sz="1600" smtClean="0">
                <a:latin typeface="+mn-ea"/>
                <a:ea typeface="+mn-ea"/>
              </a:rPr>
              <a:t>, </a:t>
            </a:r>
            <a:r>
              <a:rPr lang="ko-KR" altLang="en-US" sz="1600" smtClean="0">
                <a:latin typeface="+mn-ea"/>
                <a:ea typeface="+mn-ea"/>
              </a:rPr>
              <a:t>재활용품 등과</a:t>
            </a:r>
            <a:endParaRPr lang="en-US" altLang="ko-KR" sz="1600" smtClean="0">
              <a:latin typeface="+mn-ea"/>
              <a:ea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ko-KR" sz="1600" smtClean="0">
                <a:latin typeface="+mn-ea"/>
                <a:ea typeface="+mn-ea"/>
              </a:rPr>
              <a:t>  </a:t>
            </a:r>
            <a:r>
              <a:rPr lang="ko-KR" altLang="en-US" sz="1600" smtClean="0">
                <a:latin typeface="+mn-ea"/>
                <a:ea typeface="+mn-ea"/>
              </a:rPr>
              <a:t> 혼재하여 무분별한 배출</a:t>
            </a:r>
            <a:endParaRPr lang="ko-KR" altLang="en-US" sz="1600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mtClean="0"/>
              <a:t>5. </a:t>
            </a:r>
            <a:r>
              <a:rPr lang="ko-KR" altLang="en-US" smtClean="0"/>
              <a:t>재활용품 배출현황 및 처리체계</a:t>
            </a:r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539552" y="836712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mtClean="0">
                <a:latin typeface="휴먼모음T"/>
                <a:ea typeface="휴먼모음T"/>
              </a:rPr>
              <a:t>◆ 재활용품 배출현황</a:t>
            </a:r>
            <a:endParaRPr lang="ko-KR" altLang="en-US"/>
          </a:p>
        </p:txBody>
      </p:sp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755576" y="1196752"/>
          <a:ext cx="7080451" cy="609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011493"/>
                <a:gridCol w="1011493"/>
                <a:gridCol w="1011493"/>
                <a:gridCol w="1011493"/>
                <a:gridCol w="1011493"/>
                <a:gridCol w="1011493"/>
                <a:gridCol w="1011493"/>
              </a:tblGrid>
              <a:tr h="2736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smtClean="0"/>
                        <a:t>구분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2013</a:t>
                      </a:r>
                      <a:r>
                        <a:rPr lang="ko-KR" altLang="en-US" sz="1400" smtClean="0"/>
                        <a:t>년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2014</a:t>
                      </a:r>
                      <a:r>
                        <a:rPr lang="ko-KR" altLang="en-US" sz="1400" smtClean="0"/>
                        <a:t>년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2015</a:t>
                      </a:r>
                      <a:r>
                        <a:rPr lang="ko-KR" altLang="en-US" sz="1400" smtClean="0"/>
                        <a:t>년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2016</a:t>
                      </a:r>
                      <a:r>
                        <a:rPr lang="ko-KR" altLang="en-US" sz="1400" smtClean="0"/>
                        <a:t>년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2017</a:t>
                      </a:r>
                      <a:r>
                        <a:rPr lang="ko-KR" altLang="en-US" sz="1400" smtClean="0"/>
                        <a:t>년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2018</a:t>
                      </a:r>
                      <a:r>
                        <a:rPr lang="ko-KR" altLang="en-US" sz="1400" smtClean="0"/>
                        <a:t>년</a:t>
                      </a:r>
                      <a:endParaRPr lang="ko-KR" altLang="en-US" sz="1400"/>
                    </a:p>
                  </a:txBody>
                  <a:tcPr/>
                </a:tc>
              </a:tr>
              <a:tr h="2736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smtClean="0"/>
                        <a:t>재활용품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432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483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344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439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299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292</a:t>
                      </a:r>
                      <a:endParaRPr lang="ko-KR" altLang="en-US" sz="14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76256" y="980728"/>
            <a:ext cx="1008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 smtClean="0"/>
              <a:t>(</a:t>
            </a:r>
            <a:r>
              <a:rPr lang="ko-KR" altLang="en-US" sz="1100" b="1" smtClean="0"/>
              <a:t>단위</a:t>
            </a:r>
            <a:r>
              <a:rPr lang="en-US" altLang="ko-KR" sz="1100" b="1" smtClean="0"/>
              <a:t>:</a:t>
            </a:r>
            <a:r>
              <a:rPr lang="ko-KR" altLang="en-US" sz="1100" b="1" smtClean="0"/>
              <a:t>톤</a:t>
            </a:r>
            <a:r>
              <a:rPr lang="en-US" altLang="ko-KR" sz="1100" b="1" smtClean="0"/>
              <a:t>/</a:t>
            </a:r>
            <a:r>
              <a:rPr lang="ko-KR" altLang="en-US" sz="1100" b="1" smtClean="0"/>
              <a:t>일</a:t>
            </a:r>
            <a:r>
              <a:rPr lang="en-US" altLang="ko-KR" sz="1100" b="1" smtClean="0"/>
              <a:t>)</a:t>
            </a:r>
            <a:endParaRPr lang="ko-KR" altLang="en-US" sz="1100" b="1"/>
          </a:p>
        </p:txBody>
      </p:sp>
      <p:sp>
        <p:nvSpPr>
          <p:cNvPr id="6" name="TextBox 5"/>
          <p:cNvSpPr txBox="1"/>
          <p:nvPr/>
        </p:nvSpPr>
        <p:spPr>
          <a:xfrm>
            <a:off x="539552" y="198884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mtClean="0">
                <a:latin typeface="휴먼모음T"/>
                <a:ea typeface="휴먼모음T"/>
              </a:rPr>
              <a:t>◆ 재활용품 처리체계</a:t>
            </a:r>
            <a:endParaRPr lang="ko-KR" altLang="en-US"/>
          </a:p>
        </p:txBody>
      </p:sp>
      <p:graphicFrame>
        <p:nvGraphicFramePr>
          <p:cNvPr id="7" name="다이어그램 6"/>
          <p:cNvGraphicFramePr/>
          <p:nvPr/>
        </p:nvGraphicFramePr>
        <p:xfrm>
          <a:off x="1619672" y="2348880"/>
          <a:ext cx="4896544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83568" y="2636912"/>
            <a:ext cx="792088" cy="276999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ko-KR" altLang="en-US" sz="1200" b="1" spc="-100" smtClean="0">
                <a:solidFill>
                  <a:schemeClr val="bg1"/>
                </a:solidFill>
              </a:rPr>
              <a:t>공동주택</a:t>
            </a:r>
            <a:endParaRPr lang="ko-KR" altLang="en-US" b="1" spc="-100">
              <a:solidFill>
                <a:schemeClr val="bg1"/>
              </a:solidFill>
            </a:endParaRPr>
          </a:p>
        </p:txBody>
      </p:sp>
      <p:graphicFrame>
        <p:nvGraphicFramePr>
          <p:cNvPr id="11" name="다이어그램 10"/>
          <p:cNvGraphicFramePr/>
          <p:nvPr/>
        </p:nvGraphicFramePr>
        <p:xfrm>
          <a:off x="1619672" y="3212976"/>
          <a:ext cx="6768752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83568" y="3356992"/>
            <a:ext cx="792088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sz="1200" b="1" spc="-100" smtClean="0">
                <a:solidFill>
                  <a:schemeClr val="tx2"/>
                </a:solidFill>
              </a:rPr>
              <a:t>단독주택</a:t>
            </a:r>
            <a:endParaRPr lang="ko-KR" altLang="en-US" b="1" spc="-10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9552" y="414908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mtClean="0">
                <a:latin typeface="휴먼모음T"/>
                <a:ea typeface="휴먼모음T"/>
              </a:rPr>
              <a:t>◆ 재활용품 배출 및 처리시 문제점</a:t>
            </a:r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755576" y="4437112"/>
            <a:ext cx="7776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FontTx/>
              <a:buChar char="-"/>
            </a:pPr>
            <a:r>
              <a:rPr lang="ko-KR" altLang="en-US" sz="1600" smtClean="0">
                <a:latin typeface="+mn-ea"/>
                <a:ea typeface="+mn-ea"/>
              </a:rPr>
              <a:t> 소비생활 패턴의 변화 등으로 플라스틱 등 사용 증가</a:t>
            </a:r>
            <a:endParaRPr lang="en-US" altLang="ko-KR" sz="1600" smtClean="0">
              <a:latin typeface="+mn-ea"/>
              <a:ea typeface="+mn-ea"/>
            </a:endParaRPr>
          </a:p>
          <a:p>
            <a:pPr algn="l">
              <a:lnSpc>
                <a:spcPct val="120000"/>
              </a:lnSpc>
            </a:pPr>
            <a:r>
              <a:rPr lang="en-US" altLang="ko-KR" sz="1400" smtClean="0">
                <a:latin typeface="+mn-ea"/>
                <a:ea typeface="+mn-ea"/>
              </a:rPr>
              <a:t>  · 1</a:t>
            </a:r>
            <a:r>
              <a:rPr lang="ko-KR" altLang="en-US" sz="1400" smtClean="0">
                <a:latin typeface="+mn-ea"/>
                <a:ea typeface="+mn-ea"/>
              </a:rPr>
              <a:t>인당 연간 포장용 플라스틱 사용량 세계 </a:t>
            </a:r>
            <a:r>
              <a:rPr lang="en-US" altLang="ko-KR" sz="1400" smtClean="0">
                <a:latin typeface="+mn-ea"/>
                <a:ea typeface="+mn-ea"/>
              </a:rPr>
              <a:t>2</a:t>
            </a:r>
            <a:r>
              <a:rPr lang="ko-KR" altLang="en-US" sz="1400" smtClean="0">
                <a:latin typeface="+mn-ea"/>
                <a:ea typeface="+mn-ea"/>
              </a:rPr>
              <a:t>위</a:t>
            </a:r>
            <a:r>
              <a:rPr lang="en-US" altLang="ko-KR" sz="1400" smtClean="0">
                <a:latin typeface="+mn-ea"/>
                <a:ea typeface="+mn-ea"/>
              </a:rPr>
              <a:t>, </a:t>
            </a:r>
            <a:r>
              <a:rPr lang="ko-KR" altLang="en-US" sz="1400" smtClean="0">
                <a:latin typeface="+mn-ea"/>
                <a:ea typeface="+mn-ea"/>
              </a:rPr>
              <a:t>배달음식문화 확산 등</a:t>
            </a:r>
            <a:endParaRPr lang="en-US" altLang="ko-KR" sz="1400" smtClean="0">
              <a:latin typeface="+mn-ea"/>
              <a:ea typeface="+mn-ea"/>
            </a:endParaRPr>
          </a:p>
          <a:p>
            <a:pPr algn="l">
              <a:lnSpc>
                <a:spcPct val="120000"/>
              </a:lnSpc>
            </a:pPr>
            <a:r>
              <a:rPr lang="en-US" altLang="ko-KR" sz="1600" smtClean="0">
                <a:latin typeface="+mn-ea"/>
                <a:ea typeface="+mn-ea"/>
              </a:rPr>
              <a:t>- </a:t>
            </a:r>
            <a:r>
              <a:rPr lang="ko-KR" altLang="en-US" sz="1600" smtClean="0">
                <a:latin typeface="+mn-ea"/>
                <a:ea typeface="+mn-ea"/>
              </a:rPr>
              <a:t>지난해</a:t>
            </a:r>
            <a:r>
              <a:rPr lang="en-US" altLang="ko-KR" sz="1600" smtClean="0">
                <a:latin typeface="+mn-ea"/>
                <a:ea typeface="+mn-ea"/>
              </a:rPr>
              <a:t>, </a:t>
            </a:r>
            <a:r>
              <a:rPr lang="ko-KR" altLang="en-US" sz="1600" smtClean="0">
                <a:latin typeface="+mn-ea"/>
                <a:ea typeface="+mn-ea"/>
              </a:rPr>
              <a:t>중국의 </a:t>
            </a:r>
            <a:r>
              <a:rPr lang="en-US" altLang="ko-KR" sz="1600" smtClean="0">
                <a:latin typeface="+mn-ea"/>
                <a:ea typeface="+mn-ea"/>
              </a:rPr>
              <a:t>24</a:t>
            </a:r>
            <a:r>
              <a:rPr lang="ko-KR" altLang="en-US" sz="1600" smtClean="0">
                <a:latin typeface="+mn-ea"/>
                <a:ea typeface="+mn-ea"/>
              </a:rPr>
              <a:t>종 재활용 쓰레기 수입 전면 금지로 플라스틱 대란 촉발</a:t>
            </a:r>
            <a:endParaRPr lang="en-US" altLang="ko-KR" sz="1600" smtClean="0">
              <a:latin typeface="+mn-ea"/>
              <a:ea typeface="+mn-ea"/>
            </a:endParaRPr>
          </a:p>
          <a:p>
            <a:pPr algn="l">
              <a:lnSpc>
                <a:spcPct val="120000"/>
              </a:lnSpc>
              <a:buFontTx/>
              <a:buChar char="-"/>
            </a:pPr>
            <a:r>
              <a:rPr lang="ko-KR" altLang="en-US" sz="1600" smtClean="0">
                <a:latin typeface="+mn-ea"/>
                <a:ea typeface="+mn-ea"/>
              </a:rPr>
              <a:t> 재활용 처리비용 상승으로 불법 수출한 폐기물 국내반송</a:t>
            </a:r>
            <a:r>
              <a:rPr lang="en-US" altLang="ko-KR" sz="1600" smtClean="0">
                <a:latin typeface="+mn-ea"/>
                <a:ea typeface="+mn-ea"/>
              </a:rPr>
              <a:t>, </a:t>
            </a:r>
            <a:r>
              <a:rPr lang="ko-KR" altLang="en-US" sz="1600" smtClean="0">
                <a:latin typeface="+mn-ea"/>
                <a:ea typeface="+mn-ea"/>
              </a:rPr>
              <a:t>쓰레기 방치 사례 발생 </a:t>
            </a:r>
            <a:endParaRPr lang="en-US" altLang="ko-KR" sz="1600" smtClean="0">
              <a:latin typeface="+mn-ea"/>
              <a:ea typeface="+mn-ea"/>
            </a:endParaRPr>
          </a:p>
          <a:p>
            <a:pPr algn="l">
              <a:lnSpc>
                <a:spcPct val="120000"/>
              </a:lnSpc>
              <a:buFontTx/>
              <a:buChar char="-"/>
            </a:pPr>
            <a:r>
              <a:rPr lang="ko-KR" altLang="en-US" sz="1600" smtClean="0">
                <a:latin typeface="+mn-ea"/>
                <a:ea typeface="+mn-ea"/>
              </a:rPr>
              <a:t> 재활용하려면 배출시 분리배출을 철저히 해야하나</a:t>
            </a:r>
            <a:r>
              <a:rPr lang="en-US" altLang="ko-KR" sz="1600" smtClean="0">
                <a:latin typeface="+mn-ea"/>
                <a:ea typeface="+mn-ea"/>
              </a:rPr>
              <a:t>, </a:t>
            </a:r>
            <a:r>
              <a:rPr lang="ko-KR" altLang="en-US" sz="1600" smtClean="0">
                <a:latin typeface="+mn-ea"/>
                <a:ea typeface="+mn-ea"/>
              </a:rPr>
              <a:t>대부분 이물질 포함 배출</a:t>
            </a:r>
            <a:endParaRPr lang="en-US" altLang="ko-KR" sz="1600" smtClean="0">
              <a:latin typeface="+mn-ea"/>
              <a:ea typeface="+mn-ea"/>
            </a:endParaRPr>
          </a:p>
          <a:p>
            <a:pPr algn="l">
              <a:lnSpc>
                <a:spcPct val="120000"/>
              </a:lnSpc>
            </a:pPr>
            <a:r>
              <a:rPr lang="en-US" altLang="ko-KR" sz="1400" smtClean="0">
                <a:latin typeface="+mn-ea"/>
              </a:rPr>
              <a:t>  · </a:t>
            </a:r>
            <a:r>
              <a:rPr lang="en-US" altLang="ko-KR" sz="1400" smtClean="0">
                <a:latin typeface="+mn-ea"/>
                <a:ea typeface="+mn-ea"/>
              </a:rPr>
              <a:t>&lt;</a:t>
            </a:r>
            <a:r>
              <a:rPr lang="ko-KR" altLang="en-US" sz="1400" smtClean="0">
                <a:latin typeface="+mn-ea"/>
                <a:ea typeface="+mn-ea"/>
              </a:rPr>
              <a:t>플라스틱 재활용하려면</a:t>
            </a:r>
            <a:r>
              <a:rPr lang="en-US" altLang="ko-KR" sz="1400" smtClean="0">
                <a:latin typeface="+mn-ea"/>
                <a:ea typeface="+mn-ea"/>
              </a:rPr>
              <a:t>&gt; 1. </a:t>
            </a:r>
            <a:r>
              <a:rPr lang="ko-KR" altLang="en-US" sz="1400" smtClean="0">
                <a:latin typeface="+mn-ea"/>
                <a:ea typeface="+mn-ea"/>
              </a:rPr>
              <a:t>이물질 없어야 하고 </a:t>
            </a:r>
            <a:r>
              <a:rPr lang="en-US" altLang="ko-KR" sz="1400" smtClean="0">
                <a:latin typeface="+mn-ea"/>
                <a:ea typeface="+mn-ea"/>
              </a:rPr>
              <a:t>(</a:t>
            </a:r>
            <a:r>
              <a:rPr lang="ko-KR" altLang="en-US" sz="1400" smtClean="0">
                <a:latin typeface="+mn-ea"/>
                <a:ea typeface="+mn-ea"/>
              </a:rPr>
              <a:t>깨끗이 비우고</a:t>
            </a:r>
            <a:r>
              <a:rPr lang="en-US" altLang="ko-KR" sz="1400" smtClean="0">
                <a:latin typeface="+mn-ea"/>
                <a:ea typeface="+mn-ea"/>
              </a:rPr>
              <a:t>, </a:t>
            </a:r>
            <a:r>
              <a:rPr lang="ko-KR" altLang="en-US" sz="1400" smtClean="0">
                <a:latin typeface="+mn-ea"/>
                <a:ea typeface="+mn-ea"/>
              </a:rPr>
              <a:t>씻고</a:t>
            </a:r>
            <a:r>
              <a:rPr lang="en-US" altLang="ko-KR" sz="1400" smtClean="0">
                <a:latin typeface="+mn-ea"/>
                <a:ea typeface="+mn-ea"/>
              </a:rPr>
              <a:t>, </a:t>
            </a:r>
            <a:r>
              <a:rPr lang="ko-KR" altLang="en-US" sz="1400" smtClean="0">
                <a:latin typeface="+mn-ea"/>
                <a:ea typeface="+mn-ea"/>
              </a:rPr>
              <a:t>라벨 등을 제거</a:t>
            </a:r>
            <a:r>
              <a:rPr lang="en-US" altLang="ko-KR" sz="1400" smtClean="0">
                <a:latin typeface="+mn-ea"/>
                <a:ea typeface="+mn-ea"/>
              </a:rPr>
              <a:t>)</a:t>
            </a:r>
          </a:p>
          <a:p>
            <a:pPr algn="l">
              <a:lnSpc>
                <a:spcPct val="120000"/>
              </a:lnSpc>
            </a:pPr>
            <a:r>
              <a:rPr lang="en-US" altLang="ko-KR" sz="1400" smtClean="0">
                <a:latin typeface="+mn-ea"/>
                <a:ea typeface="+mn-ea"/>
              </a:rPr>
              <a:t>                                      2. </a:t>
            </a:r>
            <a:r>
              <a:rPr lang="ko-KR" altLang="en-US" sz="1400" smtClean="0">
                <a:latin typeface="+mn-ea"/>
                <a:ea typeface="+mn-ea"/>
              </a:rPr>
              <a:t>성상이 단일해야 하며 </a:t>
            </a:r>
            <a:r>
              <a:rPr lang="en-US" altLang="ko-KR" sz="1400" smtClean="0">
                <a:latin typeface="+mn-ea"/>
                <a:ea typeface="+mn-ea"/>
              </a:rPr>
              <a:t>(PP, PE, PET, PVC </a:t>
            </a:r>
            <a:r>
              <a:rPr lang="ko-KR" altLang="en-US" sz="1400" smtClean="0">
                <a:latin typeface="+mn-ea"/>
                <a:ea typeface="+mn-ea"/>
              </a:rPr>
              <a:t>등 매우 다양</a:t>
            </a:r>
            <a:r>
              <a:rPr lang="en-US" altLang="ko-KR" sz="1400" smtClean="0">
                <a:latin typeface="+mn-ea"/>
                <a:ea typeface="+mn-ea"/>
              </a:rPr>
              <a:t>)</a:t>
            </a:r>
          </a:p>
          <a:p>
            <a:pPr algn="l">
              <a:lnSpc>
                <a:spcPct val="120000"/>
              </a:lnSpc>
            </a:pPr>
            <a:r>
              <a:rPr lang="en-US" altLang="ko-KR" sz="1400" smtClean="0">
                <a:latin typeface="+mn-ea"/>
                <a:ea typeface="+mn-ea"/>
              </a:rPr>
              <a:t>                                      3. </a:t>
            </a:r>
            <a:r>
              <a:rPr lang="ko-KR" altLang="en-US" sz="1400" smtClean="0">
                <a:latin typeface="+mn-ea"/>
                <a:ea typeface="+mn-ea"/>
              </a:rPr>
              <a:t>색상이 균일해야 함</a:t>
            </a:r>
            <a:endParaRPr lang="ko-KR" altLang="en-US" sz="1400">
              <a:latin typeface="+mn-ea"/>
              <a:ea typeface="+mn-ea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683568" y="2924944"/>
            <a:ext cx="720080" cy="504056"/>
          </a:xfrm>
          <a:prstGeom prst="roundRect">
            <a:avLst/>
          </a:prstGeom>
          <a:blipFill>
            <a:blip r:embed="rId12" cstate="print"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3"/>
          <p:cNvGrpSpPr/>
          <p:nvPr/>
        </p:nvGrpSpPr>
        <p:grpSpPr>
          <a:xfrm>
            <a:off x="1043608" y="2447602"/>
            <a:ext cx="8100392" cy="1495425"/>
            <a:chOff x="1771650" y="2695575"/>
            <a:chExt cx="8100392" cy="1495425"/>
          </a:xfrm>
        </p:grpSpPr>
        <p:pic>
          <p:nvPicPr>
            <p:cNvPr id="7" name="그림 6" descr="00.png"/>
            <p:cNvPicPr>
              <a:picLocks noChangeAspect="1"/>
            </p:cNvPicPr>
            <p:nvPr/>
          </p:nvPicPr>
          <p:blipFill>
            <a:blip r:embed="rId2" cstate="print"/>
            <a:srcRect l="19375" t="39306" b="38889"/>
            <a:stretch>
              <a:fillRect/>
            </a:stretch>
          </p:blipFill>
          <p:spPr>
            <a:xfrm>
              <a:off x="1771650" y="2695575"/>
              <a:ext cx="8100392" cy="149542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204930" y="2949342"/>
              <a:ext cx="93487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6000" b="1" spc="-15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휴먼모음T" pitchFamily="18" charset="-127"/>
                  <a:ea typeface="휴먼모음T" pitchFamily="18" charset="-127"/>
                </a:rPr>
                <a:t>Ⅲ</a:t>
              </a:r>
              <a:endParaRPr lang="ko-KR" altLang="en-US" sz="60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38768" y="3028901"/>
              <a:ext cx="632577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4400" b="1" spc="-30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시민의식 개선을 위한 노력</a:t>
              </a:r>
              <a:endParaRPr lang="en-US" altLang="ko-KR" sz="4400" b="1" spc="-3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902822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모서리가 둥근 직사각형 12"/>
          <p:cNvSpPr/>
          <p:nvPr/>
        </p:nvSpPr>
        <p:spPr>
          <a:xfrm>
            <a:off x="4716016" y="4077072"/>
            <a:ext cx="4032448" cy="2520280"/>
          </a:xfrm>
          <a:prstGeom prst="roundRect">
            <a:avLst/>
          </a:prstGeom>
          <a:blipFill>
            <a:blip r:embed="rId2" cstate="print">
              <a:lum bright="1000" contrast="1000"/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smtClean="0"/>
              <a:t>시민의식 </a:t>
            </a:r>
            <a:r>
              <a:rPr lang="ko-KR" altLang="en-US" smtClean="0"/>
              <a:t>개선을 위한 노력</a:t>
            </a:r>
            <a:endParaRPr lang="ko-KR" altLang="en-US"/>
          </a:p>
        </p:txBody>
      </p:sp>
      <p:sp>
        <p:nvSpPr>
          <p:cNvPr id="6" name="AutoShape 20"/>
          <p:cNvSpPr>
            <a:spLocks noChangeArrowheads="1"/>
          </p:cNvSpPr>
          <p:nvPr/>
        </p:nvSpPr>
        <p:spPr bwMode="auto">
          <a:xfrm>
            <a:off x="395536" y="908720"/>
            <a:ext cx="5748100" cy="509876"/>
          </a:xfrm>
          <a:prstGeom prst="roundRect">
            <a:avLst>
              <a:gd name="adj" fmla="val 20016"/>
            </a:avLst>
          </a:prstGeom>
          <a:blipFill>
            <a:blip r:embed="rId3" cstate="print"/>
            <a:stretch>
              <a:fillRect/>
            </a:stretch>
          </a:blipFill>
          <a:ln w="53975">
            <a:solidFill>
              <a:schemeClr val="bg1"/>
            </a:solidFill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algn="l"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altLang="ko-KR" sz="2000" b="1" smtClean="0">
                <a:latin typeface="+mn-ea"/>
              </a:rPr>
              <a:t> </a:t>
            </a:r>
            <a:r>
              <a:rPr lang="en-US" altLang="ko-KR" sz="2000" b="1" smtClean="0">
                <a:latin typeface="+mn-ea"/>
              </a:rPr>
              <a:t>1. </a:t>
            </a:r>
            <a:r>
              <a:rPr lang="ko-KR" altLang="en-US" sz="2000" b="1" smtClean="0">
                <a:latin typeface="+mn-ea"/>
              </a:rPr>
              <a:t>찾아가는 시민설명회</a:t>
            </a:r>
            <a:endParaRPr lang="ko-KR" altLang="en-US" sz="2000" b="1" dirty="0" smtClean="0">
              <a:latin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1556792"/>
            <a:ext cx="5976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mtClean="0"/>
              <a:t> 가</a:t>
            </a:r>
            <a:r>
              <a:rPr lang="en-US" altLang="ko-KR" smtClean="0"/>
              <a:t>. </a:t>
            </a:r>
            <a:r>
              <a:rPr lang="ko-KR" altLang="en-US" smtClean="0"/>
              <a:t>추진기간 </a:t>
            </a:r>
            <a:r>
              <a:rPr lang="en-US" altLang="ko-KR" smtClean="0"/>
              <a:t>: 2019</a:t>
            </a:r>
            <a:r>
              <a:rPr lang="ko-KR" altLang="en-US" smtClean="0"/>
              <a:t>년중 </a:t>
            </a:r>
            <a:endParaRPr lang="en-US" altLang="ko-KR" smtClean="0"/>
          </a:p>
          <a:p>
            <a:pPr algn="l"/>
            <a:r>
              <a:rPr lang="en-US" altLang="ko-KR" smtClean="0"/>
              <a:t> </a:t>
            </a:r>
            <a:r>
              <a:rPr lang="ko-KR" altLang="en-US" smtClean="0"/>
              <a:t>나</a:t>
            </a:r>
            <a:r>
              <a:rPr lang="en-US" altLang="ko-KR" smtClean="0"/>
              <a:t>. </a:t>
            </a:r>
            <a:r>
              <a:rPr lang="ko-KR" altLang="en-US" smtClean="0"/>
              <a:t>참여대상 </a:t>
            </a:r>
            <a:r>
              <a:rPr lang="en-US" altLang="ko-KR" smtClean="0"/>
              <a:t>: </a:t>
            </a:r>
            <a:r>
              <a:rPr lang="ko-KR" altLang="en-US" smtClean="0"/>
              <a:t>각 읍면동 직능단체 회원 및 지역주민 등</a:t>
            </a:r>
            <a:endParaRPr lang="en-US" altLang="ko-KR" smtClean="0"/>
          </a:p>
          <a:p>
            <a:pPr algn="l"/>
            <a:r>
              <a:rPr lang="en-US" altLang="ko-KR" smtClean="0"/>
              <a:t> </a:t>
            </a:r>
            <a:r>
              <a:rPr lang="ko-KR" altLang="en-US" smtClean="0"/>
              <a:t>다</a:t>
            </a:r>
            <a:r>
              <a:rPr lang="en-US" altLang="ko-KR" smtClean="0"/>
              <a:t>. </a:t>
            </a:r>
            <a:r>
              <a:rPr lang="ko-KR" altLang="en-US" smtClean="0"/>
              <a:t>교육강사 </a:t>
            </a:r>
            <a:r>
              <a:rPr lang="en-US" altLang="ko-KR" smtClean="0"/>
              <a:t>: </a:t>
            </a:r>
            <a:r>
              <a:rPr lang="ko-KR" altLang="en-US" smtClean="0"/>
              <a:t>청주시환경관리원노조위원장 유용관</a:t>
            </a:r>
            <a:endParaRPr lang="en-US" altLang="ko-KR" smtClean="0"/>
          </a:p>
          <a:p>
            <a:pPr algn="l"/>
            <a:r>
              <a:rPr lang="en-US" altLang="ko-KR" smtClean="0"/>
              <a:t> </a:t>
            </a:r>
            <a:r>
              <a:rPr lang="ko-KR" altLang="en-US" smtClean="0"/>
              <a:t>라</a:t>
            </a:r>
            <a:r>
              <a:rPr lang="en-US" altLang="ko-KR" smtClean="0"/>
              <a:t>. </a:t>
            </a:r>
            <a:r>
              <a:rPr lang="ko-KR" altLang="en-US" smtClean="0"/>
              <a:t>교육내용</a:t>
            </a:r>
            <a:endParaRPr lang="en-US" altLang="ko-KR" smtClean="0"/>
          </a:p>
          <a:p>
            <a:pPr algn="l"/>
            <a:r>
              <a:rPr lang="en-US" altLang="ko-KR" smtClean="0"/>
              <a:t>    - </a:t>
            </a:r>
            <a:r>
              <a:rPr lang="ko-KR" altLang="en-US" smtClean="0"/>
              <a:t>페기물의 종류와 성상별 배출방법</a:t>
            </a:r>
            <a:endParaRPr lang="en-US" altLang="ko-KR" smtClean="0"/>
          </a:p>
          <a:p>
            <a:pPr algn="l"/>
            <a:r>
              <a:rPr lang="en-US" altLang="ko-KR" smtClean="0"/>
              <a:t>    - </a:t>
            </a:r>
            <a:r>
              <a:rPr lang="ko-KR" altLang="en-US" smtClean="0"/>
              <a:t>생활폐기물 감량 및 분리배출</a:t>
            </a:r>
            <a:r>
              <a:rPr lang="en-US" altLang="ko-KR" smtClean="0"/>
              <a:t>, </a:t>
            </a:r>
            <a:r>
              <a:rPr lang="ko-KR" altLang="en-US" smtClean="0"/>
              <a:t>재활용 실천사항</a:t>
            </a:r>
            <a:endParaRPr lang="ko-KR" altLang="en-US"/>
          </a:p>
        </p:txBody>
      </p:sp>
      <p:sp>
        <p:nvSpPr>
          <p:cNvPr id="10" name="모서리가 둥근 직사각형 9"/>
          <p:cNvSpPr/>
          <p:nvPr/>
        </p:nvSpPr>
        <p:spPr>
          <a:xfrm>
            <a:off x="6300192" y="1412776"/>
            <a:ext cx="2520280" cy="1944216"/>
          </a:xfrm>
          <a:prstGeom prst="roundRect">
            <a:avLst>
              <a:gd name="adj" fmla="val 9332"/>
            </a:avLst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AutoShape 20"/>
          <p:cNvSpPr>
            <a:spLocks noChangeArrowheads="1"/>
          </p:cNvSpPr>
          <p:nvPr/>
        </p:nvSpPr>
        <p:spPr bwMode="auto">
          <a:xfrm>
            <a:off x="395536" y="3423180"/>
            <a:ext cx="5748100" cy="509876"/>
          </a:xfrm>
          <a:prstGeom prst="roundRect">
            <a:avLst>
              <a:gd name="adj" fmla="val 20016"/>
            </a:avLst>
          </a:prstGeom>
          <a:blipFill>
            <a:blip r:embed="rId3" cstate="print"/>
            <a:stretch>
              <a:fillRect/>
            </a:stretch>
          </a:blipFill>
          <a:ln w="53975">
            <a:solidFill>
              <a:schemeClr val="bg1"/>
            </a:solidFill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algn="l"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altLang="ko-KR" sz="2000" b="1" smtClean="0">
                <a:latin typeface="+mn-ea"/>
              </a:rPr>
              <a:t> </a:t>
            </a:r>
            <a:r>
              <a:rPr lang="en-US" altLang="ko-KR" sz="2000" b="1" smtClean="0">
                <a:latin typeface="+mn-ea"/>
              </a:rPr>
              <a:t>2. </a:t>
            </a:r>
            <a:r>
              <a:rPr lang="ko-KR" altLang="en-US" sz="2000" b="1" smtClean="0">
                <a:latin typeface="+mn-ea"/>
              </a:rPr>
              <a:t>어린이 환경교육</a:t>
            </a:r>
            <a:endParaRPr lang="ko-KR" altLang="en-US" sz="2000" b="1" dirty="0" smtClean="0"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536" y="4005064"/>
            <a:ext cx="61926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mtClean="0"/>
              <a:t> 가</a:t>
            </a:r>
            <a:r>
              <a:rPr lang="en-US" altLang="ko-KR" smtClean="0"/>
              <a:t>. </a:t>
            </a:r>
            <a:r>
              <a:rPr lang="ko-KR" altLang="en-US" smtClean="0"/>
              <a:t>추진기간 </a:t>
            </a:r>
            <a:r>
              <a:rPr lang="en-US" altLang="ko-KR" smtClean="0"/>
              <a:t>: 2019. 3</a:t>
            </a:r>
            <a:r>
              <a:rPr lang="ko-KR" altLang="en-US" smtClean="0"/>
              <a:t>월 </a:t>
            </a:r>
            <a:r>
              <a:rPr lang="en-US" altLang="ko-KR" smtClean="0"/>
              <a:t>~ 12</a:t>
            </a:r>
            <a:r>
              <a:rPr lang="ko-KR" altLang="en-US" smtClean="0"/>
              <a:t>월</a:t>
            </a:r>
            <a:endParaRPr lang="en-US" altLang="ko-KR" smtClean="0"/>
          </a:p>
          <a:p>
            <a:pPr algn="l"/>
            <a:r>
              <a:rPr lang="en-US" altLang="ko-KR" smtClean="0"/>
              <a:t> </a:t>
            </a:r>
            <a:r>
              <a:rPr lang="ko-KR" altLang="en-US" smtClean="0"/>
              <a:t>나</a:t>
            </a:r>
            <a:r>
              <a:rPr lang="en-US" altLang="ko-KR" smtClean="0"/>
              <a:t>. </a:t>
            </a:r>
            <a:r>
              <a:rPr lang="ko-KR" altLang="en-US" smtClean="0"/>
              <a:t>교육대상 </a:t>
            </a:r>
            <a:r>
              <a:rPr lang="en-US" altLang="ko-KR" smtClean="0"/>
              <a:t>: </a:t>
            </a:r>
            <a:r>
              <a:rPr lang="ko-KR" altLang="en-US" smtClean="0"/>
              <a:t>관내 어린이집</a:t>
            </a:r>
            <a:r>
              <a:rPr lang="en-US" altLang="ko-KR" smtClean="0"/>
              <a:t>, </a:t>
            </a:r>
            <a:r>
              <a:rPr lang="ko-KR" altLang="en-US" smtClean="0"/>
              <a:t>유치원</a:t>
            </a:r>
            <a:endParaRPr lang="en-US" altLang="ko-KR" smtClean="0"/>
          </a:p>
          <a:p>
            <a:pPr algn="l"/>
            <a:r>
              <a:rPr lang="en-US" altLang="ko-KR" smtClean="0"/>
              <a:t>                    </a:t>
            </a:r>
            <a:r>
              <a:rPr lang="ko-KR" altLang="en-US" smtClean="0"/>
              <a:t> </a:t>
            </a:r>
            <a:r>
              <a:rPr lang="en-US" altLang="ko-KR" smtClean="0"/>
              <a:t>100</a:t>
            </a:r>
            <a:r>
              <a:rPr lang="ko-KR" altLang="en-US" smtClean="0"/>
              <a:t>개소</a:t>
            </a:r>
            <a:r>
              <a:rPr lang="en-US" altLang="ko-KR" smtClean="0"/>
              <a:t>/12,955</a:t>
            </a:r>
            <a:r>
              <a:rPr lang="ko-KR" altLang="en-US" smtClean="0"/>
              <a:t>명</a:t>
            </a:r>
            <a:endParaRPr lang="en-US" altLang="ko-KR" smtClean="0"/>
          </a:p>
          <a:p>
            <a:pPr algn="l"/>
            <a:r>
              <a:rPr lang="en-US" altLang="ko-KR" smtClean="0"/>
              <a:t> </a:t>
            </a:r>
            <a:r>
              <a:rPr lang="ko-KR" altLang="en-US" smtClean="0"/>
              <a:t>라</a:t>
            </a:r>
            <a:r>
              <a:rPr lang="en-US" altLang="ko-KR" smtClean="0"/>
              <a:t>. </a:t>
            </a:r>
            <a:r>
              <a:rPr lang="ko-KR" altLang="en-US" smtClean="0"/>
              <a:t>교육내용</a:t>
            </a:r>
            <a:endParaRPr lang="en-US" altLang="ko-KR" smtClean="0"/>
          </a:p>
          <a:p>
            <a:pPr algn="l"/>
            <a:r>
              <a:rPr lang="en-US" altLang="ko-KR" smtClean="0"/>
              <a:t>    - </a:t>
            </a:r>
            <a:r>
              <a:rPr lang="ko-KR" altLang="en-US" smtClean="0"/>
              <a:t>환경에 대한 기초질서</a:t>
            </a:r>
            <a:endParaRPr lang="en-US" altLang="ko-KR" smtClean="0"/>
          </a:p>
          <a:p>
            <a:pPr algn="l"/>
            <a:r>
              <a:rPr lang="en-US" altLang="ko-KR" smtClean="0"/>
              <a:t>    - </a:t>
            </a:r>
            <a:r>
              <a:rPr lang="ko-KR" altLang="en-US" smtClean="0"/>
              <a:t>올바른 쓰레기 배출방법</a:t>
            </a:r>
            <a:endParaRPr lang="en-US" altLang="ko-KR" smtClean="0"/>
          </a:p>
          <a:p>
            <a:pPr algn="l"/>
            <a:r>
              <a:rPr lang="en-US" altLang="ko-KR" smtClean="0"/>
              <a:t>    - </a:t>
            </a:r>
            <a:r>
              <a:rPr lang="ko-KR" altLang="en-US" smtClean="0"/>
              <a:t>재활용 분리배출 체험</a:t>
            </a:r>
            <a:endParaRPr lang="en-US" altLang="ko-KR" smtClean="0"/>
          </a:p>
          <a:p>
            <a:pPr algn="l"/>
            <a:r>
              <a:rPr lang="en-US" altLang="ko-KR" smtClean="0"/>
              <a:t>    - </a:t>
            </a:r>
            <a:r>
              <a:rPr lang="ko-KR" altLang="en-US" smtClean="0"/>
              <a:t>음식물쓰레기 줄이기</a:t>
            </a:r>
            <a:endParaRPr lang="en-US" altLang="ko-KR" smtClean="0"/>
          </a:p>
          <a:p>
            <a:pPr algn="l"/>
            <a:r>
              <a:rPr lang="en-US" altLang="ko-KR" smtClean="0"/>
              <a:t>    - </a:t>
            </a:r>
            <a:r>
              <a:rPr lang="ko-KR" altLang="en-US" smtClean="0"/>
              <a:t>아나바다 장터 체험</a:t>
            </a: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모서리가 둥근 직사각형 14"/>
          <p:cNvSpPr/>
          <p:nvPr/>
        </p:nvSpPr>
        <p:spPr>
          <a:xfrm>
            <a:off x="5940152" y="1484784"/>
            <a:ext cx="2808312" cy="1944216"/>
          </a:xfrm>
          <a:prstGeom prst="round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smtClean="0"/>
              <a:t>시민의식 </a:t>
            </a:r>
            <a:r>
              <a:rPr lang="ko-KR" altLang="en-US" smtClean="0"/>
              <a:t>개선을 위한 노력</a:t>
            </a:r>
            <a:endParaRPr lang="ko-KR" altLang="en-US"/>
          </a:p>
        </p:txBody>
      </p:sp>
      <p:sp>
        <p:nvSpPr>
          <p:cNvPr id="6" name="AutoShape 20"/>
          <p:cNvSpPr>
            <a:spLocks noChangeArrowheads="1"/>
          </p:cNvSpPr>
          <p:nvPr/>
        </p:nvSpPr>
        <p:spPr bwMode="auto">
          <a:xfrm>
            <a:off x="395536" y="908720"/>
            <a:ext cx="5748100" cy="509876"/>
          </a:xfrm>
          <a:prstGeom prst="roundRect">
            <a:avLst>
              <a:gd name="adj" fmla="val 20016"/>
            </a:avLst>
          </a:prstGeom>
          <a:blipFill>
            <a:blip r:embed="rId3" cstate="print"/>
            <a:stretch>
              <a:fillRect/>
            </a:stretch>
          </a:blipFill>
          <a:ln w="53975">
            <a:solidFill>
              <a:schemeClr val="bg1"/>
            </a:solidFill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algn="l"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altLang="ko-KR" sz="2000" b="1" smtClean="0">
                <a:latin typeface="+mn-ea"/>
              </a:rPr>
              <a:t> </a:t>
            </a:r>
            <a:r>
              <a:rPr lang="en-US" altLang="ko-KR" sz="2000" b="1" smtClean="0">
                <a:latin typeface="+mn-ea"/>
              </a:rPr>
              <a:t>3. </a:t>
            </a:r>
            <a:r>
              <a:rPr lang="ko-KR" altLang="en-US" sz="2000" b="1" smtClean="0">
                <a:latin typeface="+mn-ea"/>
              </a:rPr>
              <a:t>어린이 재활용 분류배출 체험학습</a:t>
            </a:r>
            <a:endParaRPr lang="ko-KR" altLang="en-US" sz="2000" b="1" dirty="0" smtClean="0">
              <a:latin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1556792"/>
            <a:ext cx="5976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mtClean="0"/>
              <a:t> 가</a:t>
            </a:r>
            <a:r>
              <a:rPr lang="en-US" altLang="ko-KR" smtClean="0"/>
              <a:t>. </a:t>
            </a:r>
            <a:r>
              <a:rPr lang="ko-KR" altLang="en-US" smtClean="0"/>
              <a:t>추진기간 </a:t>
            </a:r>
            <a:r>
              <a:rPr lang="en-US" altLang="ko-KR" smtClean="0"/>
              <a:t>: 2019. 4</a:t>
            </a:r>
            <a:r>
              <a:rPr lang="ko-KR" altLang="en-US" smtClean="0"/>
              <a:t>월 </a:t>
            </a:r>
            <a:r>
              <a:rPr lang="en-US" altLang="ko-KR" smtClean="0"/>
              <a:t>~ 11</a:t>
            </a:r>
            <a:r>
              <a:rPr lang="ko-KR" altLang="en-US" smtClean="0"/>
              <a:t>월 </a:t>
            </a:r>
            <a:r>
              <a:rPr lang="en-US" altLang="ko-KR" smtClean="0"/>
              <a:t>(50</a:t>
            </a:r>
            <a:r>
              <a:rPr lang="ko-KR" altLang="en-US" smtClean="0"/>
              <a:t>회</a:t>
            </a:r>
            <a:r>
              <a:rPr lang="en-US" altLang="ko-KR" smtClean="0"/>
              <a:t>)</a:t>
            </a:r>
          </a:p>
          <a:p>
            <a:pPr algn="l"/>
            <a:r>
              <a:rPr lang="en-US" altLang="ko-KR" smtClean="0"/>
              <a:t> </a:t>
            </a:r>
            <a:r>
              <a:rPr lang="ko-KR" altLang="en-US" smtClean="0"/>
              <a:t>나</a:t>
            </a:r>
            <a:r>
              <a:rPr lang="en-US" altLang="ko-KR" smtClean="0"/>
              <a:t>. </a:t>
            </a:r>
            <a:r>
              <a:rPr lang="ko-KR" altLang="en-US" smtClean="0"/>
              <a:t>인      원 </a:t>
            </a:r>
            <a:r>
              <a:rPr lang="en-US" altLang="ko-KR" smtClean="0"/>
              <a:t>: 5,000</a:t>
            </a:r>
            <a:r>
              <a:rPr lang="ko-KR" altLang="en-US" smtClean="0"/>
              <a:t>여명 </a:t>
            </a:r>
            <a:r>
              <a:rPr lang="en-US" altLang="ko-KR" smtClean="0"/>
              <a:t>(</a:t>
            </a:r>
            <a:r>
              <a:rPr lang="ko-KR" altLang="en-US" smtClean="0"/>
              <a:t>어린이집</a:t>
            </a:r>
            <a:r>
              <a:rPr lang="en-US" altLang="ko-KR" smtClean="0"/>
              <a:t>)</a:t>
            </a:r>
          </a:p>
          <a:p>
            <a:pPr algn="l"/>
            <a:r>
              <a:rPr lang="en-US" altLang="ko-KR" smtClean="0"/>
              <a:t> </a:t>
            </a:r>
            <a:r>
              <a:rPr lang="ko-KR" altLang="en-US" smtClean="0"/>
              <a:t>다</a:t>
            </a:r>
            <a:r>
              <a:rPr lang="en-US" altLang="ko-KR" smtClean="0"/>
              <a:t>. </a:t>
            </a:r>
            <a:r>
              <a:rPr lang="ko-KR" altLang="en-US" smtClean="0"/>
              <a:t>장      소 </a:t>
            </a:r>
            <a:r>
              <a:rPr lang="en-US" altLang="ko-KR" smtClean="0"/>
              <a:t>: </a:t>
            </a:r>
            <a:r>
              <a:rPr lang="ko-KR" altLang="en-US" spc="-100" smtClean="0"/>
              <a:t>광역소각시설 홍보관</a:t>
            </a:r>
            <a:r>
              <a:rPr lang="en-US" altLang="ko-KR" spc="-100" smtClean="0"/>
              <a:t>, </a:t>
            </a:r>
            <a:r>
              <a:rPr lang="ko-KR" altLang="en-US" spc="-100" smtClean="0"/>
              <a:t>소각장</a:t>
            </a:r>
            <a:r>
              <a:rPr lang="en-US" altLang="ko-KR" spc="-100" smtClean="0"/>
              <a:t>, </a:t>
            </a:r>
            <a:r>
              <a:rPr lang="ko-KR" altLang="en-US" spc="-100" smtClean="0"/>
              <a:t>선별센터</a:t>
            </a:r>
            <a:endParaRPr lang="en-US" altLang="ko-KR" spc="-100" smtClean="0"/>
          </a:p>
          <a:p>
            <a:pPr algn="l"/>
            <a:r>
              <a:rPr lang="en-US" altLang="ko-KR" smtClean="0"/>
              <a:t> </a:t>
            </a:r>
            <a:r>
              <a:rPr lang="ko-KR" altLang="en-US" smtClean="0"/>
              <a:t>라</a:t>
            </a:r>
            <a:r>
              <a:rPr lang="en-US" altLang="ko-KR" smtClean="0"/>
              <a:t>. </a:t>
            </a:r>
            <a:r>
              <a:rPr lang="ko-KR" altLang="en-US" smtClean="0"/>
              <a:t>교육내용</a:t>
            </a:r>
            <a:endParaRPr lang="en-US" altLang="ko-KR" smtClean="0"/>
          </a:p>
          <a:p>
            <a:pPr algn="l"/>
            <a:r>
              <a:rPr lang="en-US" altLang="ko-KR" smtClean="0"/>
              <a:t>    - </a:t>
            </a:r>
            <a:r>
              <a:rPr lang="ko-KR" altLang="en-US" smtClean="0"/>
              <a:t>재활용 분류배출 체험 교육</a:t>
            </a:r>
            <a:endParaRPr lang="en-US" altLang="ko-KR" smtClean="0"/>
          </a:p>
          <a:p>
            <a:pPr algn="l"/>
            <a:r>
              <a:rPr lang="en-US" altLang="ko-KR" smtClean="0"/>
              <a:t>    - </a:t>
            </a:r>
            <a:r>
              <a:rPr lang="ko-KR" altLang="en-US" smtClean="0"/>
              <a:t>소각장 및 재활용업체 견학</a:t>
            </a:r>
            <a:endParaRPr lang="ko-KR" altLang="en-US"/>
          </a:p>
        </p:txBody>
      </p:sp>
      <p:sp>
        <p:nvSpPr>
          <p:cNvPr id="11" name="AutoShape 20"/>
          <p:cNvSpPr>
            <a:spLocks noChangeArrowheads="1"/>
          </p:cNvSpPr>
          <p:nvPr/>
        </p:nvSpPr>
        <p:spPr bwMode="auto">
          <a:xfrm>
            <a:off x="395536" y="3423180"/>
            <a:ext cx="5748100" cy="509876"/>
          </a:xfrm>
          <a:prstGeom prst="roundRect">
            <a:avLst>
              <a:gd name="adj" fmla="val 20016"/>
            </a:avLst>
          </a:prstGeom>
          <a:blipFill>
            <a:blip r:embed="rId3" cstate="print"/>
            <a:stretch>
              <a:fillRect/>
            </a:stretch>
          </a:blipFill>
          <a:ln w="53975">
            <a:solidFill>
              <a:schemeClr val="bg1"/>
            </a:solidFill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algn="l"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altLang="ko-KR" sz="2000" b="1" smtClean="0">
                <a:latin typeface="+mn-ea"/>
              </a:rPr>
              <a:t> </a:t>
            </a:r>
            <a:r>
              <a:rPr lang="en-US" altLang="ko-KR" sz="2000" b="1" smtClean="0">
                <a:latin typeface="+mn-ea"/>
              </a:rPr>
              <a:t>4. </a:t>
            </a:r>
            <a:r>
              <a:rPr lang="ko-KR" altLang="en-US" sz="2000" b="1" smtClean="0">
                <a:latin typeface="+mn-ea"/>
              </a:rPr>
              <a:t>아나바다 거리장터 운영</a:t>
            </a:r>
            <a:endParaRPr lang="ko-KR" altLang="en-US" sz="2000" b="1" dirty="0" smtClean="0"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536" y="4005064"/>
            <a:ext cx="6192688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mtClean="0"/>
              <a:t> 가</a:t>
            </a:r>
            <a:r>
              <a:rPr lang="en-US" altLang="ko-KR" smtClean="0"/>
              <a:t>. </a:t>
            </a:r>
            <a:r>
              <a:rPr lang="ko-KR" altLang="en-US" smtClean="0"/>
              <a:t>추진기간 </a:t>
            </a:r>
            <a:r>
              <a:rPr lang="en-US" altLang="ko-KR" smtClean="0"/>
              <a:t>: 2019. 4</a:t>
            </a:r>
            <a:r>
              <a:rPr lang="ko-KR" altLang="en-US" smtClean="0"/>
              <a:t>월 </a:t>
            </a:r>
            <a:r>
              <a:rPr lang="en-US" altLang="ko-KR" smtClean="0"/>
              <a:t>~ 11</a:t>
            </a:r>
            <a:r>
              <a:rPr lang="ko-KR" altLang="en-US" smtClean="0"/>
              <a:t>월 </a:t>
            </a:r>
            <a:r>
              <a:rPr lang="en-US" altLang="ko-KR" smtClean="0"/>
              <a:t>(</a:t>
            </a:r>
            <a:r>
              <a:rPr lang="ko-KR" altLang="en-US" smtClean="0"/>
              <a:t>총</a:t>
            </a:r>
            <a:r>
              <a:rPr lang="en-US" altLang="ko-KR" smtClean="0"/>
              <a:t>9</a:t>
            </a:r>
            <a:r>
              <a:rPr lang="ko-KR" altLang="en-US" smtClean="0"/>
              <a:t>회 이상</a:t>
            </a:r>
            <a:r>
              <a:rPr lang="en-US" altLang="ko-KR" smtClean="0"/>
              <a:t>)</a:t>
            </a:r>
          </a:p>
          <a:p>
            <a:pPr algn="l">
              <a:lnSpc>
                <a:spcPct val="150000"/>
              </a:lnSpc>
            </a:pPr>
            <a:r>
              <a:rPr lang="en-US" altLang="ko-KR" smtClean="0"/>
              <a:t> </a:t>
            </a:r>
            <a:r>
              <a:rPr lang="ko-KR" altLang="en-US" smtClean="0"/>
              <a:t>나</a:t>
            </a:r>
            <a:r>
              <a:rPr lang="en-US" altLang="ko-KR" smtClean="0"/>
              <a:t>. </a:t>
            </a:r>
            <a:r>
              <a:rPr lang="ko-KR" altLang="en-US" smtClean="0"/>
              <a:t>장      소 </a:t>
            </a:r>
            <a:r>
              <a:rPr lang="en-US" altLang="ko-KR" smtClean="0"/>
              <a:t>: </a:t>
            </a:r>
            <a:r>
              <a:rPr lang="ko-KR" altLang="en-US" smtClean="0"/>
              <a:t>오송 호수공원</a:t>
            </a:r>
            <a:r>
              <a:rPr lang="en-US" altLang="ko-KR" smtClean="0"/>
              <a:t>, </a:t>
            </a:r>
            <a:r>
              <a:rPr lang="ko-KR" altLang="en-US" smtClean="0"/>
              <a:t>흥덕구청 주차장 옆</a:t>
            </a:r>
            <a:endParaRPr lang="en-US" altLang="ko-KR" smtClean="0"/>
          </a:p>
          <a:p>
            <a:pPr algn="l"/>
            <a:r>
              <a:rPr lang="en-US" altLang="ko-KR" smtClean="0"/>
              <a:t> </a:t>
            </a:r>
            <a:r>
              <a:rPr lang="ko-KR" altLang="en-US" smtClean="0"/>
              <a:t>라</a:t>
            </a:r>
            <a:r>
              <a:rPr lang="en-US" altLang="ko-KR" smtClean="0"/>
              <a:t>. </a:t>
            </a:r>
            <a:r>
              <a:rPr lang="ko-KR" altLang="en-US" smtClean="0"/>
              <a:t>사업내용</a:t>
            </a:r>
            <a:endParaRPr lang="en-US" altLang="ko-KR" smtClean="0"/>
          </a:p>
          <a:p>
            <a:pPr algn="l">
              <a:lnSpc>
                <a:spcPts val="3000"/>
              </a:lnSpc>
            </a:pPr>
            <a:r>
              <a:rPr lang="en-US" altLang="ko-KR" smtClean="0"/>
              <a:t>    - </a:t>
            </a:r>
            <a:r>
              <a:rPr lang="ko-KR" altLang="en-US" smtClean="0"/>
              <a:t>재활용 나눔장터</a:t>
            </a:r>
            <a:r>
              <a:rPr lang="en-US" altLang="ko-KR" smtClean="0"/>
              <a:t>, </a:t>
            </a:r>
            <a:r>
              <a:rPr lang="ko-KR" altLang="en-US" smtClean="0"/>
              <a:t>물물교환</a:t>
            </a:r>
            <a:endParaRPr lang="en-US" altLang="ko-KR" smtClean="0"/>
          </a:p>
          <a:p>
            <a:pPr algn="l">
              <a:lnSpc>
                <a:spcPts val="3000"/>
              </a:lnSpc>
            </a:pPr>
            <a:r>
              <a:rPr lang="en-US" altLang="ko-KR" smtClean="0"/>
              <a:t>    - </a:t>
            </a:r>
            <a:r>
              <a:rPr lang="ko-KR" altLang="en-US" smtClean="0"/>
              <a:t>우유팩</a:t>
            </a:r>
            <a:r>
              <a:rPr lang="en-US" altLang="ko-KR" smtClean="0"/>
              <a:t>, </a:t>
            </a:r>
            <a:r>
              <a:rPr lang="ko-KR" altLang="en-US" smtClean="0"/>
              <a:t>폐건전지</a:t>
            </a:r>
            <a:r>
              <a:rPr lang="en-US" altLang="ko-KR" smtClean="0"/>
              <a:t>, </a:t>
            </a:r>
            <a:r>
              <a:rPr lang="ko-KR" altLang="en-US" smtClean="0"/>
              <a:t>폐휴대전화 모으기 캠페인</a:t>
            </a:r>
            <a:endParaRPr lang="en-US" altLang="ko-KR" smtClean="0"/>
          </a:p>
          <a:p>
            <a:pPr algn="l">
              <a:lnSpc>
                <a:spcPts val="3000"/>
              </a:lnSpc>
            </a:pPr>
            <a:r>
              <a:rPr lang="en-US" altLang="ko-KR" smtClean="0"/>
              <a:t>    - </a:t>
            </a:r>
            <a:r>
              <a:rPr lang="ko-KR" altLang="en-US" smtClean="0"/>
              <a:t>자원 재활용 홍보 등</a:t>
            </a:r>
            <a:endParaRPr lang="ko-KR" altLang="en-US"/>
          </a:p>
        </p:txBody>
      </p:sp>
      <p:sp>
        <p:nvSpPr>
          <p:cNvPr id="14" name="모서리가 둥근 직사각형 13"/>
          <p:cNvSpPr/>
          <p:nvPr/>
        </p:nvSpPr>
        <p:spPr>
          <a:xfrm>
            <a:off x="5724128" y="4149080"/>
            <a:ext cx="3168352" cy="2232248"/>
          </a:xfrm>
          <a:prstGeom prst="roundRect">
            <a:avLst>
              <a:gd name="adj" fmla="val 10010"/>
            </a:avLst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smtClean="0"/>
              <a:t>시민의식 </a:t>
            </a:r>
            <a:r>
              <a:rPr lang="ko-KR" altLang="en-US" smtClean="0"/>
              <a:t>개선을 위한 노력</a:t>
            </a:r>
            <a:endParaRPr lang="ko-KR" altLang="en-US"/>
          </a:p>
        </p:txBody>
      </p:sp>
      <p:sp>
        <p:nvSpPr>
          <p:cNvPr id="3" name="AutoShape 20"/>
          <p:cNvSpPr>
            <a:spLocks noChangeArrowheads="1"/>
          </p:cNvSpPr>
          <p:nvPr/>
        </p:nvSpPr>
        <p:spPr bwMode="auto">
          <a:xfrm>
            <a:off x="395536" y="980728"/>
            <a:ext cx="5748100" cy="509876"/>
          </a:xfrm>
          <a:prstGeom prst="roundRect">
            <a:avLst>
              <a:gd name="adj" fmla="val 20016"/>
            </a:avLst>
          </a:prstGeom>
          <a:blipFill>
            <a:blip r:embed="rId2" cstate="print"/>
            <a:stretch>
              <a:fillRect/>
            </a:stretch>
          </a:blipFill>
          <a:ln w="53975">
            <a:solidFill>
              <a:schemeClr val="bg1"/>
            </a:solidFill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algn="l"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altLang="ko-KR" sz="2000" b="1" smtClean="0">
                <a:latin typeface="+mn-ea"/>
              </a:rPr>
              <a:t> </a:t>
            </a:r>
            <a:r>
              <a:rPr lang="en-US" altLang="ko-KR" sz="2000" b="1" smtClean="0">
                <a:latin typeface="+mn-ea"/>
              </a:rPr>
              <a:t>5. </a:t>
            </a:r>
            <a:r>
              <a:rPr lang="ko-KR" altLang="en-US" sz="2000" b="1" smtClean="0">
                <a:latin typeface="+mn-ea"/>
              </a:rPr>
              <a:t>시민 홍보활동</a:t>
            </a:r>
            <a:endParaRPr lang="ko-KR" altLang="en-US" sz="2000" b="1" dirty="0" smtClean="0">
              <a:latin typeface="+mn-ea"/>
            </a:endParaRPr>
          </a:p>
        </p:txBody>
      </p:sp>
      <p:sp>
        <p:nvSpPr>
          <p:cNvPr id="4" name="직사각형 3"/>
          <p:cNvSpPr/>
          <p:nvPr/>
        </p:nvSpPr>
        <p:spPr>
          <a:xfrm rot="21103262">
            <a:off x="6038331" y="1367575"/>
            <a:ext cx="2611954" cy="33064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67544" y="162880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mtClean="0">
                <a:latin typeface="HY견고딕" pitchFamily="18" charset="-127"/>
                <a:ea typeface="HY견고딕" pitchFamily="18" charset="-127"/>
              </a:rPr>
              <a:t>가</a:t>
            </a:r>
            <a:r>
              <a:rPr lang="en-US" altLang="ko-KR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mtClean="0">
                <a:latin typeface="HY견고딕" pitchFamily="18" charset="-127"/>
                <a:ea typeface="HY견고딕" pitchFamily="18" charset="-127"/>
              </a:rPr>
              <a:t>올바른 쓰레기 배출요령 등 홍보</a:t>
            </a:r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1931348"/>
            <a:ext cx="5184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FontTx/>
              <a:buChar char="-"/>
            </a:pPr>
            <a:r>
              <a:rPr lang="ko-KR" altLang="en-US" sz="1600" smtClean="0"/>
              <a:t>안내책자 제작 </a:t>
            </a:r>
            <a:r>
              <a:rPr lang="en-US" altLang="ko-KR" sz="1600" smtClean="0"/>
              <a:t>: </a:t>
            </a:r>
            <a:r>
              <a:rPr lang="ko-KR" altLang="en-US" sz="1600" smtClean="0"/>
              <a:t>연간 </a:t>
            </a:r>
            <a:r>
              <a:rPr lang="en-US" altLang="ko-KR" sz="1600" smtClean="0"/>
              <a:t>2,000</a:t>
            </a:r>
            <a:r>
              <a:rPr lang="ko-KR" altLang="en-US" sz="1600" smtClean="0"/>
              <a:t>부</a:t>
            </a:r>
            <a:endParaRPr lang="en-US" altLang="ko-KR" sz="1600" smtClean="0"/>
          </a:p>
          <a:p>
            <a:pPr algn="l">
              <a:lnSpc>
                <a:spcPct val="150000"/>
              </a:lnSpc>
              <a:buFontTx/>
              <a:buChar char="-"/>
            </a:pPr>
            <a:r>
              <a:rPr lang="ko-KR" altLang="en-US" sz="1600" smtClean="0"/>
              <a:t>안내판</a:t>
            </a:r>
            <a:r>
              <a:rPr lang="en-US" altLang="ko-KR" sz="1600" smtClean="0"/>
              <a:t>(</a:t>
            </a:r>
            <a:r>
              <a:rPr lang="ko-KR" altLang="en-US" sz="1600" smtClean="0"/>
              <a:t>공동주택 부착용</a:t>
            </a:r>
            <a:r>
              <a:rPr lang="en-US" altLang="ko-KR" sz="1600" smtClean="0"/>
              <a:t>) : 800</a:t>
            </a:r>
            <a:r>
              <a:rPr lang="ko-KR" altLang="en-US" sz="1600" smtClean="0"/>
              <a:t>개</a:t>
            </a:r>
            <a:endParaRPr lang="en-US" altLang="ko-KR" sz="1600" smtClean="0"/>
          </a:p>
          <a:p>
            <a:pPr algn="l">
              <a:lnSpc>
                <a:spcPct val="150000"/>
              </a:lnSpc>
              <a:buFontTx/>
              <a:buChar char="-"/>
            </a:pPr>
            <a:r>
              <a:rPr lang="ko-KR" altLang="en-US" sz="1600" smtClean="0"/>
              <a:t>외국어 리플렛 </a:t>
            </a:r>
            <a:r>
              <a:rPr lang="en-US" altLang="ko-KR" sz="1200" smtClean="0"/>
              <a:t>(</a:t>
            </a:r>
            <a:r>
              <a:rPr lang="ko-KR" altLang="en-US" sz="1200" smtClean="0"/>
              <a:t>영어</a:t>
            </a:r>
            <a:r>
              <a:rPr lang="en-US" altLang="ko-KR" sz="1200" smtClean="0"/>
              <a:t>,</a:t>
            </a:r>
            <a:r>
              <a:rPr lang="ko-KR" altLang="en-US" sz="1200" smtClean="0"/>
              <a:t>중국어</a:t>
            </a:r>
            <a:r>
              <a:rPr lang="en-US" altLang="ko-KR" sz="1200" smtClean="0"/>
              <a:t>,</a:t>
            </a:r>
            <a:r>
              <a:rPr lang="ko-KR" altLang="en-US" sz="1200" smtClean="0"/>
              <a:t>일본어</a:t>
            </a:r>
            <a:r>
              <a:rPr lang="en-US" altLang="ko-KR" sz="1200" smtClean="0"/>
              <a:t>)</a:t>
            </a:r>
            <a:r>
              <a:rPr lang="en-US" altLang="ko-KR" sz="1600" smtClean="0"/>
              <a:t> : 30,000</a:t>
            </a:r>
            <a:r>
              <a:rPr lang="ko-KR" altLang="en-US" sz="1600" smtClean="0"/>
              <a:t>부</a:t>
            </a:r>
            <a:endParaRPr lang="en-US" altLang="ko-KR" sz="1600" smtClean="0"/>
          </a:p>
          <a:p>
            <a:pPr algn="l">
              <a:lnSpc>
                <a:spcPct val="150000"/>
              </a:lnSpc>
              <a:buFontTx/>
              <a:buChar char="-"/>
            </a:pPr>
            <a:r>
              <a:rPr lang="ko-KR" altLang="en-US" sz="1600" smtClean="0"/>
              <a:t>청주시민신문 수시 게재</a:t>
            </a:r>
            <a:endParaRPr lang="en-US" altLang="ko-KR" sz="1600" smtClean="0"/>
          </a:p>
        </p:txBody>
      </p:sp>
      <p:sp>
        <p:nvSpPr>
          <p:cNvPr id="7" name="직사각형 6"/>
          <p:cNvSpPr/>
          <p:nvPr/>
        </p:nvSpPr>
        <p:spPr>
          <a:xfrm rot="514343">
            <a:off x="6483659" y="4156905"/>
            <a:ext cx="2016224" cy="25202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67544" y="364502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mtClean="0">
                <a:latin typeface="HY견고딕" pitchFamily="18" charset="-127"/>
                <a:ea typeface="HY견고딕" pitchFamily="18" charset="-127"/>
              </a:rPr>
              <a:t>나</a:t>
            </a:r>
            <a:r>
              <a:rPr lang="en-US" altLang="ko-KR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mtClean="0">
                <a:latin typeface="HY견고딕" pitchFamily="18" charset="-127"/>
                <a:ea typeface="HY견고딕" pitchFamily="18" charset="-127"/>
              </a:rPr>
              <a:t>시민홍보를 위한 캠페인 활동 </a:t>
            </a:r>
            <a:r>
              <a:rPr lang="en-US" altLang="ko-KR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mtClean="0">
                <a:latin typeface="HY견고딕" pitchFamily="18" charset="-127"/>
                <a:ea typeface="HY견고딕" pitchFamily="18" charset="-127"/>
              </a:rPr>
              <a:t>각 구청별</a:t>
            </a:r>
            <a:r>
              <a:rPr lang="en-US" altLang="ko-KR" smtClean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3933056"/>
            <a:ext cx="5184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FontTx/>
              <a:buChar char="-"/>
            </a:pPr>
            <a:r>
              <a:rPr lang="ko-KR" altLang="en-US" sz="1600" smtClean="0"/>
              <a:t>서원구</a:t>
            </a:r>
            <a:r>
              <a:rPr lang="en-US" altLang="ko-KR" sz="1600" smtClean="0"/>
              <a:t>, </a:t>
            </a:r>
            <a:r>
              <a:rPr lang="ko-KR" altLang="en-US" sz="1600" smtClean="0"/>
              <a:t>대학가 쓰레기배출 홍보 캠페인</a:t>
            </a:r>
            <a:endParaRPr lang="en-US" altLang="ko-KR" sz="1600" smtClean="0"/>
          </a:p>
          <a:p>
            <a:pPr algn="l">
              <a:lnSpc>
                <a:spcPct val="150000"/>
              </a:lnSpc>
              <a:buFontTx/>
              <a:buChar char="-"/>
            </a:pPr>
            <a:r>
              <a:rPr lang="ko-KR" altLang="en-US" sz="1600" smtClean="0"/>
              <a:t>청원구</a:t>
            </a:r>
            <a:r>
              <a:rPr lang="en-US" altLang="ko-KR" sz="1600" smtClean="0"/>
              <a:t>, </a:t>
            </a:r>
            <a:r>
              <a:rPr lang="ko-KR" altLang="en-US" sz="1600" smtClean="0"/>
              <a:t>불법투기 사진전</a:t>
            </a:r>
            <a:endParaRPr lang="en-US" altLang="ko-KR" sz="1600" smtClean="0"/>
          </a:p>
        </p:txBody>
      </p:sp>
      <p:sp>
        <p:nvSpPr>
          <p:cNvPr id="10" name="모서리가 둥근 직사각형 9"/>
          <p:cNvSpPr/>
          <p:nvPr/>
        </p:nvSpPr>
        <p:spPr>
          <a:xfrm>
            <a:off x="467544" y="4797152"/>
            <a:ext cx="2952328" cy="1728192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 rot="21131247">
            <a:off x="3405949" y="4596829"/>
            <a:ext cx="2895315" cy="1872208"/>
          </a:xfrm>
          <a:prstGeom prst="round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3"/>
          <p:cNvGrpSpPr/>
          <p:nvPr/>
        </p:nvGrpSpPr>
        <p:grpSpPr>
          <a:xfrm>
            <a:off x="467544" y="2447602"/>
            <a:ext cx="8699845" cy="1495425"/>
            <a:chOff x="1771650" y="2695575"/>
            <a:chExt cx="7373964" cy="1495425"/>
          </a:xfrm>
        </p:grpSpPr>
        <p:pic>
          <p:nvPicPr>
            <p:cNvPr id="7" name="그림 6" descr="00.png"/>
            <p:cNvPicPr>
              <a:picLocks noChangeAspect="1"/>
            </p:cNvPicPr>
            <p:nvPr/>
          </p:nvPicPr>
          <p:blipFill>
            <a:blip r:embed="rId2" cstate="print"/>
            <a:srcRect l="19375" t="39306" b="38889"/>
            <a:stretch>
              <a:fillRect/>
            </a:stretch>
          </p:blipFill>
          <p:spPr>
            <a:xfrm>
              <a:off x="1771650" y="2695575"/>
              <a:ext cx="7372350" cy="149542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183824" y="2876550"/>
              <a:ext cx="80869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600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휴먼모음T"/>
                  <a:ea typeface="휴먼모음T"/>
                </a:rPr>
                <a:t>Ⅳ</a:t>
              </a:r>
              <a:endParaRPr lang="ko-KR" altLang="en-US" sz="60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97494" y="3092198"/>
              <a:ext cx="58481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3200" b="1" spc="-30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안정적인 처리를 위한 기반시설 확충 현황</a:t>
              </a:r>
              <a:endParaRPr lang="en-US" altLang="ko-KR" sz="3200" b="1" spc="-3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902822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467544" y="692696"/>
            <a:ext cx="1563248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31750">
              <a:bevelT w="1270" h="57150"/>
              <a:bevelB w="1270" h="1270"/>
              <a:contourClr>
                <a:schemeClr val="bg1"/>
              </a:contourClr>
            </a:sp3d>
          </a:bodyPr>
          <a:lstStyle/>
          <a:p>
            <a:r>
              <a:rPr lang="en-US" altLang="ko-KR" sz="4400" b="1" spc="-3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/>
                </a:solidFill>
                <a:latin typeface="+mn-ea"/>
                <a:ea typeface="+mn-ea"/>
              </a:rPr>
              <a:t>[</a:t>
            </a:r>
            <a:r>
              <a:rPr lang="ko-KR" altLang="en-US" sz="4400" b="1" spc="-3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/>
                </a:solidFill>
                <a:latin typeface="+mn-ea"/>
                <a:ea typeface="+mn-ea"/>
              </a:rPr>
              <a:t>목차</a:t>
            </a:r>
            <a:r>
              <a:rPr lang="en-US" altLang="ko-KR" sz="4400" b="1" spc="-3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/>
                </a:solidFill>
                <a:latin typeface="+mn-ea"/>
                <a:ea typeface="+mn-ea"/>
              </a:rPr>
              <a:t>]</a:t>
            </a:r>
            <a:endParaRPr lang="ko-KR" altLang="en-US" sz="4400" b="1" spc="-30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2"/>
              </a:solidFill>
              <a:latin typeface="+mn-ea"/>
              <a:ea typeface="+mn-ea"/>
            </a:endParaRPr>
          </a:p>
        </p:txBody>
      </p:sp>
      <p:grpSp>
        <p:nvGrpSpPr>
          <p:cNvPr id="16" name="그룹 22"/>
          <p:cNvGrpSpPr/>
          <p:nvPr/>
        </p:nvGrpSpPr>
        <p:grpSpPr>
          <a:xfrm>
            <a:off x="1101713" y="3792695"/>
            <a:ext cx="2990438" cy="430887"/>
            <a:chOff x="1101713" y="3748870"/>
            <a:chExt cx="2990438" cy="430887"/>
          </a:xfrm>
        </p:grpSpPr>
        <p:sp>
          <p:nvSpPr>
            <p:cNvPr id="10" name="TextBox 9"/>
            <p:cNvSpPr txBox="1"/>
            <p:nvPr/>
          </p:nvSpPr>
          <p:spPr>
            <a:xfrm>
              <a:off x="1101713" y="3748870"/>
              <a:ext cx="42191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2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  <a:ea typeface="+mn-ea"/>
                </a:rPr>
                <a:t>3.</a:t>
              </a:r>
              <a:endParaRPr lang="ko-KR" altLang="en-US" sz="2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07421" y="3748870"/>
              <a:ext cx="18473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ko-KR" altLang="en-US" sz="22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0" y="4653136"/>
            <a:ext cx="9144000" cy="555811"/>
            <a:chOff x="0" y="5393469"/>
            <a:chExt cx="9144000" cy="555811"/>
          </a:xfrm>
        </p:grpSpPr>
        <p:pic>
          <p:nvPicPr>
            <p:cNvPr id="19" name="그림 18" descr="00.png"/>
            <p:cNvPicPr>
              <a:picLocks noChangeAspect="1"/>
            </p:cNvPicPr>
            <p:nvPr/>
          </p:nvPicPr>
          <p:blipFill>
            <a:blip r:embed="rId2" cstate="print"/>
            <a:srcRect t="53464" b="38431"/>
            <a:stretch>
              <a:fillRect/>
            </a:stretch>
          </p:blipFill>
          <p:spPr>
            <a:xfrm>
              <a:off x="0" y="5393469"/>
              <a:ext cx="9144000" cy="555811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744395" y="5431569"/>
              <a:ext cx="556390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ko-KR" altLang="en-US" sz="2200" b="1" spc="-15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rPr>
                <a:t>향후 정책방향</a:t>
              </a:r>
              <a:endParaRPr lang="ko-KR" altLang="en-US" sz="22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43608" y="5445224"/>
              <a:ext cx="57606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20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휴먼모음T"/>
                  <a:ea typeface="휴먼모음T"/>
                </a:rPr>
                <a:t>Ⅴ.</a:t>
              </a:r>
              <a:endParaRPr lang="ko-KR" alt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ea"/>
                <a:ea typeface="+mn-ea"/>
              </a:endParaRPr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0" y="3212976"/>
            <a:ext cx="9144000" cy="555811"/>
            <a:chOff x="0" y="5393469"/>
            <a:chExt cx="9144000" cy="555811"/>
          </a:xfrm>
        </p:grpSpPr>
        <p:pic>
          <p:nvPicPr>
            <p:cNvPr id="33" name="그림 32" descr="00.png"/>
            <p:cNvPicPr>
              <a:picLocks noChangeAspect="1"/>
            </p:cNvPicPr>
            <p:nvPr/>
          </p:nvPicPr>
          <p:blipFill>
            <a:blip r:embed="rId2" cstate="print"/>
            <a:srcRect t="53464" b="38431"/>
            <a:stretch>
              <a:fillRect/>
            </a:stretch>
          </p:blipFill>
          <p:spPr>
            <a:xfrm>
              <a:off x="0" y="5393469"/>
              <a:ext cx="9144000" cy="555811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744395" y="5431569"/>
              <a:ext cx="556390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ko-KR" altLang="en-US" sz="2200" b="1" spc="-15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rPr>
                <a:t>시민의식 개선을 위한 노력</a:t>
              </a:r>
              <a:endParaRPr lang="ko-KR" altLang="en-US" sz="22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43608" y="5445224"/>
              <a:ext cx="57606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20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휴먼모음T"/>
                  <a:ea typeface="휴먼모음T"/>
                </a:rPr>
                <a:t>Ⅲ.</a:t>
              </a:r>
              <a:endParaRPr lang="ko-KR" altLang="en-US" sz="2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0" y="2492896"/>
            <a:ext cx="9144000" cy="555811"/>
            <a:chOff x="0" y="5393469"/>
            <a:chExt cx="9144000" cy="555811"/>
          </a:xfrm>
        </p:grpSpPr>
        <p:pic>
          <p:nvPicPr>
            <p:cNvPr id="37" name="그림 36" descr="00.png"/>
            <p:cNvPicPr>
              <a:picLocks noChangeAspect="1"/>
            </p:cNvPicPr>
            <p:nvPr/>
          </p:nvPicPr>
          <p:blipFill>
            <a:blip r:embed="rId2" cstate="print"/>
            <a:srcRect t="53464" b="38431"/>
            <a:stretch>
              <a:fillRect/>
            </a:stretch>
          </p:blipFill>
          <p:spPr>
            <a:xfrm>
              <a:off x="0" y="5393469"/>
              <a:ext cx="9144000" cy="555811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744395" y="5431569"/>
              <a:ext cx="556390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ko-KR" altLang="en-US" sz="2200" b="1" spc="-15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rPr>
                <a:t>생활폐기물의 배출 현황 및 처리 처계 </a:t>
              </a:r>
              <a:endParaRPr lang="ko-KR" altLang="en-US" sz="22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43608" y="5445224"/>
              <a:ext cx="57606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20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휴먼모음T"/>
                  <a:ea typeface="휴먼모음T"/>
                </a:rPr>
                <a:t>Ⅱ.</a:t>
              </a:r>
              <a:endParaRPr lang="ko-KR" altLang="en-US" sz="2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0" y="1721061"/>
            <a:ext cx="9144000" cy="555811"/>
            <a:chOff x="0" y="5393469"/>
            <a:chExt cx="9144000" cy="555811"/>
          </a:xfrm>
        </p:grpSpPr>
        <p:pic>
          <p:nvPicPr>
            <p:cNvPr id="24" name="그림 23" descr="00.png"/>
            <p:cNvPicPr>
              <a:picLocks noChangeAspect="1"/>
            </p:cNvPicPr>
            <p:nvPr/>
          </p:nvPicPr>
          <p:blipFill>
            <a:blip r:embed="rId2" cstate="print"/>
            <a:srcRect t="53464" b="38431"/>
            <a:stretch>
              <a:fillRect/>
            </a:stretch>
          </p:blipFill>
          <p:spPr>
            <a:xfrm>
              <a:off x="0" y="5393469"/>
              <a:ext cx="9144000" cy="555811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744395" y="5431569"/>
              <a:ext cx="556390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ko-KR" altLang="en-US" sz="2200" b="1" spc="-15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rPr>
                <a:t>폐기물 개념 및 분류</a:t>
              </a:r>
              <a:endParaRPr lang="ko-KR" altLang="en-US" sz="22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43608" y="5445224"/>
              <a:ext cx="57606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20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휴먼모음T"/>
                  <a:ea typeface="휴먼모음T"/>
                </a:rPr>
                <a:t>Ⅰ.</a:t>
              </a:r>
              <a:endParaRPr lang="ko-KR" alt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ea"/>
                <a:ea typeface="+mn-ea"/>
              </a:endParaRPr>
            </a:p>
          </p:txBody>
        </p:sp>
      </p:grpSp>
      <p:grpSp>
        <p:nvGrpSpPr>
          <p:cNvPr id="42" name="그룹 41"/>
          <p:cNvGrpSpPr/>
          <p:nvPr/>
        </p:nvGrpSpPr>
        <p:grpSpPr>
          <a:xfrm>
            <a:off x="-36512" y="3953309"/>
            <a:ext cx="9144000" cy="555811"/>
            <a:chOff x="0" y="5393469"/>
            <a:chExt cx="9144000" cy="555811"/>
          </a:xfrm>
        </p:grpSpPr>
        <p:pic>
          <p:nvPicPr>
            <p:cNvPr id="43" name="그림 42" descr="00.png"/>
            <p:cNvPicPr>
              <a:picLocks noChangeAspect="1"/>
            </p:cNvPicPr>
            <p:nvPr/>
          </p:nvPicPr>
          <p:blipFill>
            <a:blip r:embed="rId2" cstate="print"/>
            <a:srcRect t="53464" b="38431"/>
            <a:stretch>
              <a:fillRect/>
            </a:stretch>
          </p:blipFill>
          <p:spPr>
            <a:xfrm>
              <a:off x="0" y="5393469"/>
              <a:ext cx="9144000" cy="55581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744395" y="5431569"/>
              <a:ext cx="556390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ko-KR" altLang="en-US" sz="2200" b="1" spc="-15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rPr>
                <a:t>안정적 처리를 위한 기반시설 확충 현황</a:t>
              </a:r>
              <a:endParaRPr lang="ko-KR" altLang="en-US" sz="22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43608" y="5445224"/>
              <a:ext cx="57606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20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휴먼모음T"/>
                  <a:ea typeface="휴먼모음T"/>
                </a:rPr>
                <a:t>Ⅳ.</a:t>
              </a:r>
              <a:endParaRPr lang="ko-KR" altLang="en-US" sz="2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6210521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mtClean="0"/>
              <a:t>1. </a:t>
            </a:r>
            <a:r>
              <a:rPr lang="ko-KR" altLang="en-US" smtClean="0"/>
              <a:t>청주시 광역매립장</a:t>
            </a:r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95536" y="1484784"/>
            <a:ext cx="8424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1600" b="1" smtClean="0">
                <a:latin typeface="HY견명조" pitchFamily="18" charset="-127"/>
                <a:ea typeface="HY견명조" pitchFamily="18" charset="-127"/>
              </a:rPr>
              <a:t>◆ 사업위치 </a:t>
            </a:r>
            <a:r>
              <a:rPr lang="en-US" altLang="ko-KR" sz="1600" b="1" smtClean="0">
                <a:latin typeface="HY견명조" pitchFamily="18" charset="-127"/>
                <a:ea typeface="HY견명조" pitchFamily="18" charset="-127"/>
              </a:rPr>
              <a:t>: </a:t>
            </a:r>
            <a:r>
              <a:rPr lang="ko-KR" altLang="en-US" sz="1600" b="1" smtClean="0">
                <a:latin typeface="HY견명조" pitchFamily="18" charset="-127"/>
                <a:ea typeface="HY견명조" pitchFamily="18" charset="-127"/>
              </a:rPr>
              <a:t>흥덕구 강내면 학천리 </a:t>
            </a:r>
            <a:r>
              <a:rPr lang="en-US" altLang="ko-KR" sz="1600" b="1" smtClean="0">
                <a:latin typeface="HY견명조" pitchFamily="18" charset="-127"/>
                <a:ea typeface="HY견명조" pitchFamily="18" charset="-127"/>
              </a:rPr>
              <a:t>9-1</a:t>
            </a:r>
            <a:r>
              <a:rPr lang="ko-KR" altLang="en-US" sz="1600" b="1" smtClean="0">
                <a:latin typeface="HY견명조" pitchFamily="18" charset="-127"/>
                <a:ea typeface="HY견명조" pitchFamily="18" charset="-127"/>
              </a:rPr>
              <a:t>번지 일원</a:t>
            </a:r>
            <a:endParaRPr lang="en-US" altLang="ko-KR" sz="1600" b="1" smtClean="0">
              <a:latin typeface="HY견명조" pitchFamily="18" charset="-127"/>
              <a:ea typeface="HY견명조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1600" b="1" smtClean="0">
                <a:latin typeface="HY견명조" pitchFamily="18" charset="-127"/>
                <a:ea typeface="HY견명조" pitchFamily="18" charset="-127"/>
              </a:rPr>
              <a:t>◆ 매립기간 </a:t>
            </a:r>
            <a:r>
              <a:rPr lang="en-US" altLang="ko-KR" sz="1600" b="1" smtClean="0">
                <a:latin typeface="HY견명조" pitchFamily="18" charset="-127"/>
                <a:ea typeface="HY견명조" pitchFamily="18" charset="-127"/>
              </a:rPr>
              <a:t>: 2001. 1</a:t>
            </a:r>
            <a:r>
              <a:rPr lang="ko-KR" altLang="en-US" sz="1600" b="1" smtClean="0">
                <a:latin typeface="HY견명조" pitchFamily="18" charset="-127"/>
                <a:ea typeface="HY견명조" pitchFamily="18" charset="-127"/>
              </a:rPr>
              <a:t>월 </a:t>
            </a:r>
            <a:r>
              <a:rPr lang="en-US" altLang="ko-KR" sz="1600" b="1" smtClean="0">
                <a:latin typeface="HY견명조" pitchFamily="18" charset="-127"/>
                <a:ea typeface="HY견명조" pitchFamily="18" charset="-127"/>
              </a:rPr>
              <a:t>~ 2019. 12</a:t>
            </a:r>
            <a:r>
              <a:rPr lang="ko-KR" altLang="en-US" sz="1600" b="1" smtClean="0">
                <a:latin typeface="HY견명조" pitchFamily="18" charset="-127"/>
                <a:ea typeface="HY견명조" pitchFamily="18" charset="-127"/>
              </a:rPr>
              <a:t>월</a:t>
            </a:r>
            <a:endParaRPr lang="en-US" altLang="ko-KR" sz="1600" b="1" smtClean="0">
              <a:latin typeface="HY견명조" pitchFamily="18" charset="-127"/>
              <a:ea typeface="HY견명조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1600" b="1" smtClean="0">
                <a:latin typeface="HY견명조" pitchFamily="18" charset="-127"/>
                <a:ea typeface="HY견명조" pitchFamily="18" charset="-127"/>
              </a:rPr>
              <a:t>◆ 매립면적 </a:t>
            </a:r>
            <a:r>
              <a:rPr lang="en-US" altLang="ko-KR" sz="1600" b="1" smtClean="0">
                <a:latin typeface="HY견명조" pitchFamily="18" charset="-127"/>
                <a:ea typeface="HY견명조" pitchFamily="18" charset="-127"/>
              </a:rPr>
              <a:t>: 199,640</a:t>
            </a:r>
            <a:r>
              <a:rPr lang="en-US" altLang="ko-KR" sz="1600" b="1" smtClean="0">
                <a:latin typeface="휴먼모음T"/>
                <a:ea typeface="휴먼모음T"/>
              </a:rPr>
              <a:t>㎡</a:t>
            </a:r>
          </a:p>
          <a:p>
            <a:pPr algn="l">
              <a:lnSpc>
                <a:spcPct val="150000"/>
              </a:lnSpc>
            </a:pPr>
            <a:r>
              <a:rPr lang="ko-KR" altLang="en-US" sz="1600" b="1" smtClean="0">
                <a:latin typeface="HY견명조" pitchFamily="18" charset="-127"/>
                <a:ea typeface="HY견명조" pitchFamily="18" charset="-127"/>
              </a:rPr>
              <a:t>◆ 매립용량 </a:t>
            </a:r>
            <a:r>
              <a:rPr lang="en-US" altLang="ko-KR" sz="1600" b="1" smtClean="0">
                <a:latin typeface="HY견명조" pitchFamily="18" charset="-127"/>
                <a:ea typeface="HY견명조" pitchFamily="18" charset="-127"/>
              </a:rPr>
              <a:t>: 1,674,000</a:t>
            </a:r>
            <a:r>
              <a:rPr lang="en-US" altLang="ko-KR" sz="1600" b="1" smtClean="0">
                <a:latin typeface="휴먼모음T"/>
                <a:ea typeface="휴먼모음T"/>
              </a:rPr>
              <a:t>㎡</a:t>
            </a:r>
            <a:endParaRPr lang="en-US" altLang="ko-KR" sz="1600" b="1" smtClean="0">
              <a:latin typeface="HY견명조" pitchFamily="18" charset="-127"/>
              <a:ea typeface="HY견명조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1600" b="1" smtClean="0">
                <a:latin typeface="HY견명조" pitchFamily="18" charset="-127"/>
                <a:ea typeface="HY견명조" pitchFamily="18" charset="-127"/>
              </a:rPr>
              <a:t>◆ 일일반입량 </a:t>
            </a:r>
            <a:r>
              <a:rPr lang="en-US" altLang="ko-KR" sz="1600" b="1" smtClean="0">
                <a:latin typeface="HY견명조" pitchFamily="18" charset="-127"/>
                <a:ea typeface="HY견명조" pitchFamily="18" charset="-127"/>
              </a:rPr>
              <a:t>: 120</a:t>
            </a:r>
            <a:r>
              <a:rPr lang="ko-KR" altLang="en-US" sz="1600" b="1" smtClean="0">
                <a:latin typeface="HY견명조" pitchFamily="18" charset="-127"/>
                <a:ea typeface="HY견명조" pitchFamily="18" charset="-127"/>
              </a:rPr>
              <a:t>톤</a:t>
            </a:r>
            <a:r>
              <a:rPr lang="en-US" altLang="ko-KR" sz="1600" b="1" smtClean="0">
                <a:latin typeface="HY견명조" pitchFamily="18" charset="-127"/>
                <a:ea typeface="HY견명조" pitchFamily="18" charset="-127"/>
              </a:rPr>
              <a:t>/</a:t>
            </a:r>
            <a:r>
              <a:rPr lang="ko-KR" altLang="en-US" sz="1600" b="1" smtClean="0">
                <a:latin typeface="HY견명조" pitchFamily="18" charset="-127"/>
                <a:ea typeface="HY견명조" pitchFamily="18" charset="-127"/>
              </a:rPr>
              <a:t>일 </a:t>
            </a:r>
            <a:r>
              <a:rPr lang="en-US" altLang="ko-KR" sz="1600" b="1" smtClean="0">
                <a:latin typeface="HY견명조" pitchFamily="18" charset="-127"/>
                <a:ea typeface="HY견명조" pitchFamily="18" charset="-127"/>
              </a:rPr>
              <a:t>(43,000</a:t>
            </a:r>
            <a:r>
              <a:rPr lang="ko-KR" altLang="en-US" sz="1600" b="1" smtClean="0">
                <a:latin typeface="HY견명조" pitchFamily="18" charset="-127"/>
                <a:ea typeface="HY견명조" pitchFamily="18" charset="-127"/>
              </a:rPr>
              <a:t>톤</a:t>
            </a:r>
            <a:r>
              <a:rPr lang="en-US" altLang="ko-KR" sz="1600" b="1" smtClean="0">
                <a:latin typeface="HY견명조" pitchFamily="18" charset="-127"/>
                <a:ea typeface="HY견명조" pitchFamily="18" charset="-127"/>
              </a:rPr>
              <a:t>/</a:t>
            </a:r>
            <a:r>
              <a:rPr lang="ko-KR" altLang="en-US" sz="1600" b="1" smtClean="0">
                <a:latin typeface="HY견명조" pitchFamily="18" charset="-127"/>
                <a:ea typeface="HY견명조" pitchFamily="18" charset="-127"/>
              </a:rPr>
              <a:t>년</a:t>
            </a:r>
            <a:r>
              <a:rPr lang="en-US" altLang="ko-KR" sz="1600" b="1" smtClean="0">
                <a:latin typeface="HY견명조" pitchFamily="18" charset="-127"/>
                <a:ea typeface="HY견명조" pitchFamily="18" charset="-127"/>
              </a:rPr>
              <a:t>)</a:t>
            </a:r>
          </a:p>
          <a:p>
            <a:pPr algn="l">
              <a:lnSpc>
                <a:spcPct val="150000"/>
              </a:lnSpc>
            </a:pPr>
            <a:r>
              <a:rPr lang="ko-KR" altLang="en-US" sz="1600" b="1" smtClean="0">
                <a:latin typeface="HY견명조" pitchFamily="18" charset="-127"/>
                <a:ea typeface="HY견명조" pitchFamily="18" charset="-127"/>
              </a:rPr>
              <a:t>◆ 사업내용 </a:t>
            </a:r>
            <a:r>
              <a:rPr lang="en-US" altLang="ko-KR" sz="1600" b="1" smtClean="0">
                <a:latin typeface="HY견명조" pitchFamily="18" charset="-127"/>
                <a:ea typeface="HY견명조" pitchFamily="18" charset="-127"/>
              </a:rPr>
              <a:t>: </a:t>
            </a:r>
            <a:r>
              <a:rPr lang="ko-KR" altLang="en-US" sz="1600" b="1" smtClean="0">
                <a:latin typeface="HY견명조" pitchFamily="18" charset="-127"/>
                <a:ea typeface="HY견명조" pitchFamily="18" charset="-127"/>
              </a:rPr>
              <a:t>광역매립장의 안정적인 유지</a:t>
            </a:r>
            <a:r>
              <a:rPr lang="en-US" altLang="ko-KR" sz="1600" b="1" smtClean="0"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1600" b="1" smtClean="0">
                <a:latin typeface="HY견명조" pitchFamily="18" charset="-127"/>
                <a:ea typeface="HY견명조" pitchFamily="18" charset="-127"/>
              </a:rPr>
              <a:t>관리</a:t>
            </a:r>
            <a:endParaRPr lang="en-US" altLang="ko-KR" sz="1600" b="1" smtClean="0">
              <a:latin typeface="HY견명조" pitchFamily="18" charset="-127"/>
              <a:ea typeface="HY견명조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   -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광역매립장 주변지역 환경상 영향조사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, 3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단제방 설치공사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사용기간 연장 협의 등</a:t>
            </a:r>
            <a:endParaRPr lang="en-US" altLang="ko-KR" sz="1400" smtClean="0">
              <a:latin typeface="HY중고딕" pitchFamily="18" charset="-127"/>
              <a:ea typeface="HY중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1052736"/>
            <a:ext cx="8208912" cy="40862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/>
            <a:r>
              <a:rPr lang="ko-KR" altLang="en-US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 기존 광역매립장의 안정적인 유지</a:t>
            </a:r>
            <a:r>
              <a:rPr lang="en-US" altLang="ko-KR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관리</a:t>
            </a:r>
            <a:endParaRPr lang="ko-KR" altLang="en-US">
              <a:solidFill>
                <a:schemeClr val="bg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4572000" y="4149080"/>
            <a:ext cx="3888432" cy="2376264"/>
          </a:xfrm>
          <a:prstGeom prst="roundRect">
            <a:avLst>
              <a:gd name="adj" fmla="val 8392"/>
            </a:avLst>
          </a:prstGeom>
          <a:blipFill>
            <a:blip r:embed="rId2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모서리가 둥근 직사각형 7"/>
          <p:cNvSpPr/>
          <p:nvPr/>
        </p:nvSpPr>
        <p:spPr>
          <a:xfrm>
            <a:off x="467544" y="4149080"/>
            <a:ext cx="3888432" cy="2376264"/>
          </a:xfrm>
          <a:prstGeom prst="roundRect">
            <a:avLst>
              <a:gd name="adj" fmla="val 10047"/>
            </a:avLst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mtClean="0"/>
              <a:t>2. </a:t>
            </a:r>
            <a:r>
              <a:rPr lang="ko-KR" altLang="en-US" smtClean="0"/>
              <a:t>청주시 제</a:t>
            </a:r>
            <a:r>
              <a:rPr lang="en-US" altLang="ko-KR" smtClean="0"/>
              <a:t>2</a:t>
            </a:r>
            <a:r>
              <a:rPr lang="ko-KR" altLang="en-US" smtClean="0"/>
              <a:t>매립장 조성사업</a:t>
            </a:r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95536" y="1628800"/>
            <a:ext cx="842493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◆ 사업위치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: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청원구 오창읍 후기리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474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번지 일원</a:t>
            </a:r>
            <a:endParaRPr lang="en-US" altLang="ko-KR" sz="1600" smtClean="0">
              <a:latin typeface="HY견명조" pitchFamily="18" charset="-127"/>
              <a:ea typeface="HY견명조" pitchFamily="18" charset="-127"/>
            </a:endParaRPr>
          </a:p>
          <a:p>
            <a:pPr algn="l"/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◆ 사업기간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: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2013.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~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2022.</a:t>
            </a:r>
            <a:endParaRPr lang="en-US" altLang="ko-KR" sz="1600" smtClean="0">
              <a:latin typeface="HY견명조" pitchFamily="18" charset="-127"/>
              <a:ea typeface="HY견명조" pitchFamily="18" charset="-127"/>
            </a:endParaRPr>
          </a:p>
          <a:p>
            <a:pPr algn="l"/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◆ 사업규모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: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매립용량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1,100,000㎥</a:t>
            </a:r>
          </a:p>
          <a:p>
            <a:pPr algn="l"/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◆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총사업비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: 41,100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백만원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국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9,400 /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도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2,193 /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시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29,507)</a:t>
            </a:r>
          </a:p>
          <a:p>
            <a:pPr algn="l"/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◆ 추진상황</a:t>
            </a:r>
            <a:endParaRPr lang="en-US" altLang="ko-KR" sz="1600" smtClean="0">
              <a:latin typeface="HY견명조" pitchFamily="18" charset="-127"/>
              <a:ea typeface="HY견명조" pitchFamily="18" charset="-127"/>
            </a:endParaRPr>
          </a:p>
          <a:p>
            <a:pPr algn="l"/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    - </a:t>
            </a:r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2013. 8. </a:t>
            </a:r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: </a:t>
            </a:r>
            <a:r>
              <a:rPr lang="ko-KR" altLang="en-US" sz="1400" smtClean="0">
                <a:latin typeface="HY중고딕" pitchFamily="18" charset="-127"/>
                <a:ea typeface="HY중고딕" pitchFamily="18" charset="-127"/>
              </a:rPr>
              <a:t>청주시 제</a:t>
            </a:r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2</a:t>
            </a:r>
            <a:r>
              <a:rPr lang="ko-KR" altLang="en-US" sz="1400" smtClean="0">
                <a:latin typeface="HY중고딕" pitchFamily="18" charset="-127"/>
                <a:ea typeface="HY중고딕" pitchFamily="18" charset="-127"/>
              </a:rPr>
              <a:t>매립장 입지선정계획 결정</a:t>
            </a:r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, </a:t>
            </a:r>
            <a:r>
              <a:rPr lang="ko-KR" altLang="en-US" sz="1400" smtClean="0">
                <a:latin typeface="HY중고딕" pitchFamily="18" charset="-127"/>
                <a:ea typeface="HY중고딕" pitchFamily="18" charset="-127"/>
              </a:rPr>
              <a:t>공고</a:t>
            </a:r>
            <a:endParaRPr lang="en-US" altLang="ko-KR" sz="1400" smtClean="0">
              <a:latin typeface="HY중고딕" pitchFamily="18" charset="-127"/>
              <a:ea typeface="HY중고딕" pitchFamily="18" charset="-127"/>
            </a:endParaRPr>
          </a:p>
          <a:p>
            <a:pPr algn="l"/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    </a:t>
            </a:r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- 2016. 6. : </a:t>
            </a:r>
            <a:r>
              <a:rPr lang="ko-KR" altLang="en-US" sz="1400" smtClean="0">
                <a:latin typeface="HY중고딕" pitchFamily="18" charset="-127"/>
                <a:ea typeface="HY중고딕" pitchFamily="18" charset="-127"/>
              </a:rPr>
              <a:t>입지 결정 고시 </a:t>
            </a:r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(</a:t>
            </a:r>
            <a:r>
              <a:rPr lang="ko-KR" altLang="en-US" sz="1400" smtClean="0">
                <a:latin typeface="HY중고딕" pitchFamily="18" charset="-127"/>
                <a:ea typeface="HY중고딕" pitchFamily="18" charset="-127"/>
              </a:rPr>
              <a:t>오창읍 후기리</a:t>
            </a:r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)</a:t>
            </a:r>
            <a:endParaRPr lang="en-US" altLang="ko-KR" sz="1400" smtClean="0">
              <a:latin typeface="HY중고딕" pitchFamily="18" charset="-127"/>
              <a:ea typeface="HY중고딕" pitchFamily="18" charset="-127"/>
            </a:endParaRPr>
          </a:p>
          <a:p>
            <a:pPr algn="l"/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    - 2016. 8. ~ 12. : </a:t>
            </a:r>
            <a:r>
              <a:rPr lang="ko-KR" altLang="en-US" sz="1400" smtClean="0">
                <a:latin typeface="HY중고딕" pitchFamily="18" charset="-127"/>
                <a:ea typeface="HY중고딕" pitchFamily="18" charset="-127"/>
              </a:rPr>
              <a:t>기본계획용역</a:t>
            </a:r>
            <a:endParaRPr lang="en-US" altLang="ko-KR" sz="1400" smtClean="0">
              <a:latin typeface="HY중고딕" pitchFamily="18" charset="-127"/>
              <a:ea typeface="HY중고딕" pitchFamily="18" charset="-127"/>
            </a:endParaRPr>
          </a:p>
          <a:p>
            <a:pPr algn="l"/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    - 2018. 4. : </a:t>
            </a:r>
            <a:r>
              <a:rPr lang="ko-KR" altLang="en-US" sz="1400" smtClean="0">
                <a:latin typeface="HY중고딕" pitchFamily="18" charset="-127"/>
                <a:ea typeface="HY중고딕" pitchFamily="18" charset="-127"/>
              </a:rPr>
              <a:t>기본 및 실시설계용역 착수</a:t>
            </a:r>
            <a:endParaRPr lang="en-US" altLang="ko-KR" sz="1400" smtClean="0">
              <a:latin typeface="HY중고딕" pitchFamily="18" charset="-127"/>
              <a:ea typeface="HY중고딕" pitchFamily="18" charset="-127"/>
            </a:endParaRPr>
          </a:p>
          <a:p>
            <a:pPr algn="l"/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    - </a:t>
            </a:r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2019. 2</a:t>
            </a:r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. : </a:t>
            </a:r>
            <a:r>
              <a:rPr lang="ko-KR" altLang="en-US" sz="1400" smtClean="0">
                <a:latin typeface="HY중고딕" pitchFamily="18" charset="-127"/>
                <a:ea typeface="HY중고딕" pitchFamily="18" charset="-127"/>
              </a:rPr>
              <a:t>토지 보상계획 공고</a:t>
            </a:r>
            <a:endParaRPr lang="en-US" altLang="ko-KR" sz="1400" smtClean="0">
              <a:latin typeface="HY중고딕" pitchFamily="18" charset="-127"/>
              <a:ea typeface="HY중고딕" pitchFamily="18" charset="-127"/>
            </a:endParaRPr>
          </a:p>
          <a:p>
            <a:pPr algn="l"/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    - 2019</a:t>
            </a:r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. 8. </a:t>
            </a:r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~ </a:t>
            </a:r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2022. 2. </a:t>
            </a:r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: </a:t>
            </a:r>
            <a:r>
              <a:rPr lang="ko-KR" altLang="en-US" sz="1400" smtClean="0">
                <a:latin typeface="HY중고딕" pitchFamily="18" charset="-127"/>
                <a:ea typeface="HY중고딕" pitchFamily="18" charset="-127"/>
              </a:rPr>
              <a:t>공사 </a:t>
            </a:r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(</a:t>
            </a:r>
            <a:r>
              <a:rPr lang="ko-KR" altLang="en-US" sz="1400" smtClean="0">
                <a:latin typeface="HY중고딕" pitchFamily="18" charset="-127"/>
                <a:ea typeface="HY중고딕" pitchFamily="18" charset="-127"/>
              </a:rPr>
              <a:t>예정</a:t>
            </a:r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)</a:t>
            </a:r>
            <a:endParaRPr lang="en-US" altLang="ko-KR" sz="1400" smtClean="0">
              <a:latin typeface="HY중고딕" pitchFamily="18" charset="-127"/>
              <a:ea typeface="HY중고딕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240317"/>
            <a:ext cx="7884368" cy="2573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67544" y="913711"/>
            <a:ext cx="8208912" cy="71508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ko-KR" altLang="en-US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 최종 매립시설의 확보로 청주시 생활폐기물의 </a:t>
            </a:r>
            <a:r>
              <a:rPr lang="ko-KR" altLang="en-US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안정적</a:t>
            </a:r>
            <a:r>
              <a:rPr lang="en-US" altLang="ko-KR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위생적 </a:t>
            </a:r>
            <a:r>
              <a:rPr lang="ko-KR" altLang="en-US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처리를 통한 </a:t>
            </a:r>
            <a:r>
              <a:rPr lang="ko-KR" altLang="en-US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폐기물</a:t>
            </a:r>
            <a:endParaRPr lang="en-US" altLang="ko-KR" smtClean="0">
              <a:solidFill>
                <a:schemeClr val="bg1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l"/>
            <a:r>
              <a:rPr lang="ko-KR" altLang="en-US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  관리의 신뢰 및 주민만족도 제고</a:t>
            </a:r>
            <a:endParaRPr lang="ko-KR" altLang="en-US">
              <a:solidFill>
                <a:schemeClr val="bg1"/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mtClean="0"/>
              <a:t>3. </a:t>
            </a:r>
            <a:r>
              <a:rPr lang="ko-KR" altLang="en-US" smtClean="0"/>
              <a:t>청주시 광역소각시설</a:t>
            </a:r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467544" y="908720"/>
            <a:ext cx="7704856" cy="2586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70000"/>
              </a:lnSpc>
              <a:buAutoNum type="arabicParenR"/>
            </a:pPr>
            <a:r>
              <a:rPr lang="ko-KR" altLang="en-US" b="1" smtClean="0">
                <a:latin typeface="HY헤드라인M" pitchFamily="18" charset="-127"/>
                <a:ea typeface="HY헤드라인M" pitchFamily="18" charset="-127"/>
              </a:rPr>
              <a:t>청주권 광역소각시설 </a:t>
            </a:r>
            <a:r>
              <a:rPr lang="en-US" altLang="ko-KR" b="1" smtClean="0">
                <a:latin typeface="HY헤드라인M" pitchFamily="18" charset="-127"/>
                <a:ea typeface="HY헤드라인M" pitchFamily="18" charset="-127"/>
              </a:rPr>
              <a:t>(1</a:t>
            </a:r>
            <a:r>
              <a:rPr lang="ko-KR" altLang="en-US" b="1" smtClean="0">
                <a:latin typeface="HY헤드라인M" pitchFamily="18" charset="-127"/>
                <a:ea typeface="HY헤드라인M" pitchFamily="18" charset="-127"/>
              </a:rPr>
              <a:t>호기</a:t>
            </a:r>
            <a:r>
              <a:rPr lang="en-US" altLang="ko-KR" b="1" smtClean="0">
                <a:latin typeface="HY헤드라인M" pitchFamily="18" charset="-127"/>
                <a:ea typeface="HY헤드라인M" pitchFamily="18" charset="-127"/>
              </a:rPr>
              <a:t>)</a:t>
            </a:r>
          </a:p>
          <a:p>
            <a:pPr marL="342900" indent="-342900" algn="l">
              <a:lnSpc>
                <a:spcPct val="170000"/>
              </a:lnSpc>
            </a:pP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  ◆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위      치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: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흥덕구 가로수로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969-1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일원</a:t>
            </a:r>
            <a:endParaRPr lang="en-US" altLang="ko-KR" sz="1600" smtClean="0">
              <a:latin typeface="HY견명조" pitchFamily="18" charset="-127"/>
              <a:ea typeface="HY견명조" pitchFamily="18" charset="-127"/>
            </a:endParaRPr>
          </a:p>
          <a:p>
            <a:pPr marL="342900" indent="-342900" algn="l">
              <a:lnSpc>
                <a:spcPct val="170000"/>
              </a:lnSpc>
            </a:pP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  ◆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공사기간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: 2006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년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 9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월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 ~ 2009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년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 3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월</a:t>
            </a:r>
            <a:endParaRPr lang="en-US" altLang="ko-KR" sz="1600" smtClean="0">
              <a:latin typeface="HY견명조" pitchFamily="18" charset="-127"/>
              <a:ea typeface="HY견명조" pitchFamily="18" charset="-127"/>
            </a:endParaRPr>
          </a:p>
          <a:p>
            <a:pPr marL="342900" indent="-342900" algn="l">
              <a:lnSpc>
                <a:spcPct val="170000"/>
              </a:lnSpc>
            </a:pP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  ◆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소각용량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: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소각로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200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톤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/1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일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1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기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스토커식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)</a:t>
            </a:r>
          </a:p>
          <a:p>
            <a:pPr marL="342900" indent="-342900" algn="l">
              <a:lnSpc>
                <a:spcPct val="170000"/>
              </a:lnSpc>
            </a:pP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  ◆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총사업비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: 82,667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백만원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국비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25,830 /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도비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1,486 /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시비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55,351)</a:t>
            </a:r>
          </a:p>
          <a:p>
            <a:pPr marL="342900" indent="-342900" algn="l">
              <a:lnSpc>
                <a:spcPct val="170000"/>
              </a:lnSpc>
            </a:pP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  ◆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주요설비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: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소각동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관리동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정비 세차동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경비계량동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굴뚝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(120m)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등</a:t>
            </a:r>
            <a:endParaRPr lang="ko-KR" altLang="en-US" sz="160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3761569"/>
            <a:ext cx="7704856" cy="2403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</a:pPr>
            <a:r>
              <a:rPr lang="en-US" altLang="ko-KR" b="1" smtClean="0">
                <a:latin typeface="HY헤드라인M" pitchFamily="18" charset="-127"/>
                <a:ea typeface="HY헤드라인M" pitchFamily="18" charset="-127"/>
              </a:rPr>
              <a:t>2) </a:t>
            </a:r>
            <a:r>
              <a:rPr lang="ko-KR" altLang="en-US" b="1" smtClean="0">
                <a:latin typeface="HY헤드라인M" pitchFamily="18" charset="-127"/>
                <a:ea typeface="HY헤드라인M" pitchFamily="18" charset="-127"/>
              </a:rPr>
              <a:t>청주권 광역소각시설 </a:t>
            </a:r>
            <a:r>
              <a:rPr lang="en-US" altLang="ko-KR" b="1" smtClean="0">
                <a:latin typeface="HY헤드라인M" pitchFamily="18" charset="-127"/>
                <a:ea typeface="HY헤드라인M" pitchFamily="18" charset="-127"/>
              </a:rPr>
              <a:t>(2</a:t>
            </a:r>
            <a:r>
              <a:rPr lang="ko-KR" altLang="en-US" b="1" smtClean="0">
                <a:latin typeface="HY헤드라인M" pitchFamily="18" charset="-127"/>
                <a:ea typeface="HY헤드라인M" pitchFamily="18" charset="-127"/>
              </a:rPr>
              <a:t>호기</a:t>
            </a:r>
            <a:r>
              <a:rPr lang="en-US" altLang="ko-KR" b="1" smtClean="0">
                <a:latin typeface="HY헤드라인M" pitchFamily="18" charset="-127"/>
                <a:ea typeface="HY헤드라인M" pitchFamily="18" charset="-127"/>
              </a:rPr>
              <a:t>)</a:t>
            </a:r>
          </a:p>
          <a:p>
            <a:pPr marL="342900" indent="-342900" algn="l">
              <a:lnSpc>
                <a:spcPct val="170000"/>
              </a:lnSpc>
            </a:pP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  ◆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위      치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: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흥덕구 휴암동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 388-2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번지 일원</a:t>
            </a:r>
            <a:endParaRPr lang="en-US" altLang="ko-KR" sz="1600" smtClean="0">
              <a:latin typeface="HY견명조" pitchFamily="18" charset="-127"/>
              <a:ea typeface="HY견명조" pitchFamily="18" charset="-127"/>
            </a:endParaRPr>
          </a:p>
          <a:p>
            <a:pPr marL="342900" indent="-342900" algn="l">
              <a:lnSpc>
                <a:spcPct val="150000"/>
              </a:lnSpc>
            </a:pP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  ◆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공사기간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: 2012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년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9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월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~ 2015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년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 6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월</a:t>
            </a:r>
            <a:endParaRPr lang="en-US" altLang="ko-KR" sz="1600" smtClean="0">
              <a:latin typeface="HY견명조" pitchFamily="18" charset="-127"/>
              <a:ea typeface="HY견명조" pitchFamily="18" charset="-127"/>
            </a:endParaRPr>
          </a:p>
          <a:p>
            <a:pPr marL="342900" indent="-342900" algn="l">
              <a:lnSpc>
                <a:spcPct val="150000"/>
              </a:lnSpc>
            </a:pP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  ◆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소각용량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: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소각로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200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톤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/1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일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1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기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스토커식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)</a:t>
            </a:r>
          </a:p>
          <a:p>
            <a:pPr marL="342900" indent="-342900" algn="l">
              <a:lnSpc>
                <a:spcPct val="150000"/>
              </a:lnSpc>
            </a:pP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  ◆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총사업비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: 56,749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백만원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국비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22,882 /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도비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2,288 /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시비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31,579)</a:t>
            </a:r>
          </a:p>
          <a:p>
            <a:pPr marL="342900" indent="-342900" algn="l">
              <a:lnSpc>
                <a:spcPct val="150000"/>
              </a:lnSpc>
            </a:pP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  ◆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주요설비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: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소각 및 관리동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대형폐기물 반입장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계량대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벽천시설 등</a:t>
            </a:r>
            <a:endParaRPr lang="ko-KR" altLang="en-US" sz="160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5220072" y="908720"/>
            <a:ext cx="3456384" cy="1872208"/>
          </a:xfrm>
          <a:prstGeom prst="round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모서리가 둥근 직사각형 6"/>
          <p:cNvSpPr/>
          <p:nvPr/>
        </p:nvSpPr>
        <p:spPr>
          <a:xfrm>
            <a:off x="5220072" y="3573016"/>
            <a:ext cx="3456384" cy="1872208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mtClean="0"/>
              <a:t>4. </a:t>
            </a:r>
            <a:r>
              <a:rPr lang="ko-KR" altLang="en-US" smtClean="0"/>
              <a:t>청주시 재활용 선별센터 조성사업</a:t>
            </a:r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67544" y="1646218"/>
            <a:ext cx="842493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◆ 사업위치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: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흥덕구 휴암동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338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번지 일원</a:t>
            </a:r>
            <a:endParaRPr lang="en-US" altLang="ko-KR" sz="1600" smtClean="0">
              <a:latin typeface="HY견명조" pitchFamily="18" charset="-127"/>
              <a:ea typeface="HY견명조" pitchFamily="18" charset="-127"/>
            </a:endParaRPr>
          </a:p>
          <a:p>
            <a:pPr algn="l"/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◆ 사업기간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: 2019 ~ 2022</a:t>
            </a:r>
          </a:p>
          <a:p>
            <a:pPr algn="l"/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◆ 사업규모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: 50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톤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/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일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기존시설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50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톤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/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일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)</a:t>
            </a:r>
          </a:p>
          <a:p>
            <a:pPr algn="l"/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◆ 사업내용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: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재활용품 선발장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감용동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보관창고 설치 등</a:t>
            </a:r>
            <a:endParaRPr lang="en-US" altLang="ko-KR" sz="1600" smtClean="0">
              <a:latin typeface="HY견명조" pitchFamily="18" charset="-127"/>
              <a:ea typeface="HY견명조" pitchFamily="18" charset="-127"/>
            </a:endParaRPr>
          </a:p>
          <a:p>
            <a:pPr algn="l"/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◆ 총사업비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: 10,950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백만원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국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3,285 /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시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7,665)</a:t>
            </a:r>
          </a:p>
          <a:p>
            <a:pPr algn="l"/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◆ 추진상황</a:t>
            </a:r>
            <a:endParaRPr lang="en-US" altLang="ko-KR" sz="1600" smtClean="0">
              <a:latin typeface="HY견명조" pitchFamily="18" charset="-127"/>
              <a:ea typeface="HY견명조" pitchFamily="18" charset="-127"/>
            </a:endParaRPr>
          </a:p>
          <a:p>
            <a:pPr algn="l"/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    - 2017. 9. : </a:t>
            </a:r>
            <a:r>
              <a:rPr lang="ko-KR" altLang="en-US" sz="1400" smtClean="0">
                <a:latin typeface="HY중고딕" pitchFamily="18" charset="-127"/>
                <a:ea typeface="HY중고딕" pitchFamily="18" charset="-127"/>
              </a:rPr>
              <a:t>재활용 선별센터 신축 및 운영 검토</a:t>
            </a:r>
            <a:endParaRPr lang="en-US" altLang="ko-KR" sz="1400" smtClean="0">
              <a:latin typeface="HY중고딕" pitchFamily="18" charset="-127"/>
              <a:ea typeface="HY중고딕" pitchFamily="18" charset="-127"/>
            </a:endParaRPr>
          </a:p>
          <a:p>
            <a:pPr algn="l"/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    - 2018.11. ~ 2019. 5. : </a:t>
            </a:r>
            <a:r>
              <a:rPr lang="ko-KR" altLang="en-US" sz="1400" smtClean="0">
                <a:latin typeface="HY중고딕" pitchFamily="18" charset="-127"/>
                <a:ea typeface="HY중고딕" pitchFamily="18" charset="-127"/>
              </a:rPr>
              <a:t>타당성 조사 및 기본계획 수립 연구용역</a:t>
            </a:r>
            <a:endParaRPr lang="en-US" altLang="ko-KR" sz="1400" smtClean="0">
              <a:latin typeface="HY중고딕" pitchFamily="18" charset="-127"/>
              <a:ea typeface="HY중고딕" pitchFamily="18" charset="-127"/>
            </a:endParaRPr>
          </a:p>
          <a:p>
            <a:pPr algn="l"/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    - 2019. 1. ~ 2019.12. : </a:t>
            </a:r>
            <a:r>
              <a:rPr lang="ko-KR" altLang="en-US" sz="1400" smtClean="0">
                <a:latin typeface="HY중고딕" pitchFamily="18" charset="-127"/>
                <a:ea typeface="HY중고딕" pitchFamily="18" charset="-127"/>
              </a:rPr>
              <a:t>사전행정절차 이행 및 국비신청</a:t>
            </a:r>
            <a:endParaRPr lang="en-US" altLang="ko-KR" sz="1400" smtClean="0">
              <a:latin typeface="HY중고딕" pitchFamily="18" charset="-127"/>
              <a:ea typeface="HY중고딕" pitchFamily="18" charset="-127"/>
            </a:endParaRPr>
          </a:p>
          <a:p>
            <a:pPr algn="l"/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    - </a:t>
            </a:r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2020. 1. </a:t>
            </a:r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~ </a:t>
            </a:r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2020.12. </a:t>
            </a:r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: </a:t>
            </a:r>
            <a:r>
              <a:rPr lang="ko-KR" altLang="en-US" sz="1400" smtClean="0">
                <a:latin typeface="HY중고딕" pitchFamily="18" charset="-127"/>
                <a:ea typeface="HY중고딕" pitchFamily="18" charset="-127"/>
              </a:rPr>
              <a:t>기본 및 실시설계</a:t>
            </a:r>
            <a:endParaRPr lang="en-US" altLang="ko-KR" sz="1400" smtClean="0">
              <a:latin typeface="HY중고딕" pitchFamily="18" charset="-127"/>
              <a:ea typeface="HY중고딕" pitchFamily="18" charset="-127"/>
            </a:endParaRPr>
          </a:p>
          <a:p>
            <a:pPr algn="l"/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    - </a:t>
            </a:r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2021. 1. </a:t>
            </a:r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~ 2022.12. : </a:t>
            </a:r>
            <a:r>
              <a:rPr lang="ko-KR" altLang="en-US" sz="1400" smtClean="0">
                <a:latin typeface="HY중고딕" pitchFamily="18" charset="-127"/>
                <a:ea typeface="HY중고딕" pitchFamily="18" charset="-127"/>
              </a:rPr>
              <a:t>공사착공 및 준공</a:t>
            </a:r>
            <a:endParaRPr lang="ko-KR" altLang="en-US" sz="1400">
              <a:latin typeface="HY중고딕" pitchFamily="18" charset="-127"/>
              <a:ea typeface="HY중고딕" pitchFamily="18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221088"/>
            <a:ext cx="7548743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67544" y="913711"/>
            <a:ext cx="8208912" cy="71508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/>
            <a:r>
              <a:rPr lang="ko-KR" altLang="en-US" spc="-10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 재활용품 반입물량 </a:t>
            </a:r>
            <a:r>
              <a:rPr lang="ko-KR" altLang="en-US" spc="-10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증가분을 체계적으로 처리하기 위하여 재활용 선별센터를</a:t>
            </a:r>
            <a:r>
              <a:rPr lang="ko-KR" altLang="en-US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증축하여     </a:t>
            </a:r>
            <a:endParaRPr lang="en-US" altLang="ko-KR" smtClean="0">
              <a:solidFill>
                <a:schemeClr val="bg1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l"/>
            <a:r>
              <a:rPr lang="ko-KR" altLang="en-US" spc="-10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 안정적인 </a:t>
            </a:r>
            <a:r>
              <a:rPr lang="ko-KR" altLang="en-US" spc="-10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재활용품 </a:t>
            </a:r>
            <a:r>
              <a:rPr lang="ko-KR" altLang="en-US" spc="-10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분리선별 시스템 구축</a:t>
            </a:r>
            <a:r>
              <a:rPr lang="en-US" altLang="ko-KR" spc="-10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pc="-10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및 자원재순환</a:t>
            </a:r>
            <a:r>
              <a:rPr lang="ko-KR" altLang="en-US" spc="-10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pc="-10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도모</a:t>
            </a:r>
            <a:endParaRPr lang="ko-KR" altLang="en-US" spc="-100">
              <a:solidFill>
                <a:schemeClr val="bg1"/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mtClean="0"/>
              <a:t>5. </a:t>
            </a:r>
            <a:r>
              <a:rPr lang="ko-KR" altLang="en-US" smtClean="0"/>
              <a:t>음식물류폐기물 자원화시설 신설사업</a:t>
            </a:r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67544" y="1628800"/>
            <a:ext cx="84249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◆ 사업위치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: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흥덕구 신대동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625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번지 일원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하수처리장부지내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)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 일원</a:t>
            </a:r>
            <a:endParaRPr lang="en-US" altLang="ko-KR" sz="1600" smtClean="0">
              <a:latin typeface="HY견명조" pitchFamily="18" charset="-127"/>
              <a:ea typeface="HY견명조" pitchFamily="18" charset="-127"/>
            </a:endParaRPr>
          </a:p>
          <a:p>
            <a:pPr algn="l"/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◆ 사업기간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: 2020 ~ 2022</a:t>
            </a:r>
          </a:p>
          <a:p>
            <a:pPr algn="l"/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◆ 사업규모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: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부지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27,008</a:t>
            </a:r>
            <a:r>
              <a:rPr lang="en-US" altLang="ko-KR" sz="1600" smtClean="0">
                <a:latin typeface="휴먼모음T"/>
                <a:ea typeface="휴먼모음T"/>
              </a:rPr>
              <a:t>㎡,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200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톤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/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일 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기존시설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170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톤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/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일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)</a:t>
            </a:r>
          </a:p>
          <a:p>
            <a:pPr algn="l"/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◆ 사업내용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: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음식물류폐기물 자원화시설 신설</a:t>
            </a:r>
            <a:endParaRPr lang="en-US" altLang="ko-KR" sz="1600" smtClean="0">
              <a:latin typeface="HY견명조" pitchFamily="18" charset="-127"/>
              <a:ea typeface="HY견명조" pitchFamily="18" charset="-127"/>
            </a:endParaRPr>
          </a:p>
          <a:p>
            <a:pPr algn="l"/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◆ 총사업비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: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48,500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백만원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국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11,550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/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시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36,950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)</a:t>
            </a:r>
          </a:p>
          <a:p>
            <a:pPr algn="l"/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◆ 추진상황</a:t>
            </a:r>
            <a:endParaRPr lang="en-US" altLang="ko-KR" sz="1600" smtClean="0">
              <a:latin typeface="HY견명조" pitchFamily="18" charset="-127"/>
              <a:ea typeface="HY견명조" pitchFamily="18" charset="-127"/>
            </a:endParaRPr>
          </a:p>
          <a:p>
            <a:pPr algn="l"/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    - 2017. 4. : </a:t>
            </a:r>
            <a:r>
              <a:rPr lang="ko-KR" altLang="en-US" sz="1400" smtClean="0">
                <a:latin typeface="HY중고딕" pitchFamily="18" charset="-127"/>
                <a:ea typeface="HY중고딕" pitchFamily="18" charset="-127"/>
              </a:rPr>
              <a:t>사업계획 수립</a:t>
            </a:r>
            <a:endParaRPr lang="en-US" altLang="ko-KR" sz="1400" smtClean="0">
              <a:latin typeface="HY중고딕" pitchFamily="18" charset="-127"/>
              <a:ea typeface="HY중고딕" pitchFamily="18" charset="-127"/>
            </a:endParaRPr>
          </a:p>
          <a:p>
            <a:pPr algn="l"/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    - 2017. 5. : </a:t>
            </a:r>
            <a:r>
              <a:rPr lang="ko-KR" altLang="en-US" sz="1400" smtClean="0">
                <a:latin typeface="HY중고딕" pitchFamily="18" charset="-127"/>
                <a:ea typeface="HY중고딕" pitchFamily="18" charset="-127"/>
              </a:rPr>
              <a:t>예비타당성 연구 완료</a:t>
            </a:r>
            <a:endParaRPr lang="en-US" altLang="ko-KR" sz="1400" smtClean="0">
              <a:latin typeface="HY중고딕" pitchFamily="18" charset="-127"/>
              <a:ea typeface="HY중고딕" pitchFamily="18" charset="-127"/>
            </a:endParaRPr>
          </a:p>
          <a:p>
            <a:pPr algn="l"/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    - </a:t>
            </a:r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2017.12. </a:t>
            </a:r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~ 2018. </a:t>
            </a:r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6. </a:t>
            </a:r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: </a:t>
            </a:r>
            <a:r>
              <a:rPr lang="ko-KR" altLang="en-US" sz="1400" smtClean="0">
                <a:latin typeface="HY중고딕" pitchFamily="18" charset="-127"/>
                <a:ea typeface="HY중고딕" pitchFamily="18" charset="-127"/>
              </a:rPr>
              <a:t>자원화시설 기술진단 용역 </a:t>
            </a:r>
            <a:r>
              <a:rPr lang="ko-KR" altLang="en-US" sz="1400" smtClean="0">
                <a:latin typeface="HY중고딕" pitchFamily="18" charset="-127"/>
                <a:ea typeface="HY중고딕" pitchFamily="18" charset="-127"/>
              </a:rPr>
              <a:t>실시</a:t>
            </a:r>
            <a:endParaRPr lang="en-US" altLang="ko-KR" sz="1400" smtClean="0">
              <a:latin typeface="HY중고딕" pitchFamily="18" charset="-127"/>
              <a:ea typeface="HY중고딕" pitchFamily="18" charset="-127"/>
            </a:endParaRPr>
          </a:p>
          <a:p>
            <a:pPr algn="l"/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    - 2019. </a:t>
            </a:r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3. </a:t>
            </a:r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~ 2019. </a:t>
            </a:r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8. </a:t>
            </a:r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: </a:t>
            </a:r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 </a:t>
            </a:r>
            <a:r>
              <a:rPr lang="ko-KR" altLang="en-US" sz="1400" smtClean="0">
                <a:latin typeface="HY중고딕" pitchFamily="18" charset="-127"/>
                <a:ea typeface="HY중고딕" pitchFamily="18" charset="-127"/>
              </a:rPr>
              <a:t>타당성 조사 </a:t>
            </a:r>
            <a:r>
              <a:rPr lang="ko-KR" altLang="en-US" sz="1400" smtClean="0">
                <a:latin typeface="HY중고딕" pitchFamily="18" charset="-127"/>
                <a:ea typeface="HY중고딕" pitchFamily="18" charset="-127"/>
              </a:rPr>
              <a:t>및 기본계획 연구용역</a:t>
            </a:r>
            <a:endParaRPr lang="en-US" altLang="ko-KR" sz="1400" smtClean="0">
              <a:latin typeface="HY중고딕" pitchFamily="18" charset="-127"/>
              <a:ea typeface="HY중고딕" pitchFamily="18" charset="-127"/>
            </a:endParaRPr>
          </a:p>
          <a:p>
            <a:pPr algn="l"/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    - 2020. 1. ~ 2020.12. : </a:t>
            </a:r>
            <a:r>
              <a:rPr lang="ko-KR" altLang="en-US" sz="1400" smtClean="0">
                <a:latin typeface="HY중고딕" pitchFamily="18" charset="-127"/>
                <a:ea typeface="HY중고딕" pitchFamily="18" charset="-127"/>
              </a:rPr>
              <a:t>기본 및 실시설계</a:t>
            </a:r>
            <a:endParaRPr lang="en-US" altLang="ko-KR" sz="1400" smtClean="0">
              <a:latin typeface="HY중고딕" pitchFamily="18" charset="-127"/>
              <a:ea typeface="HY중고딕" pitchFamily="18" charset="-127"/>
            </a:endParaRPr>
          </a:p>
          <a:p>
            <a:pPr algn="l"/>
            <a:r>
              <a:rPr lang="en-US" altLang="ko-KR" sz="1400" smtClean="0">
                <a:latin typeface="HY중고딕" pitchFamily="18" charset="-127"/>
                <a:ea typeface="HY중고딕" pitchFamily="18" charset="-127"/>
              </a:rPr>
              <a:t>    - 2021. 1. ~ 2022.12. : </a:t>
            </a:r>
            <a:r>
              <a:rPr lang="ko-KR" altLang="en-US" sz="1400" smtClean="0">
                <a:latin typeface="HY중고딕" pitchFamily="18" charset="-127"/>
                <a:ea typeface="HY중고딕" pitchFamily="18" charset="-127"/>
              </a:rPr>
              <a:t>공사 착공 및 준공</a:t>
            </a:r>
            <a:endParaRPr lang="ko-KR" altLang="en-US" sz="1400">
              <a:latin typeface="HY중고딕" pitchFamily="18" charset="-127"/>
              <a:ea typeface="HY중고딕" pitchFamily="18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509120"/>
            <a:ext cx="7704856" cy="226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67544" y="913711"/>
            <a:ext cx="8208912" cy="71508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/>
            <a:r>
              <a:rPr lang="ko-KR" altLang="en-US" spc="-10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 음식물류폐기물 증가에 따른 </a:t>
            </a:r>
            <a:r>
              <a:rPr lang="ko-KR" altLang="en-US" spc="-10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처리용량 확보 및 노후된 음식물류폐기물 </a:t>
            </a:r>
            <a:r>
              <a:rPr lang="ko-KR" altLang="en-US" spc="-10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공공처리시설 현대화를 통한 안정적인 음식물류폐기물 처리 및 자원재순환 체계 확립</a:t>
            </a:r>
            <a:endParaRPr lang="ko-KR" altLang="en-US">
              <a:solidFill>
                <a:schemeClr val="bg1"/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mtClean="0"/>
              <a:t>6. </a:t>
            </a:r>
            <a:r>
              <a:rPr lang="ko-KR" altLang="en-US" smtClean="0"/>
              <a:t>청주시 새활용시민센터 신축</a:t>
            </a:r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67544" y="1594535"/>
            <a:ext cx="84249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◆ 사업위치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: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청원구 내수로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28 (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주성동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)</a:t>
            </a:r>
          </a:p>
          <a:p>
            <a:pPr algn="l"/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◆ 사업기간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: 2017 ~ 2019</a:t>
            </a:r>
          </a:p>
          <a:p>
            <a:pPr algn="l"/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◆ 사업규모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: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연면적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2,320.72</a:t>
            </a:r>
            <a:r>
              <a:rPr lang="en-US" altLang="ko-KR" sz="1600" b="1" smtClean="0">
                <a:latin typeface="HY견명조" pitchFamily="18" charset="-127"/>
                <a:ea typeface="HY견명조" pitchFamily="18" charset="-127"/>
              </a:rPr>
              <a:t>㎡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en-US" altLang="ko-KR" sz="1600" smtClean="0">
                <a:latin typeface="휴먼모음T"/>
                <a:ea typeface="휴먼모음T"/>
              </a:rPr>
              <a:t>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지하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1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층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지상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3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층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),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부지면적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3,553</a:t>
            </a:r>
            <a:r>
              <a:rPr lang="en-US" altLang="ko-KR" sz="1600" b="1" smtClean="0">
                <a:latin typeface="HY견명조" pitchFamily="18" charset="-127"/>
                <a:ea typeface="HY견명조" pitchFamily="18" charset="-127"/>
              </a:rPr>
              <a:t>㎡</a:t>
            </a:r>
          </a:p>
          <a:p>
            <a:pPr algn="l"/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◆ 사업내용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: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업사이클 기능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재활용센터 기능 동시 수행</a:t>
            </a:r>
            <a:endParaRPr lang="en-US" altLang="ko-KR" sz="1600" smtClean="0">
              <a:latin typeface="HY견명조" pitchFamily="18" charset="-127"/>
              <a:ea typeface="HY견명조" pitchFamily="18" charset="-127"/>
            </a:endParaRPr>
          </a:p>
          <a:p>
            <a:pPr algn="l"/>
            <a:endParaRPr lang="en-US" altLang="ko-KR" sz="1600" smtClean="0">
              <a:latin typeface="HY견명조" pitchFamily="18" charset="-127"/>
              <a:ea typeface="HY견명조" pitchFamily="18" charset="-127"/>
            </a:endParaRPr>
          </a:p>
          <a:p>
            <a:pPr algn="l"/>
            <a:endParaRPr lang="en-US" altLang="ko-KR" sz="1600" smtClean="0">
              <a:latin typeface="HY견명조" pitchFamily="18" charset="-127"/>
              <a:ea typeface="HY견명조" pitchFamily="18" charset="-127"/>
            </a:endParaRPr>
          </a:p>
          <a:p>
            <a:pPr algn="l"/>
            <a:endParaRPr lang="en-US" altLang="ko-KR" sz="1600" smtClean="0">
              <a:latin typeface="HY견명조" pitchFamily="18" charset="-127"/>
              <a:ea typeface="HY견명조" pitchFamily="18" charset="-127"/>
            </a:endParaRPr>
          </a:p>
          <a:p>
            <a:pPr algn="l"/>
            <a:endParaRPr lang="en-US" altLang="ko-KR" sz="1600" smtClean="0">
              <a:latin typeface="HY견명조" pitchFamily="18" charset="-127"/>
              <a:ea typeface="HY견명조" pitchFamily="18" charset="-127"/>
            </a:endParaRPr>
          </a:p>
          <a:p>
            <a:pPr algn="l"/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◆ 총사업비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: 6,700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백만원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국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2,400 /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도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1,020 /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시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3,280)</a:t>
            </a:r>
          </a:p>
          <a:p>
            <a:pPr algn="l"/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◆ 추진상황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: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신축 공사중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2019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년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10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월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개관예정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)</a:t>
            </a: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7" name="_x516053520" descr="EMB000037acbe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4293096"/>
            <a:ext cx="3168352" cy="2056726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293096"/>
            <a:ext cx="3024336" cy="2035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611559" y="2678048"/>
          <a:ext cx="8064897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3"/>
                <a:gridCol w="792088"/>
                <a:gridCol w="2664296"/>
                <a:gridCol w="864096"/>
                <a:gridCol w="792088"/>
                <a:gridCol w="2304256"/>
              </a:tblGrid>
              <a:tr h="24551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mtClean="0"/>
                        <a:t>기능별</a:t>
                      </a:r>
                      <a:endParaRPr lang="ko-KR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mtClean="0"/>
                        <a:t>공간별</a:t>
                      </a:r>
                      <a:endParaRPr lang="ko-KR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mtClean="0"/>
                        <a:t>공간활용 계획</a:t>
                      </a:r>
                      <a:endParaRPr lang="ko-KR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mtClean="0"/>
                        <a:t>기능별</a:t>
                      </a:r>
                      <a:endParaRPr lang="ko-KR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mtClean="0"/>
                        <a:t>공간별</a:t>
                      </a:r>
                      <a:endParaRPr lang="ko-KR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mtClean="0"/>
                        <a:t>공간활용 계획</a:t>
                      </a:r>
                      <a:endParaRPr lang="ko-KR" altLang="en-US" sz="1200"/>
                    </a:p>
                  </a:txBody>
                  <a:tcPr/>
                </a:tc>
              </a:tr>
              <a:tr h="245517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smtClean="0"/>
                        <a:t>재활용</a:t>
                      </a:r>
                      <a:endParaRPr lang="en-US" altLang="ko-KR" sz="1200" b="1" smtClean="0"/>
                    </a:p>
                    <a:p>
                      <a:pPr algn="ctr" latinLnBrk="1"/>
                      <a:r>
                        <a:rPr lang="ko-KR" altLang="en-US" sz="1200" b="1" smtClean="0"/>
                        <a:t>센터</a:t>
                      </a:r>
                      <a:endParaRPr lang="ko-KR" altLang="en-US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mtClean="0"/>
                        <a:t>지하</a:t>
                      </a:r>
                      <a:r>
                        <a:rPr lang="en-US" altLang="ko-KR" sz="1200" smtClean="0"/>
                        <a:t>1</a:t>
                      </a:r>
                      <a:r>
                        <a:rPr lang="ko-KR" altLang="en-US" sz="1200" smtClean="0"/>
                        <a:t>층</a:t>
                      </a:r>
                      <a:endParaRPr lang="ko-KR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spc="-100" baseline="0" smtClean="0"/>
                        <a:t> 재활용센터 하역장</a:t>
                      </a:r>
                      <a:r>
                        <a:rPr lang="en-US" altLang="ko-KR" sz="1200" spc="-100" baseline="0" smtClean="0"/>
                        <a:t>, </a:t>
                      </a:r>
                      <a:r>
                        <a:rPr lang="ko-KR" altLang="en-US" sz="1200" spc="-100" baseline="0" smtClean="0"/>
                        <a:t>작업장</a:t>
                      </a:r>
                      <a:r>
                        <a:rPr lang="en-US" altLang="ko-KR" sz="1200" spc="-100" baseline="0" smtClean="0"/>
                        <a:t>, </a:t>
                      </a:r>
                      <a:r>
                        <a:rPr lang="ko-KR" altLang="en-US" sz="1200" spc="-100" baseline="0" smtClean="0"/>
                        <a:t>기계실</a:t>
                      </a:r>
                      <a:endParaRPr lang="ko-KR" altLang="en-US" sz="1200" spc="-100" baseline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smtClean="0"/>
                        <a:t>업사이클</a:t>
                      </a:r>
                      <a:endParaRPr lang="en-US" altLang="ko-KR" sz="1200" b="1" smtClean="0"/>
                    </a:p>
                    <a:p>
                      <a:pPr algn="ctr" latinLnBrk="1"/>
                      <a:r>
                        <a:rPr lang="ko-KR" altLang="en-US" sz="1200" b="1" smtClean="0"/>
                        <a:t>센터</a:t>
                      </a:r>
                      <a:endParaRPr lang="ko-KR" altLang="en-US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mtClean="0"/>
                        <a:t>지상</a:t>
                      </a:r>
                      <a:r>
                        <a:rPr lang="en-US" altLang="ko-KR" sz="1200" smtClean="0"/>
                        <a:t>2</a:t>
                      </a:r>
                      <a:r>
                        <a:rPr lang="ko-KR" altLang="en-US" sz="1200" smtClean="0"/>
                        <a:t>층</a:t>
                      </a:r>
                      <a:endParaRPr lang="ko-KR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spc="-100" baseline="0" smtClean="0"/>
                        <a:t> 홍보실</a:t>
                      </a:r>
                      <a:r>
                        <a:rPr lang="en-US" altLang="ko-KR" sz="1200" spc="-100" baseline="0" smtClean="0"/>
                        <a:t>, </a:t>
                      </a:r>
                      <a:r>
                        <a:rPr lang="ko-KR" altLang="en-US" sz="1200" spc="-100" baseline="0" smtClean="0"/>
                        <a:t>전시실</a:t>
                      </a:r>
                      <a:r>
                        <a:rPr lang="en-US" altLang="ko-KR" sz="1200" spc="-100" baseline="0" smtClean="0"/>
                        <a:t>, </a:t>
                      </a:r>
                      <a:r>
                        <a:rPr lang="ko-KR" altLang="en-US" sz="1200" spc="-100" baseline="0" smtClean="0"/>
                        <a:t>시민 자율경매장</a:t>
                      </a:r>
                      <a:endParaRPr lang="ko-KR" altLang="en-US" sz="1200" spc="-100" baseline="0"/>
                    </a:p>
                  </a:txBody>
                  <a:tcPr/>
                </a:tc>
              </a:tr>
              <a:tr h="24551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mtClean="0"/>
                        <a:t>지상</a:t>
                      </a:r>
                      <a:r>
                        <a:rPr lang="en-US" altLang="ko-KR" sz="1200" smtClean="0"/>
                        <a:t>1</a:t>
                      </a:r>
                      <a:r>
                        <a:rPr lang="ko-KR" altLang="en-US" sz="1200" smtClean="0"/>
                        <a:t>층</a:t>
                      </a:r>
                      <a:endParaRPr lang="ko-KR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spc="-100" baseline="0" smtClean="0"/>
                        <a:t> 판매장</a:t>
                      </a:r>
                      <a:r>
                        <a:rPr lang="en-US" altLang="ko-KR" sz="1200" spc="-100" baseline="0" smtClean="0"/>
                        <a:t>, </a:t>
                      </a:r>
                      <a:r>
                        <a:rPr lang="ko-KR" altLang="en-US" sz="1200" spc="-100" baseline="0" smtClean="0"/>
                        <a:t>소재은행</a:t>
                      </a:r>
                      <a:r>
                        <a:rPr lang="en-US" altLang="ko-KR" sz="1200" spc="-100" baseline="0" smtClean="0"/>
                        <a:t>, </a:t>
                      </a:r>
                      <a:r>
                        <a:rPr lang="ko-KR" altLang="en-US" sz="1200" spc="-100" baseline="0" smtClean="0"/>
                        <a:t>사무실</a:t>
                      </a:r>
                      <a:r>
                        <a:rPr lang="en-US" altLang="ko-KR" sz="1200" spc="-100" baseline="0" smtClean="0"/>
                        <a:t>, </a:t>
                      </a:r>
                      <a:r>
                        <a:rPr lang="ko-KR" altLang="en-US" sz="1200" spc="-100" baseline="0" smtClean="0"/>
                        <a:t>수유실</a:t>
                      </a:r>
                      <a:endParaRPr lang="ko-KR" altLang="en-US" sz="1200" spc="-100" baseline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mtClean="0"/>
                        <a:t>지상</a:t>
                      </a:r>
                      <a:r>
                        <a:rPr lang="en-US" altLang="ko-KR" sz="1200" smtClean="0"/>
                        <a:t>3</a:t>
                      </a:r>
                      <a:r>
                        <a:rPr lang="ko-KR" altLang="en-US" sz="1200" smtClean="0"/>
                        <a:t>층</a:t>
                      </a:r>
                      <a:endParaRPr lang="ko-KR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spc="-100" baseline="0" smtClean="0"/>
                        <a:t> 공방</a:t>
                      </a:r>
                      <a:r>
                        <a:rPr lang="en-US" altLang="ko-KR" sz="1200" spc="-100" baseline="0" smtClean="0"/>
                        <a:t>(6</a:t>
                      </a:r>
                      <a:r>
                        <a:rPr lang="ko-KR" altLang="en-US" sz="1200" spc="-100" baseline="0" smtClean="0"/>
                        <a:t>개소</a:t>
                      </a:r>
                      <a:r>
                        <a:rPr lang="en-US" altLang="ko-KR" sz="1200" spc="-100" baseline="0" smtClean="0"/>
                        <a:t>), </a:t>
                      </a:r>
                      <a:r>
                        <a:rPr lang="ko-KR" altLang="en-US" sz="1200" spc="-100" baseline="0" smtClean="0"/>
                        <a:t>실습실</a:t>
                      </a:r>
                      <a:r>
                        <a:rPr lang="en-US" altLang="ko-KR" sz="1200" spc="-100" baseline="0" smtClean="0"/>
                        <a:t>, </a:t>
                      </a:r>
                      <a:r>
                        <a:rPr lang="ko-KR" altLang="en-US" sz="1200" spc="-100" baseline="0" smtClean="0"/>
                        <a:t>교육관</a:t>
                      </a:r>
                      <a:endParaRPr lang="ko-KR" altLang="en-US" sz="1200" spc="-100" baseline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67544" y="913711"/>
            <a:ext cx="8208912" cy="71508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/>
            <a:r>
              <a:rPr lang="ko-KR" altLang="en-US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pc="-10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통합 청주시에 걸맞는 </a:t>
            </a:r>
            <a:r>
              <a:rPr lang="ko-KR" altLang="en-US" spc="-10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재활용 및 업사이클 기능을 수행하는 새활용시민센터 신축</a:t>
            </a:r>
            <a:endParaRPr lang="en-US" altLang="ko-KR" spc="-100" smtClean="0">
              <a:solidFill>
                <a:schemeClr val="bg1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l"/>
            <a:r>
              <a:rPr lang="en-US" altLang="ko-KR" spc="-10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pc="-10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시민들의 자원재활용 활성화 거점센터로 육성</a:t>
            </a:r>
            <a:r>
              <a:rPr lang="en-US" altLang="ko-KR" spc="-10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endParaRPr lang="en-US" altLang="ko-KR" spc="-100" smtClean="0">
              <a:solidFill>
                <a:schemeClr val="bg1"/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3"/>
          <p:cNvGrpSpPr/>
          <p:nvPr/>
        </p:nvGrpSpPr>
        <p:grpSpPr>
          <a:xfrm>
            <a:off x="1771650" y="2447602"/>
            <a:ext cx="7372350" cy="1495425"/>
            <a:chOff x="1771650" y="2695575"/>
            <a:chExt cx="7372350" cy="1495425"/>
          </a:xfrm>
        </p:grpSpPr>
        <p:pic>
          <p:nvPicPr>
            <p:cNvPr id="7" name="그림 6" descr="00.png"/>
            <p:cNvPicPr>
              <a:picLocks noChangeAspect="1"/>
            </p:cNvPicPr>
            <p:nvPr/>
          </p:nvPicPr>
          <p:blipFill>
            <a:blip r:embed="rId2" cstate="print"/>
            <a:srcRect l="19375" t="39306" b="38889"/>
            <a:stretch>
              <a:fillRect/>
            </a:stretch>
          </p:blipFill>
          <p:spPr>
            <a:xfrm>
              <a:off x="1771650" y="2695575"/>
              <a:ext cx="7372350" cy="149542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111119" y="2876550"/>
              <a:ext cx="95410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600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휴먼모음T"/>
                  <a:ea typeface="휴먼모음T"/>
                </a:rPr>
                <a:t>Ⅴ</a:t>
              </a:r>
              <a:endParaRPr lang="ko-KR" altLang="en-US" sz="60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47864" y="3028901"/>
              <a:ext cx="359265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ko-KR" altLang="en-US" sz="4400" b="1" spc="-30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 향후 정책방향</a:t>
              </a:r>
              <a:endParaRPr lang="en-US" altLang="ko-KR" sz="4400" b="1" spc="-3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902822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mtClean="0"/>
              <a:t>1. </a:t>
            </a:r>
            <a:r>
              <a:rPr lang="ko-KR" altLang="en-US" smtClean="0"/>
              <a:t>쓰레기줄이기 강력 추진</a:t>
            </a:r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95536" y="1580887"/>
            <a:ext cx="8352928" cy="474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b="1" smtClean="0">
                <a:latin typeface="휴먼명조" pitchFamily="2" charset="-127"/>
                <a:ea typeface="휴먼명조" pitchFamily="2" charset="-127"/>
              </a:rPr>
              <a:t> 가</a:t>
            </a:r>
            <a:r>
              <a:rPr lang="en-US" altLang="ko-KR" b="1" smtClean="0">
                <a:latin typeface="휴먼명조" pitchFamily="2" charset="-127"/>
                <a:ea typeface="휴먼명조" pitchFamily="2" charset="-127"/>
              </a:rPr>
              <a:t>. </a:t>
            </a:r>
            <a:r>
              <a:rPr lang="ko-KR" altLang="en-US" b="1" smtClean="0">
                <a:latin typeface="휴먼명조" pitchFamily="2" charset="-127"/>
                <a:ea typeface="휴먼명조" pitchFamily="2" charset="-127"/>
              </a:rPr>
              <a:t>추진방침</a:t>
            </a:r>
            <a:endParaRPr lang="en-US" altLang="ko-KR" b="1" smtClean="0">
              <a:latin typeface="휴먼명조" pitchFamily="2" charset="-127"/>
              <a:ea typeface="휴먼명조" pitchFamily="2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1600" smtClean="0">
                <a:latin typeface="휴먼명조" pitchFamily="2" charset="-127"/>
                <a:ea typeface="휴먼명조" pitchFamily="2" charset="-127"/>
              </a:rPr>
              <a:t>   - </a:t>
            </a:r>
            <a:r>
              <a:rPr lang="ko-KR" altLang="en-US" sz="1600" smtClean="0">
                <a:latin typeface="휴먼명조" pitchFamily="2" charset="-127"/>
                <a:ea typeface="휴먼명조" pitchFamily="2" charset="-127"/>
              </a:rPr>
              <a:t>최근 쓰레기 발생 증가에 따라 처리 한계에 대비하기 위하여 원천적인 쓰레기 </a:t>
            </a:r>
            <a:endParaRPr lang="en-US" altLang="ko-KR" sz="1600" smtClean="0">
              <a:latin typeface="휴먼명조" pitchFamily="2" charset="-127"/>
              <a:ea typeface="휴먼명조" pitchFamily="2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1600" smtClean="0">
                <a:latin typeface="휴먼명조" pitchFamily="2" charset="-127"/>
                <a:ea typeface="휴먼명조" pitchFamily="2" charset="-127"/>
              </a:rPr>
              <a:t>     </a:t>
            </a:r>
            <a:r>
              <a:rPr lang="ko-KR" altLang="en-US" sz="1600" smtClean="0">
                <a:latin typeface="휴먼명조" pitchFamily="2" charset="-127"/>
                <a:ea typeface="휴먼명조" pitchFamily="2" charset="-127"/>
              </a:rPr>
              <a:t>줄이기 시책 발굴</a:t>
            </a:r>
            <a:r>
              <a:rPr lang="en-US" altLang="ko-KR" sz="1600" smtClean="0">
                <a:latin typeface="휴먼명조" pitchFamily="2" charset="-127"/>
                <a:ea typeface="휴먼명조" pitchFamily="2" charset="-127"/>
              </a:rPr>
              <a:t>, </a:t>
            </a:r>
            <a:r>
              <a:rPr lang="ko-KR" altLang="en-US" sz="1600" smtClean="0">
                <a:latin typeface="휴먼명조" pitchFamily="2" charset="-127"/>
                <a:ea typeface="휴먼명조" pitchFamily="2" charset="-127"/>
              </a:rPr>
              <a:t>추진</a:t>
            </a:r>
            <a:endParaRPr lang="en-US" altLang="ko-KR" sz="1600" smtClean="0">
              <a:latin typeface="휴먼명조" pitchFamily="2" charset="-127"/>
              <a:ea typeface="휴먼명조" pitchFamily="2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1600" smtClean="0">
                <a:latin typeface="휴먼명조" pitchFamily="2" charset="-127"/>
                <a:ea typeface="휴먼명조" pitchFamily="2" charset="-127"/>
              </a:rPr>
              <a:t>   - </a:t>
            </a:r>
            <a:r>
              <a:rPr lang="ko-KR" altLang="en-US" sz="1600" smtClean="0">
                <a:latin typeface="휴먼명조" pitchFamily="2" charset="-127"/>
                <a:ea typeface="휴먼명조" pitchFamily="2" charset="-127"/>
              </a:rPr>
              <a:t>많은 시민들이 공감하고 자발적으로 참여할수 있는 쓰레기줄이기 실천운동 전개</a:t>
            </a:r>
            <a:endParaRPr lang="en-US" altLang="ko-KR" sz="1600" smtClean="0">
              <a:latin typeface="휴먼명조" pitchFamily="2" charset="-127"/>
              <a:ea typeface="휴먼명조" pitchFamily="2" charset="-127"/>
            </a:endParaRPr>
          </a:p>
          <a:p>
            <a:pPr algn="l">
              <a:lnSpc>
                <a:spcPct val="150000"/>
              </a:lnSpc>
            </a:pPr>
            <a:endParaRPr lang="en-US" altLang="ko-KR" sz="700" smtClean="0">
              <a:latin typeface="휴먼명조" pitchFamily="2" charset="-127"/>
              <a:ea typeface="휴먼명조" pitchFamily="2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b="1" smtClean="0">
                <a:latin typeface="휴먼명조" pitchFamily="2" charset="-127"/>
                <a:ea typeface="휴먼명조" pitchFamily="2" charset="-127"/>
              </a:rPr>
              <a:t> </a:t>
            </a:r>
            <a:r>
              <a:rPr lang="ko-KR" altLang="en-US" b="1" smtClean="0">
                <a:latin typeface="휴먼명조" pitchFamily="2" charset="-127"/>
                <a:ea typeface="휴먼명조" pitchFamily="2" charset="-127"/>
              </a:rPr>
              <a:t>나</a:t>
            </a:r>
            <a:r>
              <a:rPr lang="en-US" altLang="ko-KR" b="1" smtClean="0">
                <a:latin typeface="휴먼명조" pitchFamily="2" charset="-127"/>
                <a:ea typeface="휴먼명조" pitchFamily="2" charset="-127"/>
              </a:rPr>
              <a:t>. </a:t>
            </a:r>
            <a:r>
              <a:rPr lang="ko-KR" altLang="en-US" b="1" smtClean="0">
                <a:latin typeface="휴먼명조" pitchFamily="2" charset="-127"/>
                <a:ea typeface="휴먼명조" pitchFamily="2" charset="-127"/>
              </a:rPr>
              <a:t>주요내용 </a:t>
            </a:r>
            <a:r>
              <a:rPr lang="en-US" altLang="ko-KR" b="1" smtClean="0">
                <a:latin typeface="휴먼명조" pitchFamily="2" charset="-127"/>
                <a:ea typeface="휴먼명조" pitchFamily="2" charset="-127"/>
              </a:rPr>
              <a:t>(</a:t>
            </a:r>
            <a:r>
              <a:rPr lang="ko-KR" altLang="en-US" b="1" smtClean="0">
                <a:latin typeface="휴먼명조" pitchFamily="2" charset="-127"/>
                <a:ea typeface="휴먼명조" pitchFamily="2" charset="-127"/>
              </a:rPr>
              <a:t>예정</a:t>
            </a:r>
            <a:r>
              <a:rPr lang="en-US" altLang="ko-KR" b="1" smtClean="0">
                <a:latin typeface="휴먼명조" pitchFamily="2" charset="-127"/>
                <a:ea typeface="휴먼명조" pitchFamily="2" charset="-127"/>
              </a:rPr>
              <a:t>)</a:t>
            </a:r>
          </a:p>
          <a:p>
            <a:pPr algn="l">
              <a:lnSpc>
                <a:spcPct val="150000"/>
              </a:lnSpc>
            </a:pPr>
            <a:r>
              <a:rPr lang="en-US" altLang="ko-KR" sz="1600" smtClean="0">
                <a:latin typeface="휴먼명조" pitchFamily="2" charset="-127"/>
                <a:ea typeface="휴먼명조" pitchFamily="2" charset="-127"/>
              </a:rPr>
              <a:t>   - </a:t>
            </a:r>
            <a:r>
              <a:rPr lang="ko-KR" altLang="en-US" sz="1600" smtClean="0">
                <a:latin typeface="휴먼명조" pitchFamily="2" charset="-127"/>
                <a:ea typeface="휴먼명조" pitchFamily="2" charset="-127"/>
              </a:rPr>
              <a:t>쓰레기 줄이기 정책 시민제안 공모 </a:t>
            </a:r>
            <a:r>
              <a:rPr lang="en-US" altLang="ko-KR" sz="1600" smtClean="0">
                <a:latin typeface="휴먼명조" pitchFamily="2" charset="-127"/>
                <a:ea typeface="휴먼명조" pitchFamily="2" charset="-127"/>
              </a:rPr>
              <a:t>(2019. 10</a:t>
            </a:r>
            <a:r>
              <a:rPr lang="ko-KR" altLang="en-US" sz="1600" smtClean="0">
                <a:latin typeface="휴먼명조" pitchFamily="2" charset="-127"/>
                <a:ea typeface="휴먼명조" pitchFamily="2" charset="-127"/>
              </a:rPr>
              <a:t>월중</a:t>
            </a:r>
            <a:r>
              <a:rPr lang="en-US" altLang="ko-KR" sz="1600" smtClean="0">
                <a:latin typeface="휴먼명조" pitchFamily="2" charset="-127"/>
                <a:ea typeface="휴먼명조" pitchFamily="2" charset="-127"/>
              </a:rPr>
              <a:t>)</a:t>
            </a:r>
          </a:p>
          <a:p>
            <a:pPr algn="l">
              <a:lnSpc>
                <a:spcPct val="150000"/>
              </a:lnSpc>
            </a:pPr>
            <a:r>
              <a:rPr lang="en-US" altLang="ko-KR" sz="1600" smtClean="0">
                <a:latin typeface="휴먼명조" pitchFamily="2" charset="-127"/>
                <a:ea typeface="휴먼명조" pitchFamily="2" charset="-127"/>
              </a:rPr>
              <a:t>   - </a:t>
            </a:r>
            <a:r>
              <a:rPr lang="ko-KR" altLang="en-US" sz="1600" smtClean="0">
                <a:latin typeface="휴먼명조" pitchFamily="2" charset="-127"/>
                <a:ea typeface="휴먼명조" pitchFamily="2" charset="-127"/>
              </a:rPr>
              <a:t>시 직능단체</a:t>
            </a:r>
            <a:r>
              <a:rPr lang="en-US" altLang="ko-KR" sz="1600" smtClean="0">
                <a:latin typeface="휴먼명조" pitchFamily="2" charset="-127"/>
                <a:ea typeface="휴먼명조" pitchFamily="2" charset="-127"/>
              </a:rPr>
              <a:t>, </a:t>
            </a:r>
            <a:r>
              <a:rPr lang="ko-KR" altLang="en-US" sz="1600" smtClean="0">
                <a:latin typeface="휴먼명조" pitchFamily="2" charset="-127"/>
                <a:ea typeface="휴먼명조" pitchFamily="2" charset="-127"/>
              </a:rPr>
              <a:t>시민단체 등과 함께 쓰레기 줄이기 시민생활실천운동 전개</a:t>
            </a:r>
            <a:endParaRPr lang="en-US" altLang="ko-KR" sz="1600" smtClean="0">
              <a:latin typeface="휴먼명조" pitchFamily="2" charset="-127"/>
              <a:ea typeface="휴먼명조" pitchFamily="2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1600" smtClean="0">
                <a:latin typeface="휴먼명조" pitchFamily="2" charset="-127"/>
                <a:ea typeface="휴먼명조" pitchFamily="2" charset="-127"/>
              </a:rPr>
              <a:t> </a:t>
            </a:r>
            <a:r>
              <a:rPr lang="ko-KR" altLang="en-US" sz="1600" smtClean="0">
                <a:latin typeface="휴먼명조" pitchFamily="2" charset="-127"/>
                <a:ea typeface="휴먼명조" pitchFamily="2" charset="-127"/>
              </a:rPr>
              <a:t>  </a:t>
            </a:r>
            <a:r>
              <a:rPr lang="en-US" altLang="ko-KR" sz="1600" smtClean="0">
                <a:latin typeface="휴먼명조" pitchFamily="2" charset="-127"/>
                <a:ea typeface="휴먼명조" pitchFamily="2" charset="-127"/>
              </a:rPr>
              <a:t>- </a:t>
            </a:r>
            <a:r>
              <a:rPr lang="ko-KR" altLang="en-US" sz="1600" smtClean="0">
                <a:latin typeface="휴먼명조" pitchFamily="2" charset="-127"/>
                <a:ea typeface="휴먼명조" pitchFamily="2" charset="-127"/>
              </a:rPr>
              <a:t>쓰레기줄이기 시민생활실천사항</a:t>
            </a:r>
            <a:r>
              <a:rPr lang="en-US" altLang="ko-KR" sz="1600" smtClean="0">
                <a:latin typeface="휴먼명조" pitchFamily="2" charset="-127"/>
                <a:ea typeface="휴먼명조" pitchFamily="2" charset="-127"/>
              </a:rPr>
              <a:t>(</a:t>
            </a:r>
            <a:r>
              <a:rPr lang="ko-KR" altLang="en-US" sz="1600" smtClean="0">
                <a:latin typeface="휴먼명조" pitchFamily="2" charset="-127"/>
                <a:ea typeface="휴먼명조" pitchFamily="2" charset="-127"/>
              </a:rPr>
              <a:t>예시</a:t>
            </a:r>
            <a:r>
              <a:rPr lang="en-US" altLang="ko-KR" sz="1600" smtClean="0">
                <a:latin typeface="휴먼명조" pitchFamily="2" charset="-127"/>
                <a:ea typeface="휴먼명조" pitchFamily="2" charset="-127"/>
              </a:rPr>
              <a:t>)</a:t>
            </a:r>
          </a:p>
          <a:p>
            <a:pPr algn="l">
              <a:lnSpc>
                <a:spcPct val="150000"/>
              </a:lnSpc>
            </a:pP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    ·</a:t>
            </a: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일회용컵 대신 텀블러 사용하기</a:t>
            </a:r>
            <a:endParaRPr lang="en-US" altLang="ko-KR" sz="1600" smtClean="0">
              <a:latin typeface="휴먼모음T" pitchFamily="18" charset="-127"/>
              <a:ea typeface="휴먼모음T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    ·</a:t>
            </a: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일회용 비닐봉지 대신 장바구니 사용하기</a:t>
            </a:r>
            <a:endParaRPr lang="en-US" altLang="ko-KR" sz="1600" smtClean="0">
              <a:latin typeface="휴먼모음T" pitchFamily="18" charset="-127"/>
              <a:ea typeface="휴먼모음T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    ·</a:t>
            </a: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배달음식 일회용 용기 사용 자제 </a:t>
            </a: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일회용 수저대신 개인 수저 사용하기</a:t>
            </a: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 algn="l">
              <a:lnSpc>
                <a:spcPct val="150000"/>
              </a:lnSpc>
            </a:pP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    ·</a:t>
            </a: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관공서</a:t>
            </a: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민간단체 회의시 일회용품 사용 금지</a:t>
            </a:r>
            <a:endParaRPr lang="ko-KR" altLang="en-US">
              <a:latin typeface="휴먼명조" pitchFamily="2" charset="-127"/>
              <a:ea typeface="휴먼명조" pitchFamily="2" charset="-127"/>
            </a:endParaRPr>
          </a:p>
        </p:txBody>
      </p:sp>
      <p:sp>
        <p:nvSpPr>
          <p:cNvPr id="7" name="AutoShape 20"/>
          <p:cNvSpPr>
            <a:spLocks noChangeArrowheads="1"/>
          </p:cNvSpPr>
          <p:nvPr/>
        </p:nvSpPr>
        <p:spPr bwMode="auto">
          <a:xfrm>
            <a:off x="395536" y="908720"/>
            <a:ext cx="6624736" cy="509876"/>
          </a:xfrm>
          <a:prstGeom prst="roundRect">
            <a:avLst>
              <a:gd name="adj" fmla="val 20016"/>
            </a:avLst>
          </a:prstGeom>
          <a:blipFill>
            <a:blip r:embed="rId2" cstate="print"/>
            <a:stretch>
              <a:fillRect/>
            </a:stretch>
          </a:blipFill>
          <a:ln w="53975">
            <a:solidFill>
              <a:schemeClr val="bg1"/>
            </a:solidFill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algn="l"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ko-KR" altLang="en-US" sz="2000" b="1" smtClean="0">
                <a:latin typeface="+mn-ea"/>
              </a:rPr>
              <a:t>  쓰레기줄이기 시민 생활실천운동</a:t>
            </a:r>
            <a:r>
              <a:rPr lang="en-US" altLang="ko-KR" sz="2000" b="1" smtClean="0">
                <a:latin typeface="+mn-ea"/>
              </a:rPr>
              <a:t>(</a:t>
            </a:r>
            <a:r>
              <a:rPr lang="ko-KR" altLang="en-US" sz="2000" b="1" smtClean="0">
                <a:latin typeface="+mn-ea"/>
              </a:rPr>
              <a:t>가칭</a:t>
            </a:r>
            <a:r>
              <a:rPr lang="en-US" altLang="ko-KR" sz="2000" b="1" smtClean="0">
                <a:latin typeface="+mn-ea"/>
              </a:rPr>
              <a:t>)</a:t>
            </a:r>
            <a:endParaRPr lang="ko-KR" altLang="en-US" sz="2000" b="1" dirty="0" smtClean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mtClean="0"/>
              <a:t>2. </a:t>
            </a:r>
            <a:r>
              <a:rPr lang="ko-KR" altLang="en-US" smtClean="0"/>
              <a:t>생활쓰레기 수거체계 확립 </a:t>
            </a:r>
            <a:r>
              <a:rPr lang="en-US" altLang="ko-KR" smtClean="0"/>
              <a:t>(1)</a:t>
            </a:r>
            <a:endParaRPr lang="ko-KR" altLang="en-US"/>
          </a:p>
        </p:txBody>
      </p:sp>
      <p:sp>
        <p:nvSpPr>
          <p:cNvPr id="7" name="AutoShape 20"/>
          <p:cNvSpPr>
            <a:spLocks noChangeArrowheads="1"/>
          </p:cNvSpPr>
          <p:nvPr/>
        </p:nvSpPr>
        <p:spPr bwMode="auto">
          <a:xfrm>
            <a:off x="395536" y="908720"/>
            <a:ext cx="6624736" cy="509876"/>
          </a:xfrm>
          <a:prstGeom prst="roundRect">
            <a:avLst>
              <a:gd name="adj" fmla="val 20016"/>
            </a:avLst>
          </a:prstGeom>
          <a:blipFill>
            <a:blip r:embed="rId2" cstate="print"/>
            <a:stretch>
              <a:fillRect/>
            </a:stretch>
          </a:blipFill>
          <a:ln w="53975">
            <a:solidFill>
              <a:schemeClr val="bg1"/>
            </a:solidFill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algn="l"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altLang="ko-KR" sz="2000" b="1" smtClean="0">
                <a:latin typeface="+mn-ea"/>
              </a:rPr>
              <a:t> </a:t>
            </a:r>
            <a:r>
              <a:rPr lang="ko-KR" altLang="en-US" sz="2000" b="1" smtClean="0">
                <a:latin typeface="+mn-ea"/>
              </a:rPr>
              <a:t>생활쓰레기 수거체계 확립 </a:t>
            </a:r>
            <a:r>
              <a:rPr lang="en-US" altLang="ko-KR" sz="2000" b="1" smtClean="0">
                <a:latin typeface="+mn-ea"/>
              </a:rPr>
              <a:t>(</a:t>
            </a:r>
            <a:r>
              <a:rPr lang="ko-KR" altLang="en-US" sz="2000" b="1" smtClean="0">
                <a:latin typeface="+mn-ea"/>
              </a:rPr>
              <a:t>책임구역제 도입</a:t>
            </a:r>
            <a:r>
              <a:rPr lang="en-US" altLang="ko-KR" sz="2000" b="1" smtClean="0">
                <a:latin typeface="+mn-ea"/>
              </a:rPr>
              <a:t>)</a:t>
            </a:r>
            <a:endParaRPr lang="ko-KR" altLang="en-US" sz="2000" b="1" dirty="0" smtClean="0">
              <a:latin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5085184"/>
            <a:ext cx="806489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mtClean="0">
                <a:latin typeface="HY헤드라인M" pitchFamily="18" charset="-127"/>
                <a:ea typeface="HY헤드라인M" pitchFamily="18" charset="-127"/>
              </a:rPr>
              <a:t>나</a:t>
            </a:r>
            <a:r>
              <a:rPr lang="en-US" altLang="ko-KR" smtClean="0"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ko-KR" altLang="en-US" smtClean="0">
                <a:latin typeface="HY헤드라인M" pitchFamily="18" charset="-127"/>
                <a:ea typeface="HY헤드라인M" pitchFamily="18" charset="-127"/>
              </a:rPr>
              <a:t>현 생활폐기물 수거 체계 문제점</a:t>
            </a:r>
            <a:endParaRPr lang="en-US" altLang="ko-KR" smtClean="0">
              <a:latin typeface="HY헤드라인M" pitchFamily="18" charset="-127"/>
              <a:ea typeface="HY헤드라인M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1600" smtClean="0"/>
              <a:t>  - </a:t>
            </a:r>
            <a:r>
              <a:rPr lang="ko-KR" altLang="en-US" sz="1600" smtClean="0"/>
              <a:t>동일한 종류의 업무</a:t>
            </a:r>
            <a:r>
              <a:rPr lang="en-US" altLang="ko-KR" sz="1600" smtClean="0"/>
              <a:t>(</a:t>
            </a:r>
            <a:r>
              <a:rPr lang="ko-KR" altLang="en-US" sz="1600" smtClean="0"/>
              <a:t>가연성</a:t>
            </a:r>
            <a:r>
              <a:rPr lang="en-US" altLang="ko-KR" sz="1600" smtClean="0"/>
              <a:t>, </a:t>
            </a:r>
            <a:r>
              <a:rPr lang="ko-KR" altLang="en-US" sz="1600" smtClean="0"/>
              <a:t>재활용</a:t>
            </a:r>
            <a:r>
              <a:rPr lang="en-US" altLang="ko-KR" sz="1600" smtClean="0"/>
              <a:t>)</a:t>
            </a:r>
            <a:r>
              <a:rPr lang="ko-KR" altLang="en-US" sz="1600" smtClean="0"/>
              <a:t>를 직영과 대행으로 나누어 운영</a:t>
            </a:r>
            <a:endParaRPr lang="en-US" altLang="ko-KR" sz="1600" smtClean="0"/>
          </a:p>
          <a:p>
            <a:pPr algn="l">
              <a:lnSpc>
                <a:spcPct val="150000"/>
              </a:lnSpc>
            </a:pPr>
            <a:r>
              <a:rPr lang="en-US" altLang="ko-KR" sz="1600" smtClean="0"/>
              <a:t>  - </a:t>
            </a:r>
            <a:r>
              <a:rPr lang="ko-KR" altLang="en-US" sz="1600" smtClean="0"/>
              <a:t>한 권역내에 단독주택</a:t>
            </a:r>
            <a:r>
              <a:rPr lang="en-US" altLang="ko-KR" sz="1600" smtClean="0"/>
              <a:t>, </a:t>
            </a:r>
            <a:r>
              <a:rPr lang="ko-KR" altLang="en-US" sz="1600" smtClean="0"/>
              <a:t>공동주택을 각각 직영 및 대행사업자가 나누어 </a:t>
            </a:r>
            <a:endParaRPr lang="en-US" altLang="ko-KR" sz="1600" smtClean="0"/>
          </a:p>
          <a:p>
            <a:pPr algn="l">
              <a:lnSpc>
                <a:spcPct val="150000"/>
              </a:lnSpc>
            </a:pPr>
            <a:r>
              <a:rPr lang="en-US" altLang="ko-KR" sz="1600" smtClean="0"/>
              <a:t>     </a:t>
            </a:r>
            <a:r>
              <a:rPr lang="ko-KR" altLang="en-US" sz="1600" smtClean="0"/>
              <a:t>담당하고 있어 수거동선 중첩</a:t>
            </a:r>
            <a:r>
              <a:rPr lang="en-US" altLang="ko-KR" sz="1600" smtClean="0"/>
              <a:t>, </a:t>
            </a:r>
            <a:r>
              <a:rPr lang="ko-KR" altLang="en-US" sz="1600" smtClean="0"/>
              <a:t>책임소재에 불분명</a:t>
            </a:r>
            <a:r>
              <a:rPr lang="en-US" altLang="ko-KR" sz="1600" smtClean="0"/>
              <a:t>, </a:t>
            </a:r>
            <a:r>
              <a:rPr lang="ko-KR" altLang="en-US" sz="1600" smtClean="0"/>
              <a:t>청소주체 혼란으로 시민불편</a:t>
            </a:r>
            <a:endParaRPr lang="ko-KR" altLang="en-US" sz="1600"/>
          </a:p>
        </p:txBody>
      </p:sp>
      <p:sp>
        <p:nvSpPr>
          <p:cNvPr id="8" name="TextBox 7"/>
          <p:cNvSpPr txBox="1"/>
          <p:nvPr/>
        </p:nvSpPr>
        <p:spPr>
          <a:xfrm>
            <a:off x="467544" y="1475492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mtClean="0">
                <a:latin typeface="HY헤드라인M" pitchFamily="18" charset="-127"/>
                <a:ea typeface="HY헤드라인M" pitchFamily="18" charset="-127"/>
              </a:rPr>
              <a:t>가</a:t>
            </a:r>
            <a:r>
              <a:rPr lang="en-US" altLang="ko-KR" smtClean="0"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ko-KR" altLang="en-US" smtClean="0">
                <a:latin typeface="HY헤드라인M" pitchFamily="18" charset="-127"/>
                <a:ea typeface="HY헤드라인M" pitchFamily="18" charset="-127"/>
              </a:rPr>
              <a:t>현행 청주시 청소행정 추진체계</a:t>
            </a:r>
            <a:endParaRPr lang="ko-KR" altLang="en-US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4993" name="_x513416520" descr="EMB000037acbf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869306"/>
            <a:ext cx="5643563" cy="206375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83568" y="3933056"/>
            <a:ext cx="81369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400" b="1" smtClean="0"/>
              <a:t>○ 생활폐기물 수집운반 </a:t>
            </a:r>
            <a:r>
              <a:rPr lang="en-US" altLang="ko-KR" sz="1400" b="1" smtClean="0"/>
              <a:t>: </a:t>
            </a:r>
            <a:r>
              <a:rPr lang="ko-KR" altLang="en-US" sz="1400" b="1" smtClean="0"/>
              <a:t>성상별</a:t>
            </a:r>
            <a:r>
              <a:rPr lang="en-US" altLang="ko-KR" sz="1400" b="1" smtClean="0"/>
              <a:t>, </a:t>
            </a:r>
            <a:r>
              <a:rPr lang="ko-KR" altLang="en-US" sz="1400" b="1" smtClean="0"/>
              <a:t>주택종류별 수거 체계</a:t>
            </a:r>
            <a:endParaRPr lang="en-US" altLang="ko-KR" sz="1400" b="1" smtClean="0"/>
          </a:p>
          <a:p>
            <a:pPr algn="l"/>
            <a:r>
              <a:rPr lang="en-US" altLang="ko-KR" sz="1400" smtClean="0"/>
              <a:t>   - </a:t>
            </a:r>
            <a:r>
              <a:rPr lang="ko-KR" altLang="en-US" sz="1400" smtClean="0"/>
              <a:t>가연성</a:t>
            </a:r>
            <a:r>
              <a:rPr lang="en-US" altLang="ko-KR" sz="1400" smtClean="0"/>
              <a:t>, </a:t>
            </a:r>
            <a:r>
              <a:rPr lang="ko-KR" altLang="en-US" sz="1400" smtClean="0"/>
              <a:t>재활용 </a:t>
            </a:r>
            <a:r>
              <a:rPr lang="en-US" altLang="ko-KR" sz="1400" smtClean="0"/>
              <a:t>: </a:t>
            </a:r>
            <a:r>
              <a:rPr lang="ko-KR" altLang="en-US" sz="1400" smtClean="0"/>
              <a:t>직영</a:t>
            </a:r>
            <a:r>
              <a:rPr lang="en-US" altLang="ko-KR" sz="1400" smtClean="0"/>
              <a:t>(</a:t>
            </a:r>
            <a:r>
              <a:rPr lang="ko-KR" altLang="en-US" sz="1400" smtClean="0"/>
              <a:t>환경관리원</a:t>
            </a:r>
            <a:r>
              <a:rPr lang="en-US" altLang="ko-KR" sz="1400" smtClean="0"/>
              <a:t>), </a:t>
            </a:r>
            <a:r>
              <a:rPr lang="ko-KR" altLang="en-US" sz="1400" smtClean="0"/>
              <a:t>대행업체 혼합 운영 </a:t>
            </a:r>
            <a:r>
              <a:rPr lang="en-US" altLang="ko-KR" sz="1400" smtClean="0"/>
              <a:t>(</a:t>
            </a:r>
            <a:r>
              <a:rPr lang="ko-KR" altLang="en-US" sz="1400" smtClean="0"/>
              <a:t>구역 중첩</a:t>
            </a:r>
            <a:r>
              <a:rPr lang="en-US" altLang="ko-KR" sz="1400" smtClean="0"/>
              <a:t>)</a:t>
            </a:r>
          </a:p>
          <a:p>
            <a:pPr algn="l"/>
            <a:r>
              <a:rPr lang="en-US" altLang="ko-KR" sz="1400" smtClean="0"/>
              <a:t>   - </a:t>
            </a:r>
            <a:r>
              <a:rPr lang="ko-KR" altLang="en-US" sz="1400" smtClean="0"/>
              <a:t>불연성</a:t>
            </a:r>
            <a:r>
              <a:rPr lang="en-US" altLang="ko-KR" sz="1400" smtClean="0"/>
              <a:t>, </a:t>
            </a:r>
            <a:r>
              <a:rPr lang="ko-KR" altLang="en-US" sz="1400" smtClean="0"/>
              <a:t>대형폐기물 </a:t>
            </a:r>
            <a:r>
              <a:rPr lang="en-US" altLang="ko-KR" sz="1400" smtClean="0"/>
              <a:t>: </a:t>
            </a:r>
            <a:r>
              <a:rPr lang="ko-KR" altLang="en-US" sz="1400" smtClean="0"/>
              <a:t>직영</a:t>
            </a:r>
            <a:r>
              <a:rPr lang="en-US" altLang="ko-KR" sz="1400" smtClean="0"/>
              <a:t>(</a:t>
            </a:r>
            <a:r>
              <a:rPr lang="ko-KR" altLang="en-US" sz="1400" smtClean="0"/>
              <a:t>환경관리원</a:t>
            </a:r>
            <a:r>
              <a:rPr lang="en-US" altLang="ko-KR" sz="1400" smtClean="0"/>
              <a:t>)</a:t>
            </a:r>
          </a:p>
          <a:p>
            <a:pPr algn="l"/>
            <a:r>
              <a:rPr lang="ko-KR" altLang="en-US" sz="1400" b="1" smtClean="0"/>
              <a:t>○ 일반청소행정 분야 </a:t>
            </a:r>
            <a:r>
              <a:rPr lang="en-US" altLang="ko-KR" sz="1400" b="1" smtClean="0"/>
              <a:t>(</a:t>
            </a:r>
            <a:r>
              <a:rPr lang="ko-KR" altLang="en-US" sz="1400" b="1" smtClean="0"/>
              <a:t>전체 직영</a:t>
            </a:r>
            <a:r>
              <a:rPr lang="en-US" altLang="ko-KR" sz="1400" b="1" smtClean="0"/>
              <a:t>)</a:t>
            </a:r>
          </a:p>
          <a:p>
            <a:pPr algn="l"/>
            <a:r>
              <a:rPr lang="en-US" altLang="ko-KR" sz="1400" smtClean="0"/>
              <a:t>   - </a:t>
            </a:r>
            <a:r>
              <a:rPr lang="ko-KR" altLang="en-US" sz="1400" smtClean="0"/>
              <a:t>가로청소</a:t>
            </a:r>
            <a:r>
              <a:rPr lang="en-US" altLang="ko-KR" sz="1400" smtClean="0"/>
              <a:t>, </a:t>
            </a:r>
            <a:r>
              <a:rPr lang="ko-KR" altLang="en-US" sz="1400" smtClean="0"/>
              <a:t>노면청소</a:t>
            </a:r>
            <a:r>
              <a:rPr lang="en-US" altLang="ko-KR" sz="1400" smtClean="0"/>
              <a:t>, </a:t>
            </a:r>
            <a:r>
              <a:rPr lang="ko-KR" altLang="en-US" sz="1400" smtClean="0"/>
              <a:t>불법투기 단소계도</a:t>
            </a:r>
            <a:r>
              <a:rPr lang="en-US" altLang="ko-KR" sz="1400" smtClean="0"/>
              <a:t>(</a:t>
            </a:r>
            <a:r>
              <a:rPr lang="ko-KR" altLang="en-US" sz="1400" smtClean="0"/>
              <a:t>기동반</a:t>
            </a:r>
            <a:r>
              <a:rPr lang="en-US" altLang="ko-KR" sz="1400" smtClean="0"/>
              <a:t>, </a:t>
            </a:r>
            <a:r>
              <a:rPr lang="ko-KR" altLang="en-US" sz="1400" smtClean="0"/>
              <a:t>민원대응</a:t>
            </a:r>
            <a:r>
              <a:rPr lang="en-US" altLang="ko-KR" sz="1400" smtClean="0"/>
              <a:t>) </a:t>
            </a:r>
            <a:r>
              <a:rPr lang="ko-KR" altLang="en-US" sz="1400" smtClean="0"/>
              <a:t>등</a:t>
            </a:r>
            <a:endParaRPr lang="en-US" altLang="ko-KR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mtClean="0"/>
              <a:t>2. </a:t>
            </a:r>
            <a:r>
              <a:rPr lang="ko-KR" altLang="en-US" smtClean="0"/>
              <a:t>생활쓰레기 수거체계 확립 </a:t>
            </a:r>
            <a:r>
              <a:rPr lang="en-US" altLang="ko-KR" smtClean="0"/>
              <a:t>(2)</a:t>
            </a:r>
            <a:endParaRPr lang="ko-KR" altLang="en-US"/>
          </a:p>
        </p:txBody>
      </p:sp>
      <p:sp>
        <p:nvSpPr>
          <p:cNvPr id="7" name="AutoShape 20"/>
          <p:cNvSpPr>
            <a:spLocks noChangeArrowheads="1"/>
          </p:cNvSpPr>
          <p:nvPr/>
        </p:nvSpPr>
        <p:spPr bwMode="auto">
          <a:xfrm>
            <a:off x="395536" y="908720"/>
            <a:ext cx="6624736" cy="509876"/>
          </a:xfrm>
          <a:prstGeom prst="roundRect">
            <a:avLst>
              <a:gd name="adj" fmla="val 20016"/>
            </a:avLst>
          </a:prstGeom>
          <a:blipFill>
            <a:blip r:embed="rId2" cstate="print"/>
            <a:stretch>
              <a:fillRect/>
            </a:stretch>
          </a:blipFill>
          <a:ln w="53975">
            <a:solidFill>
              <a:schemeClr val="bg1"/>
            </a:solidFill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algn="l"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altLang="ko-KR" sz="2000" b="1" smtClean="0">
                <a:latin typeface="+mn-ea"/>
              </a:rPr>
              <a:t> </a:t>
            </a:r>
            <a:r>
              <a:rPr lang="ko-KR" altLang="en-US" sz="2000" b="1" smtClean="0">
                <a:latin typeface="+mn-ea"/>
              </a:rPr>
              <a:t>생활쓰레기 수거체계 확립 </a:t>
            </a:r>
            <a:r>
              <a:rPr lang="en-US" altLang="ko-KR" sz="2000" b="1" smtClean="0">
                <a:latin typeface="+mn-ea"/>
              </a:rPr>
              <a:t>(</a:t>
            </a:r>
            <a:r>
              <a:rPr lang="ko-KR" altLang="en-US" sz="2000" b="1" smtClean="0">
                <a:latin typeface="+mn-ea"/>
              </a:rPr>
              <a:t>책임구역제 도입</a:t>
            </a:r>
            <a:r>
              <a:rPr lang="en-US" altLang="ko-KR" sz="2000" b="1" smtClean="0">
                <a:latin typeface="+mn-ea"/>
              </a:rPr>
              <a:t>)</a:t>
            </a:r>
            <a:endParaRPr lang="ko-KR" altLang="en-US" sz="2000" b="1" dirty="0" smtClean="0">
              <a:latin typeface="+mn-ea"/>
            </a:endParaRPr>
          </a:p>
        </p:txBody>
      </p:sp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539552" y="1556792"/>
            <a:ext cx="8064896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b="1" smtClean="0">
                <a:latin typeface="HY헤드라인M" pitchFamily="18" charset="-127"/>
                <a:ea typeface="HY헤드라인M" pitchFamily="18" charset="-127"/>
              </a:rPr>
              <a:t>다</a:t>
            </a:r>
            <a:r>
              <a:rPr lang="en-US" altLang="ko-KR" b="1" smtClean="0"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ko-KR" altLang="en-US" b="1" smtClean="0">
                <a:latin typeface="HY헤드라인M" pitchFamily="18" charset="-127"/>
                <a:ea typeface="HY헤드라인M" pitchFamily="18" charset="-127"/>
              </a:rPr>
              <a:t>책임구역제 도입</a:t>
            </a:r>
            <a:endParaRPr lang="en-US" altLang="ko-KR" b="1" smtClean="0">
              <a:latin typeface="HY헤드라인M" pitchFamily="18" charset="-127"/>
              <a:ea typeface="HY헤드라인M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  - </a:t>
            </a:r>
            <a:r>
              <a:rPr lang="ko-KR" altLang="en-US" sz="1600" smtClean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책임구역제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란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: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생활폐기물의 성상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주택종류와 관계없이 맡겨진 구역안에 있는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/>
            </a:r>
            <a:br>
              <a:rPr lang="en-US" altLang="ko-KR" sz="1600" smtClean="0">
                <a:latin typeface="HY견명조" pitchFamily="18" charset="-127"/>
                <a:ea typeface="HY견명조" pitchFamily="18" charset="-127"/>
              </a:rPr>
            </a:b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   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 모든 폐기물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불법투기물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잔재물 포함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)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의 수집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운반을 책임지는 것</a:t>
            </a:r>
            <a:endParaRPr lang="en-US" altLang="ko-KR" sz="1600" smtClean="0">
              <a:latin typeface="HY견명조" pitchFamily="18" charset="-127"/>
              <a:ea typeface="HY견명조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  -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대상 폐기물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: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가연성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불연성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재활용</a:t>
            </a:r>
            <a:endParaRPr lang="en-US" altLang="ko-KR" sz="1600" smtClean="0">
              <a:latin typeface="HY견명조" pitchFamily="18" charset="-127"/>
              <a:ea typeface="HY견명조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     *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대행폐기물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가로청소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노면청소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)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등은 직영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환경관리원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)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이 전담</a:t>
            </a:r>
            <a:endParaRPr lang="en-US" altLang="ko-KR" sz="1600" smtClean="0">
              <a:latin typeface="HY견명조" pitchFamily="18" charset="-127"/>
              <a:ea typeface="HY견명조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  -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책임구역제 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2021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년 본격 도입</a:t>
            </a: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1600" smtClean="0">
                <a:latin typeface="HY견명조" pitchFamily="18" charset="-127"/>
                <a:ea typeface="HY견명조" pitchFamily="18" charset="-127"/>
              </a:rPr>
              <a:t>추진 </a:t>
            </a:r>
            <a:endParaRPr lang="en-US" altLang="ko-KR" sz="1600" smtClean="0">
              <a:latin typeface="HY견명조" pitchFamily="18" charset="-127"/>
              <a:ea typeface="HY견명조" pitchFamily="18" charset="-127"/>
            </a:endParaRPr>
          </a:p>
          <a:p>
            <a:pPr algn="l">
              <a:lnSpc>
                <a:spcPct val="150000"/>
              </a:lnSpc>
            </a:pPr>
            <a:endParaRPr lang="en-US" altLang="ko-KR" sz="1600" smtClean="0">
              <a:latin typeface="HY견명조" pitchFamily="18" charset="-127"/>
              <a:ea typeface="HY견명조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1600" smtClean="0">
                <a:latin typeface="HY견명조" pitchFamily="18" charset="-127"/>
                <a:ea typeface="HY견명조" pitchFamily="18" charset="-127"/>
              </a:rPr>
              <a:t>     </a:t>
            </a:r>
            <a:r>
              <a:rPr lang="en-US" altLang="ko-KR" sz="1600" smtClean="0">
                <a:latin typeface="휴먼모음T"/>
                <a:ea typeface="휴먼모음T"/>
              </a:rPr>
              <a:t>·2019</a:t>
            </a:r>
            <a:r>
              <a:rPr lang="ko-KR" altLang="en-US" sz="1600" smtClean="0">
                <a:latin typeface="휴먼모음T"/>
                <a:ea typeface="휴먼모음T"/>
              </a:rPr>
              <a:t> 하반기 </a:t>
            </a:r>
            <a:r>
              <a:rPr lang="en-US" altLang="ko-KR" sz="1600" smtClean="0">
                <a:latin typeface="휴먼모음T"/>
                <a:ea typeface="휴먼모음T"/>
              </a:rPr>
              <a:t>: </a:t>
            </a:r>
            <a:r>
              <a:rPr lang="ko-KR" altLang="en-US" sz="1600" smtClean="0">
                <a:latin typeface="휴먼모음T"/>
                <a:ea typeface="휴먼모음T"/>
              </a:rPr>
              <a:t>직영부문 조직진단을 통한 적정 인원 및 장비 도출 </a:t>
            </a:r>
            <a:r>
              <a:rPr lang="en-US" altLang="ko-KR" sz="1600" smtClean="0">
                <a:latin typeface="휴먼모음T"/>
                <a:ea typeface="휴먼모음T"/>
              </a:rPr>
              <a:t>(</a:t>
            </a:r>
            <a:r>
              <a:rPr lang="ko-KR" altLang="en-US" sz="1600" smtClean="0">
                <a:latin typeface="휴먼모음T"/>
                <a:ea typeface="휴먼모음T"/>
              </a:rPr>
              <a:t>연구용역</a:t>
            </a:r>
            <a:r>
              <a:rPr lang="en-US" altLang="ko-KR" sz="1600" smtClean="0">
                <a:latin typeface="휴먼모음T"/>
                <a:ea typeface="휴먼모음T"/>
              </a:rPr>
              <a:t>)</a:t>
            </a:r>
          </a:p>
          <a:p>
            <a:pPr algn="l">
              <a:lnSpc>
                <a:spcPct val="150000"/>
              </a:lnSpc>
            </a:pPr>
            <a:r>
              <a:rPr lang="en-US" altLang="ko-KR" sz="1600" smtClean="0">
                <a:latin typeface="휴먼모음T"/>
                <a:ea typeface="휴먼모음T"/>
              </a:rPr>
              <a:t>   ·2020</a:t>
            </a:r>
            <a:r>
              <a:rPr lang="ko-KR" altLang="en-US" sz="1600" smtClean="0">
                <a:latin typeface="휴먼모음T"/>
                <a:ea typeface="휴먼모음T"/>
              </a:rPr>
              <a:t>년 </a:t>
            </a:r>
            <a:r>
              <a:rPr lang="en-US" altLang="ko-KR" sz="1600" smtClean="0">
                <a:latin typeface="휴먼모음T"/>
                <a:ea typeface="휴먼모음T"/>
              </a:rPr>
              <a:t>: 2021~2022</a:t>
            </a:r>
            <a:r>
              <a:rPr lang="ko-KR" altLang="en-US" sz="1600" smtClean="0">
                <a:latin typeface="휴먼모음T"/>
                <a:ea typeface="휴먼모음T"/>
              </a:rPr>
              <a:t>년 생활폐기물 수집운반 대행구역 조정 및 원가산정 용역시</a:t>
            </a:r>
            <a:endParaRPr lang="en-US" altLang="ko-KR" sz="1600" smtClean="0">
              <a:latin typeface="휴먼모음T"/>
              <a:ea typeface="휴먼모음T"/>
            </a:endParaRPr>
          </a:p>
          <a:p>
            <a:pPr algn="l">
              <a:lnSpc>
                <a:spcPct val="150000"/>
              </a:lnSpc>
            </a:pPr>
            <a:r>
              <a:rPr lang="en-US" altLang="ko-KR" sz="1600" smtClean="0">
                <a:latin typeface="휴먼모음T"/>
                <a:ea typeface="휴먼모음T"/>
              </a:rPr>
              <a:t>             </a:t>
            </a:r>
            <a:r>
              <a:rPr lang="ko-KR" altLang="en-US" sz="1600" smtClean="0">
                <a:latin typeface="휴먼모음T"/>
                <a:ea typeface="휴먼모음T"/>
              </a:rPr>
              <a:t>책임구역제 도입을 전제로 용역 수행</a:t>
            </a:r>
            <a:endParaRPr lang="en-US" altLang="ko-KR" sz="1600" smtClean="0">
              <a:latin typeface="휴먼모음T"/>
              <a:ea typeface="휴먼모음T"/>
            </a:endParaRPr>
          </a:p>
          <a:p>
            <a:pPr algn="l">
              <a:lnSpc>
                <a:spcPct val="150000"/>
              </a:lnSpc>
            </a:pPr>
            <a:endParaRPr lang="en-US" altLang="ko-KR" sz="1600" smtClean="0">
              <a:latin typeface="휴먼모음T"/>
              <a:ea typeface="휴먼모음T"/>
            </a:endParaRPr>
          </a:p>
          <a:p>
            <a:pPr algn="l">
              <a:lnSpc>
                <a:spcPct val="150000"/>
              </a:lnSpc>
            </a:pPr>
            <a:r>
              <a:rPr lang="en-US" altLang="ko-KR" sz="1600" smtClean="0">
                <a:latin typeface="휴먼모음T"/>
                <a:ea typeface="휴먼모음T"/>
              </a:rPr>
              <a:t>   ·2021~2022</a:t>
            </a:r>
            <a:r>
              <a:rPr lang="ko-KR" altLang="en-US" sz="1600" smtClean="0">
                <a:latin typeface="휴먼모음T"/>
                <a:ea typeface="휴먼모음T"/>
              </a:rPr>
              <a:t>년 </a:t>
            </a:r>
            <a:r>
              <a:rPr lang="en-US" altLang="ko-KR" sz="1600" smtClean="0">
                <a:latin typeface="휴먼모음T"/>
                <a:ea typeface="휴먼모음T"/>
              </a:rPr>
              <a:t>: </a:t>
            </a:r>
            <a:r>
              <a:rPr lang="ko-KR" altLang="en-US" sz="1600" smtClean="0">
                <a:latin typeface="휴먼모음T"/>
                <a:ea typeface="휴먼모음T"/>
              </a:rPr>
              <a:t>책임구역제 도입을 통한 생활폐기물 대행업체 계약 체결 및 </a:t>
            </a:r>
            <a:endParaRPr lang="en-US" altLang="ko-KR" sz="1600" smtClean="0">
              <a:latin typeface="휴먼모음T"/>
              <a:ea typeface="휴먼모음T"/>
            </a:endParaRPr>
          </a:p>
          <a:p>
            <a:pPr algn="l">
              <a:lnSpc>
                <a:spcPct val="150000"/>
              </a:lnSpc>
            </a:pPr>
            <a:r>
              <a:rPr lang="en-US" altLang="ko-KR" sz="1600" smtClean="0">
                <a:latin typeface="휴먼모음T"/>
                <a:ea typeface="휴먼모음T"/>
              </a:rPr>
              <a:t>                  </a:t>
            </a:r>
            <a:r>
              <a:rPr lang="ko-KR" altLang="en-US" sz="1600" smtClean="0">
                <a:latin typeface="휴먼모음T"/>
                <a:ea typeface="휴먼모음T"/>
              </a:rPr>
              <a:t>직영</a:t>
            </a:r>
            <a:r>
              <a:rPr lang="en-US" altLang="ko-KR" sz="1600" smtClean="0">
                <a:latin typeface="휴먼모음T"/>
                <a:ea typeface="휴먼모음T"/>
              </a:rPr>
              <a:t>(</a:t>
            </a:r>
            <a:r>
              <a:rPr lang="ko-KR" altLang="en-US" sz="1600" smtClean="0">
                <a:latin typeface="휴먼모음T"/>
                <a:ea typeface="휴먼모음T"/>
              </a:rPr>
              <a:t>환경관리원</a:t>
            </a:r>
            <a:r>
              <a:rPr lang="en-US" altLang="ko-KR" sz="1600" smtClean="0">
                <a:latin typeface="휴먼모음T"/>
                <a:ea typeface="휴먼모음T"/>
              </a:rPr>
              <a:t>) </a:t>
            </a:r>
            <a:r>
              <a:rPr lang="ko-KR" altLang="en-US" sz="1600" smtClean="0">
                <a:latin typeface="휴먼모음T"/>
                <a:ea typeface="휴먼모음T"/>
              </a:rPr>
              <a:t>재배치</a:t>
            </a:r>
            <a:endParaRPr lang="ko-KR" altLang="en-US" sz="160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3608" y="3851756"/>
            <a:ext cx="1368152" cy="36933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ko-KR" altLang="en-US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준비단계</a:t>
            </a:r>
            <a:endParaRPr lang="ko-KR" altLang="en-US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3608" y="5301208"/>
            <a:ext cx="1368152" cy="36933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ko-KR" altLang="en-US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도입</a:t>
            </a:r>
            <a:endParaRPr lang="ko-KR" altLang="en-US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3"/>
          <p:cNvGrpSpPr/>
          <p:nvPr/>
        </p:nvGrpSpPr>
        <p:grpSpPr>
          <a:xfrm>
            <a:off x="1771650" y="2447602"/>
            <a:ext cx="7372350" cy="1495425"/>
            <a:chOff x="1771650" y="2695575"/>
            <a:chExt cx="7372350" cy="1495425"/>
          </a:xfrm>
        </p:grpSpPr>
        <p:pic>
          <p:nvPicPr>
            <p:cNvPr id="7" name="그림 6" descr="00.png"/>
            <p:cNvPicPr>
              <a:picLocks noChangeAspect="1"/>
            </p:cNvPicPr>
            <p:nvPr/>
          </p:nvPicPr>
          <p:blipFill>
            <a:blip r:embed="rId2" cstate="print"/>
            <a:srcRect l="19375" t="39306" b="38889"/>
            <a:stretch>
              <a:fillRect/>
            </a:stretch>
          </p:blipFill>
          <p:spPr>
            <a:xfrm>
              <a:off x="1771650" y="2695575"/>
              <a:ext cx="7372350" cy="149542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111119" y="2876550"/>
              <a:ext cx="95410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600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휴먼모음T"/>
                  <a:ea typeface="휴먼모음T"/>
                </a:rPr>
                <a:t>Ⅰ</a:t>
              </a:r>
              <a:endParaRPr lang="ko-KR" alt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42496" y="2956893"/>
              <a:ext cx="525336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4400" b="1" spc="-30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폐기물의 개념 및</a:t>
              </a:r>
              <a:r>
                <a:rPr lang="en-US" altLang="ko-KR" sz="4400" b="1" spc="-30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ko-KR" altLang="en-US" sz="4400" b="1" spc="-30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분류</a:t>
              </a:r>
              <a:endParaRPr lang="en-US" altLang="ko-KR" sz="4400" b="1" spc="-3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902822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mtClean="0"/>
              <a:t>3. </a:t>
            </a:r>
            <a:r>
              <a:rPr lang="ko-KR" altLang="en-US" smtClean="0"/>
              <a:t>친환경적 기반시설 확충</a:t>
            </a:r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611560" y="836712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mtClean="0">
                <a:latin typeface="HY견고딕" pitchFamily="18" charset="-127"/>
                <a:ea typeface="HY견고딕" pitchFamily="18" charset="-127"/>
              </a:rPr>
              <a:t>1) </a:t>
            </a:r>
            <a:r>
              <a:rPr lang="ko-KR" altLang="en-US" smtClean="0">
                <a:latin typeface="HY견고딕" pitchFamily="18" charset="-127"/>
                <a:ea typeface="HY견고딕" pitchFamily="18" charset="-127"/>
              </a:rPr>
              <a:t>청주시 </a:t>
            </a:r>
            <a:r>
              <a:rPr lang="en-US" altLang="ko-KR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mtClean="0">
                <a:latin typeface="HY견고딕" pitchFamily="18" charset="-127"/>
                <a:ea typeface="HY견고딕" pitchFamily="18" charset="-127"/>
              </a:rPr>
              <a:t>매립장 조성사업  </a:t>
            </a:r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1124744"/>
            <a:ext cx="5472608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  <a:buFontTx/>
              <a:buChar char="-"/>
            </a:pPr>
            <a:r>
              <a:rPr lang="ko-KR" altLang="en-US" sz="1600" smtClean="0">
                <a:latin typeface="+mn-ea"/>
                <a:ea typeface="+mn-ea"/>
              </a:rPr>
              <a:t> 매립장 조성시 산지 훼손 최소화로 생태계</a:t>
            </a:r>
            <a:r>
              <a:rPr lang="en-US" altLang="ko-KR" sz="1600" smtClean="0">
                <a:latin typeface="+mn-ea"/>
                <a:ea typeface="+mn-ea"/>
              </a:rPr>
              <a:t> </a:t>
            </a:r>
            <a:r>
              <a:rPr lang="ko-KR" altLang="en-US" sz="1600" smtClean="0">
                <a:latin typeface="+mn-ea"/>
                <a:ea typeface="+mn-ea"/>
              </a:rPr>
              <a:t>유지 노력</a:t>
            </a:r>
            <a:endParaRPr lang="en-US" altLang="ko-KR" sz="1600" smtClean="0">
              <a:latin typeface="+mn-ea"/>
              <a:ea typeface="+mn-ea"/>
            </a:endParaRPr>
          </a:p>
          <a:p>
            <a:pPr algn="l">
              <a:lnSpc>
                <a:spcPct val="130000"/>
              </a:lnSpc>
              <a:buFontTx/>
              <a:buChar char="-"/>
            </a:pPr>
            <a:r>
              <a:rPr lang="en-US" altLang="ko-KR" sz="1600" smtClean="0">
                <a:latin typeface="+mn-ea"/>
                <a:ea typeface="+mn-ea"/>
              </a:rPr>
              <a:t> </a:t>
            </a:r>
            <a:r>
              <a:rPr lang="ko-KR" altLang="en-US" sz="1600" smtClean="0">
                <a:latin typeface="+mn-ea"/>
                <a:ea typeface="+mn-ea"/>
              </a:rPr>
              <a:t>위생적인 처리를 통하여 주변지역 </a:t>
            </a:r>
            <a:r>
              <a:rPr lang="ko-KR" altLang="en-US" sz="1600" smtClean="0">
                <a:latin typeface="+mn-ea"/>
                <a:ea typeface="+mn-ea"/>
              </a:rPr>
              <a:t>환경영향 </a:t>
            </a:r>
            <a:r>
              <a:rPr lang="ko-KR" altLang="en-US" sz="1600" smtClean="0">
                <a:latin typeface="+mn-ea"/>
                <a:ea typeface="+mn-ea"/>
              </a:rPr>
              <a:t>최소화</a:t>
            </a:r>
            <a:endParaRPr lang="en-US" altLang="ko-KR" sz="1600" smtClean="0">
              <a:latin typeface="+mn-ea"/>
              <a:ea typeface="+mn-ea"/>
            </a:endParaRPr>
          </a:p>
          <a:p>
            <a:pPr algn="l">
              <a:lnSpc>
                <a:spcPct val="130000"/>
              </a:lnSpc>
              <a:buFontTx/>
              <a:buChar char="-"/>
            </a:pPr>
            <a:r>
              <a:rPr lang="ko-KR" altLang="en-US" sz="1600" smtClean="0">
                <a:latin typeface="+mn-ea"/>
                <a:ea typeface="+mn-ea"/>
              </a:rPr>
              <a:t> 매립후</a:t>
            </a:r>
            <a:r>
              <a:rPr lang="en-US" altLang="ko-KR" sz="1600" smtClean="0">
                <a:latin typeface="+mn-ea"/>
                <a:ea typeface="+mn-ea"/>
              </a:rPr>
              <a:t>,</a:t>
            </a:r>
            <a:r>
              <a:rPr lang="ko-KR" altLang="en-US" sz="1600" smtClean="0">
                <a:latin typeface="+mn-ea"/>
                <a:ea typeface="+mn-ea"/>
              </a:rPr>
              <a:t> 친환경 주민편의시설로 이용 가능토록 조성</a:t>
            </a:r>
            <a:endParaRPr lang="en-US" altLang="ko-KR" sz="1600" smtClean="0">
              <a:latin typeface="+mn-ea"/>
              <a:ea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2195572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mtClean="0">
                <a:latin typeface="HY견고딕" pitchFamily="18" charset="-127"/>
                <a:ea typeface="HY견고딕" pitchFamily="18" charset="-127"/>
              </a:rPr>
              <a:t>2) </a:t>
            </a:r>
            <a:r>
              <a:rPr lang="ko-KR" altLang="en-US" smtClean="0">
                <a:latin typeface="HY견고딕" pitchFamily="18" charset="-127"/>
                <a:ea typeface="HY견고딕" pitchFamily="18" charset="-127"/>
              </a:rPr>
              <a:t>청주시 재활용 선별센터 조성사업  </a:t>
            </a:r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2492896"/>
            <a:ext cx="4392488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  <a:buFontTx/>
              <a:buChar char="-"/>
            </a:pPr>
            <a:r>
              <a:rPr lang="ko-KR" altLang="en-US" sz="1600" smtClean="0">
                <a:latin typeface="+mn-ea"/>
                <a:ea typeface="+mn-ea"/>
              </a:rPr>
              <a:t> 자동선별시스템 도입을 통한 시설 선진화</a:t>
            </a:r>
            <a:endParaRPr lang="en-US" altLang="ko-KR" sz="1600" smtClean="0">
              <a:latin typeface="+mn-ea"/>
              <a:ea typeface="+mn-ea"/>
            </a:endParaRPr>
          </a:p>
          <a:p>
            <a:pPr algn="l">
              <a:lnSpc>
                <a:spcPct val="130000"/>
              </a:lnSpc>
              <a:buFontTx/>
              <a:buChar char="-"/>
            </a:pPr>
            <a:r>
              <a:rPr lang="en-US" altLang="ko-KR" sz="1600" smtClean="0">
                <a:latin typeface="+mn-ea"/>
                <a:ea typeface="+mn-ea"/>
              </a:rPr>
              <a:t> </a:t>
            </a:r>
            <a:r>
              <a:rPr lang="ko-KR" altLang="en-US" sz="1600" smtClean="0">
                <a:latin typeface="+mn-ea"/>
                <a:ea typeface="+mn-ea"/>
              </a:rPr>
              <a:t>재활용률 제고를 통한 쓰레기 감량 및 자원</a:t>
            </a:r>
            <a:endParaRPr lang="en-US" altLang="ko-KR" sz="1600" smtClean="0">
              <a:latin typeface="+mn-ea"/>
              <a:ea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ko-KR" sz="1600" smtClean="0">
                <a:latin typeface="+mn-ea"/>
                <a:ea typeface="+mn-ea"/>
              </a:rPr>
              <a:t>  </a:t>
            </a:r>
            <a:r>
              <a:rPr lang="ko-KR" altLang="en-US" sz="1600" smtClean="0">
                <a:latin typeface="+mn-ea"/>
                <a:ea typeface="+mn-ea"/>
              </a:rPr>
              <a:t>재순환 관리</a:t>
            </a:r>
            <a:endParaRPr lang="ko-KR" altLang="en-US" sz="1600">
              <a:latin typeface="+mn-ea"/>
              <a:ea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0" y="3491716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mtClean="0">
                <a:latin typeface="HY견고딕" pitchFamily="18" charset="-127"/>
                <a:ea typeface="HY견고딕" pitchFamily="18" charset="-127"/>
              </a:rPr>
              <a:t>3) </a:t>
            </a:r>
            <a:r>
              <a:rPr lang="ko-KR" altLang="en-US" smtClean="0">
                <a:latin typeface="HY견고딕" pitchFamily="18" charset="-127"/>
                <a:ea typeface="HY견고딕" pitchFamily="18" charset="-127"/>
              </a:rPr>
              <a:t>청주시 음식물류 폐기물 자원화시설 신설</a:t>
            </a:r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7584" y="3717032"/>
            <a:ext cx="5256584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  <a:buFontTx/>
              <a:buChar char="-"/>
            </a:pPr>
            <a:r>
              <a:rPr lang="ko-KR" altLang="en-US" sz="1600" spc="-100" smtClean="0">
                <a:latin typeface="+mn-ea"/>
                <a:ea typeface="+mn-ea"/>
              </a:rPr>
              <a:t> 바이오에너지화 및 친환경퇴비 생산을</a:t>
            </a:r>
            <a:r>
              <a:rPr lang="ko-KR" altLang="en-US" sz="1600" smtClean="0">
                <a:latin typeface="+mn-ea"/>
                <a:ea typeface="+mn-ea"/>
              </a:rPr>
              <a:t> 통한 자원선순환</a:t>
            </a:r>
            <a:endParaRPr lang="en-US" altLang="ko-KR" sz="1600" smtClean="0">
              <a:latin typeface="+mn-ea"/>
              <a:ea typeface="+mn-ea"/>
            </a:endParaRPr>
          </a:p>
          <a:p>
            <a:pPr algn="l">
              <a:lnSpc>
                <a:spcPct val="130000"/>
              </a:lnSpc>
            </a:pPr>
            <a:r>
              <a:rPr lang="ko-KR" altLang="en-US" sz="1600" smtClean="0">
                <a:latin typeface="+mn-ea"/>
                <a:ea typeface="+mn-ea"/>
              </a:rPr>
              <a:t>  체계 확립</a:t>
            </a:r>
            <a:endParaRPr lang="en-US" altLang="ko-KR" sz="1600" smtClean="0">
              <a:latin typeface="+mn-ea"/>
              <a:ea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ko-KR" sz="1600" smtClean="0">
                <a:latin typeface="+mn-ea"/>
                <a:ea typeface="+mn-ea"/>
              </a:rPr>
              <a:t>- </a:t>
            </a:r>
            <a:r>
              <a:rPr lang="ko-KR" altLang="en-US" sz="1600" smtClean="0">
                <a:latin typeface="+mn-ea"/>
                <a:ea typeface="+mn-ea"/>
              </a:rPr>
              <a:t>위생적인 처리로 주변지역 환경영향 최소화</a:t>
            </a:r>
            <a:endParaRPr lang="ko-KR" altLang="en-US" sz="1600">
              <a:latin typeface="+mn-ea"/>
              <a:ea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1560" y="4725144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mtClean="0">
                <a:latin typeface="HY견고딕" pitchFamily="18" charset="-127"/>
                <a:ea typeface="HY견고딕" pitchFamily="18" charset="-127"/>
              </a:rPr>
              <a:t>4) </a:t>
            </a:r>
            <a:r>
              <a:rPr lang="ko-KR" altLang="en-US" smtClean="0">
                <a:latin typeface="HY견고딕" pitchFamily="18" charset="-127"/>
                <a:ea typeface="HY견고딕" pitchFamily="18" charset="-127"/>
              </a:rPr>
              <a:t>청주시 새활용시민센터 신축</a:t>
            </a:r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7584" y="5013176"/>
            <a:ext cx="511256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  <a:buFontTx/>
              <a:buChar char="-"/>
            </a:pPr>
            <a:r>
              <a:rPr lang="ko-KR" altLang="en-US" sz="1600" smtClean="0">
                <a:latin typeface="+mn-ea"/>
                <a:ea typeface="+mn-ea"/>
              </a:rPr>
              <a:t> 중부권 자원재활용 활성화 거점센터로 육성</a:t>
            </a:r>
            <a:endParaRPr lang="en-US" altLang="ko-KR" sz="1600" smtClean="0">
              <a:latin typeface="+mn-ea"/>
              <a:ea typeface="+mn-ea"/>
            </a:endParaRPr>
          </a:p>
          <a:p>
            <a:pPr algn="l">
              <a:lnSpc>
                <a:spcPct val="130000"/>
              </a:lnSpc>
              <a:buFontTx/>
              <a:buChar char="-"/>
            </a:pPr>
            <a:r>
              <a:rPr lang="ko-KR" altLang="en-US" sz="1600" smtClean="0">
                <a:latin typeface="+mn-ea"/>
                <a:ea typeface="+mn-ea"/>
              </a:rPr>
              <a:t> </a:t>
            </a:r>
            <a:r>
              <a:rPr lang="ko-KR" altLang="en-US" sz="1600" spc="-100" smtClean="0">
                <a:latin typeface="+mn-ea"/>
                <a:ea typeface="+mn-ea"/>
              </a:rPr>
              <a:t>업사이클 작품 창작 및 전시판매</a:t>
            </a:r>
            <a:r>
              <a:rPr lang="en-US" altLang="ko-KR" sz="1600" spc="-100" smtClean="0">
                <a:latin typeface="+mn-ea"/>
                <a:ea typeface="+mn-ea"/>
              </a:rPr>
              <a:t>, </a:t>
            </a:r>
            <a:r>
              <a:rPr lang="ko-KR" altLang="en-US" sz="1600" spc="-100" smtClean="0">
                <a:latin typeface="+mn-ea"/>
                <a:ea typeface="+mn-ea"/>
              </a:rPr>
              <a:t>체험활동</a:t>
            </a:r>
            <a:r>
              <a:rPr lang="en-US" altLang="ko-KR" sz="1600" spc="-100" smtClean="0">
                <a:latin typeface="+mn-ea"/>
                <a:ea typeface="+mn-ea"/>
              </a:rPr>
              <a:t>, </a:t>
            </a:r>
            <a:r>
              <a:rPr lang="ko-KR" altLang="en-US" sz="1600" spc="-100" smtClean="0">
                <a:latin typeface="+mn-ea"/>
                <a:ea typeface="+mn-ea"/>
              </a:rPr>
              <a:t>시민교육 및</a:t>
            </a:r>
            <a:endParaRPr lang="en-US" altLang="ko-KR" sz="1600" spc="-100" smtClean="0">
              <a:latin typeface="+mn-ea"/>
              <a:ea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ko-KR" sz="1600" smtClean="0">
                <a:latin typeface="+mn-ea"/>
                <a:ea typeface="+mn-ea"/>
              </a:rPr>
              <a:t>  </a:t>
            </a:r>
            <a:r>
              <a:rPr lang="ko-KR" altLang="en-US" sz="1600" smtClean="0">
                <a:latin typeface="+mn-ea"/>
                <a:ea typeface="+mn-ea"/>
              </a:rPr>
              <a:t>홍보 등 자원순환을 위한 다목적 공간</a:t>
            </a:r>
            <a:endParaRPr lang="en-US" altLang="ko-KR" sz="1600" smtClean="0">
              <a:latin typeface="+mn-ea"/>
              <a:ea typeface="+mn-ea"/>
            </a:endParaRPr>
          </a:p>
          <a:p>
            <a:pPr algn="l">
              <a:lnSpc>
                <a:spcPct val="130000"/>
              </a:lnSpc>
              <a:buFontTx/>
              <a:buChar char="-"/>
            </a:pPr>
            <a:r>
              <a:rPr lang="ko-KR" altLang="en-US" sz="1600" smtClean="0">
                <a:latin typeface="+mn-ea"/>
                <a:ea typeface="+mn-ea"/>
              </a:rPr>
              <a:t> 자원재활용 및 자원순환 프로그램 운영을 통한 </a:t>
            </a:r>
            <a:endParaRPr lang="en-US" altLang="ko-KR" sz="1600" smtClean="0">
              <a:latin typeface="+mn-ea"/>
              <a:ea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ko-KR" sz="1600" smtClean="0">
                <a:latin typeface="+mn-ea"/>
                <a:ea typeface="+mn-ea"/>
              </a:rPr>
              <a:t>  </a:t>
            </a:r>
            <a:r>
              <a:rPr lang="ko-KR" altLang="en-US" sz="1600" smtClean="0">
                <a:latin typeface="+mn-ea"/>
                <a:ea typeface="+mn-ea"/>
              </a:rPr>
              <a:t>자원순환 문화 확산</a:t>
            </a:r>
            <a:endParaRPr lang="ko-KR" altLang="en-US" sz="1600">
              <a:latin typeface="+mn-ea"/>
              <a:ea typeface="+mn-ea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6300192" y="980728"/>
            <a:ext cx="2592288" cy="1368152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모서리가 둥근 직사각형 16"/>
          <p:cNvSpPr/>
          <p:nvPr/>
        </p:nvSpPr>
        <p:spPr>
          <a:xfrm>
            <a:off x="5436096" y="2348880"/>
            <a:ext cx="2592288" cy="1296144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모서리가 둥근 직사각형 17"/>
          <p:cNvSpPr/>
          <p:nvPr/>
        </p:nvSpPr>
        <p:spPr>
          <a:xfrm>
            <a:off x="6012160" y="3717032"/>
            <a:ext cx="2736304" cy="1368152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모서리가 둥근 직사각형 18"/>
          <p:cNvSpPr/>
          <p:nvPr/>
        </p:nvSpPr>
        <p:spPr>
          <a:xfrm>
            <a:off x="5940152" y="5157192"/>
            <a:ext cx="2520280" cy="1368152"/>
          </a:xfrm>
          <a:prstGeom prst="round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mtClean="0"/>
              <a:t>4. </a:t>
            </a:r>
            <a:r>
              <a:rPr lang="ko-KR" altLang="en-US" smtClean="0"/>
              <a:t>맑고 깨끗한 청주만들기 지속 전개</a:t>
            </a:r>
            <a:endParaRPr lang="ko-KR" altLang="en-US"/>
          </a:p>
        </p:txBody>
      </p:sp>
      <p:sp>
        <p:nvSpPr>
          <p:cNvPr id="3" name="AutoShape 20"/>
          <p:cNvSpPr>
            <a:spLocks noChangeArrowheads="1"/>
          </p:cNvSpPr>
          <p:nvPr/>
        </p:nvSpPr>
        <p:spPr bwMode="auto">
          <a:xfrm>
            <a:off x="539552" y="908720"/>
            <a:ext cx="6624736" cy="509876"/>
          </a:xfrm>
          <a:prstGeom prst="roundRect">
            <a:avLst>
              <a:gd name="adj" fmla="val 20016"/>
            </a:avLst>
          </a:prstGeom>
          <a:blipFill>
            <a:blip r:embed="rId2" cstate="print"/>
            <a:stretch>
              <a:fillRect/>
            </a:stretch>
          </a:blipFill>
          <a:ln w="53975">
            <a:solidFill>
              <a:schemeClr val="bg1"/>
            </a:solidFill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algn="l"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altLang="ko-KR" sz="2000" b="1" smtClean="0">
                <a:latin typeface="+mn-ea"/>
              </a:rPr>
              <a:t> 1) </a:t>
            </a:r>
            <a:r>
              <a:rPr lang="ko-KR" altLang="en-US" sz="2000" b="1" smtClean="0">
                <a:latin typeface="+mn-ea"/>
              </a:rPr>
              <a:t>생활쓰레기 배출 및 수거체계 확립</a:t>
            </a:r>
            <a:endParaRPr lang="ko-KR" altLang="en-US" sz="2000" b="1" dirty="0" smtClean="0">
              <a:latin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1412776"/>
            <a:ext cx="7344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Tx/>
              <a:buChar char="-"/>
            </a:pP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 각 가정에서 생활폐기물 </a:t>
            </a: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‘</a:t>
            </a: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일몰 후 배출</a:t>
            </a: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’</a:t>
            </a: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 유도</a:t>
            </a:r>
            <a:endParaRPr lang="en-US" altLang="ko-KR" sz="1600" smtClean="0">
              <a:latin typeface="휴먼모음T" pitchFamily="18" charset="-127"/>
              <a:ea typeface="휴먼모음T" pitchFamily="18" charset="-127"/>
            </a:endParaRPr>
          </a:p>
          <a:p>
            <a:pPr algn="l">
              <a:buFontTx/>
              <a:buChar char="-"/>
            </a:pP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 300</a:t>
            </a: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세대 미만 공동주택 재활용 쓰레기 공공수거 추진</a:t>
            </a:r>
            <a:endParaRPr lang="en-US" altLang="ko-KR" sz="1600" smtClean="0">
              <a:latin typeface="휴먼모음T" pitchFamily="18" charset="-127"/>
              <a:ea typeface="휴먼모음T" pitchFamily="18" charset="-127"/>
            </a:endParaRPr>
          </a:p>
          <a:p>
            <a:pPr algn="l">
              <a:buFontTx/>
              <a:buChar char="-"/>
            </a:pP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 RFID</a:t>
            </a: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기반 개별계량기 확대 설치 </a:t>
            </a: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(2018</a:t>
            </a: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55%   2019</a:t>
            </a: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65%)</a:t>
            </a:r>
          </a:p>
          <a:p>
            <a:pPr algn="l">
              <a:buFontTx/>
              <a:buChar char="-"/>
            </a:pP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클린하우스 활성화 </a:t>
            </a: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(13</a:t>
            </a: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개소 운영</a:t>
            </a: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 algn="l">
              <a:buFontTx/>
              <a:buChar char="-"/>
            </a:pP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주택분리수거함 설치</a:t>
            </a: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운영 </a:t>
            </a: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(58</a:t>
            </a: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개소   </a:t>
            </a: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90</a:t>
            </a: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개소 확대</a:t>
            </a: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 algn="l">
              <a:buFontTx/>
              <a:buChar char="-"/>
            </a:pP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폐형광등</a:t>
            </a: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폐전지 수거함 및 보관함 보급</a:t>
            </a:r>
            <a:endParaRPr lang="ko-KR" altLang="en-US" sz="160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5" name="AutoShape 20"/>
          <p:cNvSpPr>
            <a:spLocks noChangeArrowheads="1"/>
          </p:cNvSpPr>
          <p:nvPr/>
        </p:nvSpPr>
        <p:spPr bwMode="auto">
          <a:xfrm>
            <a:off x="539552" y="3068960"/>
            <a:ext cx="6624736" cy="509876"/>
          </a:xfrm>
          <a:prstGeom prst="roundRect">
            <a:avLst>
              <a:gd name="adj" fmla="val 20016"/>
            </a:avLst>
          </a:prstGeom>
          <a:blipFill>
            <a:blip r:embed="rId2" cstate="print"/>
            <a:stretch>
              <a:fillRect/>
            </a:stretch>
          </a:blipFill>
          <a:ln w="53975">
            <a:solidFill>
              <a:schemeClr val="bg1"/>
            </a:solidFill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algn="l"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altLang="ko-KR" sz="2000" b="1" smtClean="0">
                <a:latin typeface="+mn-ea"/>
              </a:rPr>
              <a:t> 2) </a:t>
            </a:r>
            <a:r>
              <a:rPr lang="ko-KR" altLang="en-US" sz="2000" b="1" smtClean="0">
                <a:latin typeface="+mn-ea"/>
              </a:rPr>
              <a:t>불법쓰레기 투기 방지 및 취약지 기동 청소</a:t>
            </a:r>
            <a:endParaRPr lang="ko-KR" altLang="en-US" sz="2000" b="1" dirty="0" smtClean="0">
              <a:latin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3587532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Tx/>
              <a:buChar char="-"/>
            </a:pP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 불법투기 주야간 상시 및 수시 단속</a:t>
            </a:r>
            <a:endParaRPr lang="en-US" altLang="ko-KR" sz="1600" smtClean="0">
              <a:latin typeface="휴먼모음T" pitchFamily="18" charset="-127"/>
              <a:ea typeface="휴먼모음T" pitchFamily="18" charset="-127"/>
            </a:endParaRPr>
          </a:p>
          <a:p>
            <a:pPr algn="l">
              <a:buFontTx/>
              <a:buChar char="-"/>
            </a:pP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불법쓰레기 취약지역 노인일자리 전담제 운영</a:t>
            </a:r>
            <a:endParaRPr lang="en-US" altLang="ko-KR" sz="1600" smtClean="0">
              <a:latin typeface="휴먼모음T" pitchFamily="18" charset="-127"/>
              <a:ea typeface="휴먼모음T" pitchFamily="18" charset="-127"/>
            </a:endParaRPr>
          </a:p>
          <a:p>
            <a:pPr algn="l">
              <a:buFontTx/>
              <a:buChar char="-"/>
            </a:pP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불법투기 감시 </a:t>
            </a: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CCTV </a:t>
            </a: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설치 운영 </a:t>
            </a: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(72</a:t>
            </a: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대</a:t>
            </a: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 algn="l">
              <a:buFontTx/>
              <a:buChar char="-"/>
            </a:pP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불법쓰레기 시민 자율감시단 운영</a:t>
            </a:r>
            <a:endParaRPr lang="ko-KR" altLang="en-US" sz="160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7" name="AutoShape 20"/>
          <p:cNvSpPr>
            <a:spLocks noChangeArrowheads="1"/>
          </p:cNvSpPr>
          <p:nvPr/>
        </p:nvSpPr>
        <p:spPr bwMode="auto">
          <a:xfrm>
            <a:off x="539552" y="4719324"/>
            <a:ext cx="6624736" cy="509876"/>
          </a:xfrm>
          <a:prstGeom prst="roundRect">
            <a:avLst>
              <a:gd name="adj" fmla="val 20016"/>
            </a:avLst>
          </a:prstGeom>
          <a:blipFill>
            <a:blip r:embed="rId2" cstate="print"/>
            <a:stretch>
              <a:fillRect/>
            </a:stretch>
          </a:blipFill>
          <a:ln w="53975">
            <a:solidFill>
              <a:schemeClr val="bg1"/>
            </a:solidFill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algn="l"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altLang="ko-KR" sz="2000" b="1" smtClean="0">
                <a:latin typeface="+mn-ea"/>
              </a:rPr>
              <a:t> 3) </a:t>
            </a:r>
            <a:r>
              <a:rPr lang="ko-KR" altLang="en-US" sz="2000" b="1" smtClean="0">
                <a:latin typeface="+mn-ea"/>
              </a:rPr>
              <a:t>시민의식 개혁 운동</a:t>
            </a:r>
            <a:endParaRPr lang="ko-KR" altLang="en-US" sz="2000" b="1" dirty="0" smtClean="0">
              <a:latin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5301208"/>
            <a:ext cx="734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Tx/>
              <a:buChar char="-"/>
            </a:pP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 아나바다 거리장터 확대 운영</a:t>
            </a:r>
            <a:endParaRPr lang="en-US" altLang="ko-KR" sz="1600" smtClean="0">
              <a:latin typeface="휴먼모음T" pitchFamily="18" charset="-127"/>
              <a:ea typeface="휴먼모음T" pitchFamily="18" charset="-127"/>
            </a:endParaRPr>
          </a:p>
          <a:p>
            <a:pPr algn="l">
              <a:buFontTx/>
              <a:buChar char="-"/>
            </a:pP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재활용품수집 경진대회 확대추진 </a:t>
            </a: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(2018</a:t>
            </a: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40</a:t>
            </a: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개기관</a:t>
            </a: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   2019</a:t>
            </a: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100</a:t>
            </a: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개기관</a:t>
            </a: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 algn="l">
              <a:buFontTx/>
              <a:buChar char="-"/>
            </a:pP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음식물쓰레기 제로운동 추진 </a:t>
            </a: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일반음식점 </a:t>
            </a: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100</a:t>
            </a: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여개소</a:t>
            </a: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 algn="l">
              <a:buFontTx/>
              <a:buChar char="-"/>
            </a:pP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종이팩 교환사업 </a:t>
            </a: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화장지 지급</a:t>
            </a: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) </a:t>
            </a: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지속 전개</a:t>
            </a:r>
            <a:endParaRPr lang="en-US" altLang="ko-KR" sz="1600" smtClean="0">
              <a:latin typeface="휴먼모음T" pitchFamily="18" charset="-127"/>
              <a:ea typeface="휴먼모음T" pitchFamily="18" charset="-127"/>
            </a:endParaRPr>
          </a:p>
          <a:p>
            <a:pPr algn="l">
              <a:buFontTx/>
              <a:buChar char="-"/>
            </a:pPr>
            <a:r>
              <a:rPr lang="en-US" altLang="ko-KR" sz="160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600" smtClean="0">
                <a:latin typeface="휴먼모음T" pitchFamily="18" charset="-127"/>
                <a:ea typeface="휴먼모음T" pitchFamily="18" charset="-127"/>
              </a:rPr>
              <a:t>시민중심 눈높이 맞춤 교육 실시</a:t>
            </a:r>
            <a:endParaRPr lang="ko-KR" altLang="en-US" sz="1600"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10" name="직선 화살표 연결선 9"/>
          <p:cNvCxnSpPr/>
          <p:nvPr/>
        </p:nvCxnSpPr>
        <p:spPr>
          <a:xfrm>
            <a:off x="4860032" y="2060848"/>
            <a:ext cx="216024" cy="0"/>
          </a:xfrm>
          <a:prstGeom prst="straightConnector1">
            <a:avLst/>
          </a:prstGeom>
          <a:ln w="254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/>
          <p:nvPr/>
        </p:nvCxnSpPr>
        <p:spPr>
          <a:xfrm>
            <a:off x="3779912" y="2564904"/>
            <a:ext cx="216024" cy="0"/>
          </a:xfrm>
          <a:prstGeom prst="straightConnector1">
            <a:avLst/>
          </a:prstGeom>
          <a:ln w="254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/>
          <p:nvPr/>
        </p:nvCxnSpPr>
        <p:spPr>
          <a:xfrm>
            <a:off x="5148064" y="5733256"/>
            <a:ext cx="216024" cy="0"/>
          </a:xfrm>
          <a:prstGeom prst="straightConnector1">
            <a:avLst/>
          </a:prstGeom>
          <a:ln w="254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1331640" y="1556792"/>
            <a:ext cx="6812260" cy="223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endParaRPr lang="en-US" altLang="ko-KR" sz="900" b="1" spc="-150" dirty="0" smtClean="0">
              <a:solidFill>
                <a:schemeClr val="tx2"/>
              </a:solidFill>
              <a:latin typeface="+mn-ea"/>
              <a:ea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7200" b="1" spc="-150" dirty="0" smtClean="0">
                <a:solidFill>
                  <a:schemeClr val="tx2"/>
                </a:solidFill>
                <a:latin typeface="+mn-ea"/>
                <a:ea typeface="+mn-ea"/>
              </a:rPr>
              <a:t>감사합니다</a:t>
            </a:r>
            <a:endParaRPr lang="en-US" altLang="ko-KR" sz="7200" b="1" spc="-150" dirty="0" smtClean="0">
              <a:solidFill>
                <a:schemeClr val="tx2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936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 bwMode="auto">
          <a:xfrm>
            <a:off x="179512" y="1052736"/>
            <a:ext cx="3456384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 marL="190500" indent="-190500" algn="just" fontAlgn="auto" latinLnBrk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u"/>
              <a:defRPr/>
            </a:pPr>
            <a:r>
              <a:rPr kumimoji="0"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폐기물 관련 법령 체계 </a:t>
            </a:r>
            <a:r>
              <a:rPr kumimoji="0" lang="ko-KR" altLang="en-US" sz="2000" b="1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kumimoji="0" lang="en-US" altLang="ko-KR" sz="2000" b="1" dirty="0" smtClean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539552" y="188640"/>
            <a:ext cx="8253248" cy="576064"/>
          </a:xfrm>
        </p:spPr>
        <p:txBody>
          <a:bodyPr/>
          <a:lstStyle/>
          <a:p>
            <a:r>
              <a:rPr lang="en-US" altLang="ko-KR" smtClean="0">
                <a:solidFill>
                  <a:schemeClr val="tx2"/>
                </a:solidFill>
              </a:rPr>
              <a:t>1. </a:t>
            </a:r>
            <a:r>
              <a:rPr lang="ko-KR" altLang="en-US" smtClean="0">
                <a:solidFill>
                  <a:schemeClr val="tx2"/>
                </a:solidFill>
              </a:rPr>
              <a:t>폐기물  </a:t>
            </a:r>
            <a:r>
              <a:rPr lang="ko-KR" altLang="en-US" dirty="0" smtClean="0">
                <a:solidFill>
                  <a:schemeClr val="tx2"/>
                </a:solidFill>
              </a:rPr>
              <a:t>관련 법령 </a:t>
            </a:r>
            <a:r>
              <a:rPr lang="en-US" altLang="ko-KR" dirty="0" smtClean="0">
                <a:solidFill>
                  <a:schemeClr val="tx2"/>
                </a:solidFill>
              </a:rPr>
              <a:t>(1)</a:t>
            </a:r>
            <a:endParaRPr lang="ko-KR" altLang="en-US" dirty="0">
              <a:solidFill>
                <a:schemeClr val="tx2"/>
              </a:solidFill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3635896" y="1700808"/>
          <a:ext cx="5400600" cy="491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/>
                <a:gridCol w="3456384"/>
              </a:tblGrid>
              <a:tr h="52049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 smtClean="0"/>
                        <a:t>법 률 명</a:t>
                      </a:r>
                      <a:endParaRPr lang="ko-KR" altLang="en-US" sz="1800" b="1" dirty="0"/>
                    </a:p>
                  </a:txBody>
                  <a:tcPr anchor="ctr">
                    <a:solidFill>
                      <a:srgbClr val="476EC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 smtClean="0"/>
                        <a:t>주 요 내 용</a:t>
                      </a:r>
                      <a:endParaRPr lang="ko-KR" altLang="en-US" sz="1800" b="1" dirty="0"/>
                    </a:p>
                  </a:txBody>
                  <a:tcPr anchor="ctr">
                    <a:solidFill>
                      <a:srgbClr val="476EC5"/>
                    </a:solidFill>
                  </a:tcPr>
                </a:tc>
              </a:tr>
              <a:tr h="861532">
                <a:tc>
                  <a:txBody>
                    <a:bodyPr/>
                    <a:lstStyle/>
                    <a:p>
                      <a:pPr algn="l" latinLnBrk="1">
                        <a:lnSpc>
                          <a:spcPct val="120000"/>
                        </a:lnSpc>
                      </a:pPr>
                      <a:r>
                        <a:rPr lang="en-US" altLang="ko-KR" sz="1400" b="1" dirty="0" smtClean="0">
                          <a:solidFill>
                            <a:srgbClr val="C00000"/>
                          </a:solidFill>
                        </a:rPr>
                        <a:t>1.</a:t>
                      </a:r>
                      <a:r>
                        <a:rPr lang="ko-KR" altLang="en-US" sz="1400" b="1" dirty="0" smtClean="0">
                          <a:solidFill>
                            <a:srgbClr val="C00000"/>
                          </a:solidFill>
                        </a:rPr>
                        <a:t>폐기물관리법</a:t>
                      </a:r>
                      <a:endParaRPr lang="ko-KR" alt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  <a:buFont typeface="Arial" pitchFamily="34" charset="0"/>
                        <a:buChar char="•"/>
                      </a:pPr>
                      <a:r>
                        <a:rPr lang="en-US" altLang="ko-KR" sz="1400" b="1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ko-KR" altLang="en-US" sz="1400" b="1" dirty="0" smtClean="0">
                          <a:solidFill>
                            <a:srgbClr val="C00000"/>
                          </a:solidFill>
                        </a:rPr>
                        <a:t>폐기물 개념 및 분류</a:t>
                      </a:r>
                      <a:endParaRPr lang="en-US" altLang="ko-KR" sz="14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  <a:buFont typeface="Arial" pitchFamily="34" charset="0"/>
                        <a:buChar char="•"/>
                      </a:pPr>
                      <a:r>
                        <a:rPr lang="en-US" altLang="ko-KR" sz="1400" b="1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ko-KR" altLang="en-US" sz="14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처리기준</a:t>
                      </a:r>
                      <a:r>
                        <a:rPr lang="en-US" altLang="ko-KR" sz="14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, </a:t>
                      </a:r>
                      <a:r>
                        <a:rPr lang="ko-KR" altLang="en-US" sz="14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처리시설</a:t>
                      </a:r>
                      <a:r>
                        <a:rPr lang="en-US" altLang="ko-KR" sz="14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, </a:t>
                      </a:r>
                      <a:r>
                        <a:rPr lang="ko-KR" altLang="en-US" sz="14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처리업 허가</a:t>
                      </a:r>
                      <a:endParaRPr lang="en-US" altLang="ko-KR" sz="1400" b="1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  <a:buFont typeface="Arial" pitchFamily="34" charset="0"/>
                        <a:buChar char="•"/>
                      </a:pPr>
                      <a:r>
                        <a:rPr lang="en-US" altLang="ko-KR" sz="14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ko-KR" altLang="en-US" sz="14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폐기물 수출입 신고</a:t>
                      </a:r>
                      <a:r>
                        <a:rPr lang="en-US" altLang="ko-KR" sz="14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, </a:t>
                      </a:r>
                      <a:r>
                        <a:rPr lang="ko-KR" altLang="en-US" sz="14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폐기물재활용 신고</a:t>
                      </a:r>
                      <a:endParaRPr lang="ko-KR" altLang="en-US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97152">
                <a:tc>
                  <a:txBody>
                    <a:bodyPr/>
                    <a:lstStyle/>
                    <a:p>
                      <a:pPr algn="l" latinLnBrk="1">
                        <a:lnSpc>
                          <a:spcPct val="120000"/>
                        </a:lnSpc>
                      </a:pPr>
                      <a:r>
                        <a:rPr lang="en-US" altLang="ko-KR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2.</a:t>
                      </a:r>
                      <a:r>
                        <a:rPr lang="ko-KR" alt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자원의 절약과 재활용촉진에 관한 법률</a:t>
                      </a:r>
                      <a:endParaRPr lang="ko-KR" alt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  <a:buFont typeface="Arial" pitchFamily="34" charset="0"/>
                        <a:buChar char="•"/>
                      </a:pPr>
                      <a:r>
                        <a:rPr lang="en-US" altLang="ko-KR" sz="14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ko-KR" altLang="en-US" sz="14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포장폐기물</a:t>
                      </a:r>
                      <a:r>
                        <a:rPr lang="en-US" altLang="ko-KR" sz="14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, 1</a:t>
                      </a:r>
                      <a:r>
                        <a:rPr lang="ko-KR" altLang="en-US" sz="1400" b="1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회용품</a:t>
                      </a:r>
                      <a:r>
                        <a:rPr lang="ko-KR" altLang="en-US" sz="14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발생 억제</a:t>
                      </a:r>
                      <a:endParaRPr lang="en-US" altLang="ko-KR" sz="1400" b="1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  <a:buFont typeface="Arial" pitchFamily="34" charset="0"/>
                        <a:buChar char="•"/>
                      </a:pPr>
                      <a:r>
                        <a:rPr lang="en-US" altLang="ko-KR" sz="14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ko-KR" altLang="en-US" sz="14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폐기물 부담금</a:t>
                      </a:r>
                      <a:r>
                        <a:rPr lang="en-US" altLang="ko-KR" sz="14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, </a:t>
                      </a:r>
                      <a:r>
                        <a:rPr lang="ko-KR" altLang="en-US" sz="14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생산자책임재활용제도</a:t>
                      </a:r>
                      <a:endParaRPr lang="ko-KR" alt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597152">
                <a:tc>
                  <a:txBody>
                    <a:bodyPr/>
                    <a:lstStyle/>
                    <a:p>
                      <a:pPr algn="l" latinLnBrk="1">
                        <a:lnSpc>
                          <a:spcPct val="120000"/>
                        </a:lnSpc>
                      </a:pPr>
                      <a:r>
                        <a:rPr lang="en-US" altLang="ko-KR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3.</a:t>
                      </a:r>
                      <a:r>
                        <a:rPr lang="ko-KR" alt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건설폐기물의 재활용 촉진에 관한 법률</a:t>
                      </a:r>
                      <a:endParaRPr lang="ko-KR" alt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  <a:buFont typeface="Arial" pitchFamily="34" charset="0"/>
                        <a:buChar char="•"/>
                      </a:pPr>
                      <a:r>
                        <a:rPr lang="en-US" altLang="ko-KR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ko-KR" alt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건설폐기물 처리기준</a:t>
                      </a:r>
                      <a:r>
                        <a:rPr lang="en-US" altLang="ko-KR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, </a:t>
                      </a:r>
                      <a:r>
                        <a:rPr lang="ko-KR" alt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처리업 허가</a:t>
                      </a:r>
                      <a:endParaRPr lang="en-US" altLang="ko-KR" sz="1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  <a:buFont typeface="Arial" pitchFamily="34" charset="0"/>
                        <a:buChar char="•"/>
                      </a:pPr>
                      <a:r>
                        <a:rPr lang="en-US" altLang="ko-KR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ko-KR" alt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순환골재 품질기준</a:t>
                      </a:r>
                      <a:endParaRPr lang="ko-KR" alt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61532">
                <a:tc>
                  <a:txBody>
                    <a:bodyPr/>
                    <a:lstStyle/>
                    <a:p>
                      <a:pPr algn="l" latinLnBrk="1">
                        <a:lnSpc>
                          <a:spcPct val="120000"/>
                        </a:lnSpc>
                      </a:pPr>
                      <a:r>
                        <a:rPr lang="en-US" altLang="ko-KR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4.</a:t>
                      </a:r>
                      <a:r>
                        <a:rPr lang="ko-KR" alt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전기</a:t>
                      </a:r>
                      <a:r>
                        <a:rPr lang="en-US" altLang="ko-KR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.</a:t>
                      </a:r>
                      <a:r>
                        <a:rPr lang="ko-KR" alt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전자제품 및 자동차의 자원순환에 관한 법률</a:t>
                      </a:r>
                      <a:endParaRPr lang="ko-KR" alt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  <a:buFont typeface="Arial" pitchFamily="34" charset="0"/>
                        <a:buChar char="•"/>
                      </a:pPr>
                      <a:r>
                        <a:rPr lang="en-US" altLang="ko-KR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ko-KR" alt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유해물질 사용제한 및 재질 구조개선</a:t>
                      </a:r>
                      <a:endParaRPr lang="en-US" altLang="ko-KR" sz="1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  <a:buFont typeface="Arial" pitchFamily="34" charset="0"/>
                        <a:buChar char="•"/>
                      </a:pPr>
                      <a:r>
                        <a:rPr lang="en-US" altLang="ko-KR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ko-KR" alt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품목별 재활용 </a:t>
                      </a:r>
                      <a:r>
                        <a:rPr lang="ko-KR" altLang="en-US" sz="1400" b="1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목표율</a:t>
                      </a:r>
                      <a:r>
                        <a:rPr lang="ko-KR" alt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등</a:t>
                      </a:r>
                      <a:endParaRPr lang="ko-KR" alt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597152">
                <a:tc>
                  <a:txBody>
                    <a:bodyPr/>
                    <a:lstStyle/>
                    <a:p>
                      <a:pPr algn="l" latinLnBrk="1">
                        <a:lnSpc>
                          <a:spcPct val="120000"/>
                        </a:lnSpc>
                      </a:pPr>
                      <a:r>
                        <a:rPr lang="en-US" altLang="ko-KR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5.</a:t>
                      </a:r>
                      <a:r>
                        <a:rPr lang="ko-KR" altLang="en-US" sz="1400" b="1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폐기물국가간이동및</a:t>
                      </a:r>
                      <a:r>
                        <a:rPr lang="ko-KR" alt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그 처리에 관한 법률</a:t>
                      </a:r>
                      <a:endParaRPr lang="ko-KR" alt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  <a:buFont typeface="Arial" pitchFamily="34" charset="0"/>
                        <a:buChar char="•"/>
                      </a:pPr>
                      <a:r>
                        <a:rPr lang="en-US" altLang="ko-KR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ko-KR" alt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유해폐기물 수출</a:t>
                      </a:r>
                      <a:r>
                        <a:rPr lang="en-US" altLang="ko-KR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.</a:t>
                      </a:r>
                      <a:r>
                        <a:rPr lang="ko-KR" alt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입 허가</a:t>
                      </a:r>
                      <a:endParaRPr lang="en-US" altLang="ko-KR" sz="1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  <a:buFont typeface="Arial" pitchFamily="34" charset="0"/>
                        <a:buChar char="•"/>
                      </a:pPr>
                      <a:r>
                        <a:rPr lang="en-US" altLang="ko-KR" sz="14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ko-KR" altLang="en-US" sz="14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폐기물반출명령 등</a:t>
                      </a:r>
                      <a:endParaRPr lang="ko-KR" alt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61532">
                <a:tc>
                  <a:txBody>
                    <a:bodyPr/>
                    <a:lstStyle/>
                    <a:p>
                      <a:pPr algn="l" latinLnBrk="1">
                        <a:lnSpc>
                          <a:spcPct val="120000"/>
                        </a:lnSpc>
                      </a:pPr>
                      <a:r>
                        <a:rPr lang="en-US" altLang="ko-KR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6.</a:t>
                      </a:r>
                      <a:r>
                        <a:rPr lang="ko-KR" alt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폐기물처리시설 설치촉진 및 주변지역 지원 등에 관한 법률</a:t>
                      </a:r>
                      <a:endParaRPr lang="ko-KR" alt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  <a:buFont typeface="Arial" pitchFamily="34" charset="0"/>
                        <a:buChar char="•"/>
                      </a:pPr>
                      <a:r>
                        <a:rPr lang="en-US" altLang="ko-KR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ko-KR" alt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산단</a:t>
                      </a:r>
                      <a:r>
                        <a:rPr lang="en-US" altLang="ko-KR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, </a:t>
                      </a:r>
                      <a:r>
                        <a:rPr lang="ko-KR" alt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택지개발 시 폐기물처리시설 설치</a:t>
                      </a:r>
                      <a:endParaRPr lang="en-US" altLang="ko-KR" sz="1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  <a:buFont typeface="Arial" pitchFamily="34" charset="0"/>
                        <a:buChar char="•"/>
                      </a:pPr>
                      <a:r>
                        <a:rPr lang="en-US" altLang="ko-KR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ko-KR" alt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처리시설 주변영향지역 지원</a:t>
                      </a:r>
                      <a:endParaRPr lang="ko-KR" alt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 bwMode="auto">
          <a:xfrm>
            <a:off x="3635896" y="1053834"/>
            <a:ext cx="4104456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 marL="190500" indent="-190500" algn="just" fontAlgn="auto" latinLnBrk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u"/>
              <a:defRPr/>
            </a:pPr>
            <a:r>
              <a:rPr kumimoji="0"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폐기물 관련 법령 주요내용</a:t>
            </a:r>
            <a:endParaRPr kumimoji="0" lang="en-US" altLang="ko-KR" sz="2000" b="1" dirty="0" smtClean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AutoShape 20"/>
          <p:cNvSpPr>
            <a:spLocks noChangeArrowheads="1"/>
          </p:cNvSpPr>
          <p:nvPr/>
        </p:nvSpPr>
        <p:spPr bwMode="auto">
          <a:xfrm>
            <a:off x="107504" y="1700808"/>
            <a:ext cx="1584176" cy="504056"/>
          </a:xfrm>
          <a:prstGeom prst="roundRect">
            <a:avLst>
              <a:gd name="adj" fmla="val 20016"/>
            </a:avLst>
          </a:prstGeom>
          <a:blipFill>
            <a:blip r:embed="rId2" cstate="print"/>
            <a:stretch>
              <a:fillRect/>
            </a:stretch>
          </a:blipFill>
          <a:ln w="53975">
            <a:noFill/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ko-KR" altLang="en-US" b="1" dirty="0" smtClean="0">
                <a:latin typeface="+mn-ea"/>
              </a:rPr>
              <a:t>재활용 관련</a:t>
            </a:r>
          </a:p>
        </p:txBody>
      </p:sp>
      <p:sp>
        <p:nvSpPr>
          <p:cNvPr id="15" name="AutoShape 20"/>
          <p:cNvSpPr>
            <a:spLocks noChangeArrowheads="1"/>
          </p:cNvSpPr>
          <p:nvPr/>
        </p:nvSpPr>
        <p:spPr bwMode="auto">
          <a:xfrm>
            <a:off x="1979712" y="1700808"/>
            <a:ext cx="1512168" cy="504056"/>
          </a:xfrm>
          <a:prstGeom prst="roundRect">
            <a:avLst>
              <a:gd name="adj" fmla="val 20016"/>
            </a:avLst>
          </a:prstGeom>
          <a:blipFill>
            <a:blip r:embed="rId2" cstate="print"/>
            <a:stretch>
              <a:fillRect/>
            </a:stretch>
          </a:blipFill>
          <a:ln w="53975">
            <a:noFill/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ko-KR" altLang="en-US" b="1" dirty="0" smtClean="0">
                <a:latin typeface="+mn-ea"/>
              </a:rPr>
              <a:t>처리 관련</a:t>
            </a:r>
          </a:p>
        </p:txBody>
      </p:sp>
      <p:sp>
        <p:nvSpPr>
          <p:cNvPr id="16" name="AutoShape 20"/>
          <p:cNvSpPr>
            <a:spLocks noChangeArrowheads="1"/>
          </p:cNvSpPr>
          <p:nvPr/>
        </p:nvSpPr>
        <p:spPr bwMode="auto">
          <a:xfrm>
            <a:off x="107504" y="2492896"/>
            <a:ext cx="1584176" cy="504056"/>
          </a:xfrm>
          <a:prstGeom prst="roundRect">
            <a:avLst>
              <a:gd name="adj" fmla="val 20016"/>
            </a:avLst>
          </a:prstGeom>
          <a:noFill/>
          <a:ln w="25400">
            <a:solidFill>
              <a:schemeClr val="accent1"/>
            </a:solidFill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2.</a:t>
            </a:r>
            <a:r>
              <a:rPr lang="ko-KR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자원재활용법</a:t>
            </a:r>
          </a:p>
        </p:txBody>
      </p:sp>
      <p:sp>
        <p:nvSpPr>
          <p:cNvPr id="17" name="AutoShape 20"/>
          <p:cNvSpPr>
            <a:spLocks noChangeArrowheads="1"/>
          </p:cNvSpPr>
          <p:nvPr/>
        </p:nvSpPr>
        <p:spPr bwMode="auto">
          <a:xfrm>
            <a:off x="1907704" y="2492896"/>
            <a:ext cx="1584176" cy="504056"/>
          </a:xfrm>
          <a:prstGeom prst="roundRect">
            <a:avLst>
              <a:gd name="adj" fmla="val 20016"/>
            </a:avLst>
          </a:prstGeom>
          <a:noFill/>
          <a:ln w="25400">
            <a:solidFill>
              <a:schemeClr val="accent1"/>
            </a:solidFill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1.</a:t>
            </a:r>
            <a:r>
              <a:rPr lang="ko-KR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폐기물관리법</a:t>
            </a:r>
          </a:p>
        </p:txBody>
      </p:sp>
      <p:sp>
        <p:nvSpPr>
          <p:cNvPr id="18" name="AutoShape 20"/>
          <p:cNvSpPr>
            <a:spLocks noChangeArrowheads="1"/>
          </p:cNvSpPr>
          <p:nvPr/>
        </p:nvSpPr>
        <p:spPr bwMode="auto">
          <a:xfrm>
            <a:off x="107504" y="3212976"/>
            <a:ext cx="1584176" cy="864096"/>
          </a:xfrm>
          <a:prstGeom prst="roundRect">
            <a:avLst>
              <a:gd name="adj" fmla="val 20016"/>
            </a:avLst>
          </a:prstGeom>
          <a:noFill/>
          <a:ln w="25400">
            <a:solidFill>
              <a:schemeClr val="accent1"/>
            </a:solidFill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4.</a:t>
            </a:r>
            <a:r>
              <a:rPr lang="ko-KR" alt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전자제품등</a:t>
            </a:r>
            <a:endParaRPr lang="en-US" altLang="ko-KR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ko-KR" alt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자원순환법</a:t>
            </a:r>
            <a:endParaRPr lang="ko-KR" alt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9" name="AutoShape 20"/>
          <p:cNvSpPr>
            <a:spLocks noChangeArrowheads="1"/>
          </p:cNvSpPr>
          <p:nvPr/>
        </p:nvSpPr>
        <p:spPr bwMode="auto">
          <a:xfrm>
            <a:off x="1907704" y="3212976"/>
            <a:ext cx="1584176" cy="864096"/>
          </a:xfrm>
          <a:prstGeom prst="roundRect">
            <a:avLst>
              <a:gd name="adj" fmla="val 20016"/>
            </a:avLst>
          </a:prstGeom>
          <a:noFill/>
          <a:ln w="25400">
            <a:solidFill>
              <a:schemeClr val="accent1"/>
            </a:solidFill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6.</a:t>
            </a:r>
            <a:r>
              <a:rPr lang="ko-KR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폐기물시설</a:t>
            </a:r>
            <a:endParaRPr lang="en-US" altLang="ko-KR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ko-KR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촉진법</a:t>
            </a:r>
          </a:p>
        </p:txBody>
      </p:sp>
      <p:sp>
        <p:nvSpPr>
          <p:cNvPr id="20" name="AutoShape 20"/>
          <p:cNvSpPr>
            <a:spLocks noChangeArrowheads="1"/>
          </p:cNvSpPr>
          <p:nvPr/>
        </p:nvSpPr>
        <p:spPr bwMode="auto">
          <a:xfrm>
            <a:off x="971600" y="4221088"/>
            <a:ext cx="1944216" cy="504056"/>
          </a:xfrm>
          <a:prstGeom prst="roundRect">
            <a:avLst>
              <a:gd name="adj" fmla="val 20016"/>
            </a:avLst>
          </a:prstGeom>
          <a:noFill/>
          <a:ln w="25400">
            <a:solidFill>
              <a:schemeClr val="accent1"/>
            </a:solidFill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3.</a:t>
            </a:r>
            <a:r>
              <a:rPr lang="ko-KR" alt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건설폐기물법</a:t>
            </a:r>
            <a:endParaRPr lang="ko-KR" altLang="en-US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1" name="AutoShape 20"/>
          <p:cNvSpPr>
            <a:spLocks noChangeArrowheads="1"/>
          </p:cNvSpPr>
          <p:nvPr/>
        </p:nvSpPr>
        <p:spPr bwMode="auto">
          <a:xfrm>
            <a:off x="971600" y="4869160"/>
            <a:ext cx="2088232" cy="504056"/>
          </a:xfrm>
          <a:prstGeom prst="roundRect">
            <a:avLst>
              <a:gd name="adj" fmla="val 20016"/>
            </a:avLst>
          </a:prstGeom>
          <a:noFill/>
          <a:ln w="25400">
            <a:solidFill>
              <a:schemeClr val="accent1"/>
            </a:solidFill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5.</a:t>
            </a:r>
            <a:r>
              <a:rPr lang="ko-KR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국가간이동법</a:t>
            </a:r>
          </a:p>
        </p:txBody>
      </p:sp>
    </p:spTree>
    <p:extLst>
      <p:ext uri="{BB962C8B-B14F-4D97-AF65-F5344CB8AC3E}">
        <p14:creationId xmlns="" xmlns:p14="http://schemas.microsoft.com/office/powerpoint/2010/main" val="328769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pc="0" smtClean="0"/>
              <a:t>2. </a:t>
            </a:r>
            <a:r>
              <a:rPr lang="ko-KR" altLang="en-US" spc="0" smtClean="0"/>
              <a:t>폐기물 관련 법령 </a:t>
            </a:r>
            <a:r>
              <a:rPr lang="en-US" altLang="ko-KR" spc="0" smtClean="0"/>
              <a:t>(2)</a:t>
            </a:r>
            <a:endParaRPr lang="ko-KR" altLang="en-US" spc="0" dirty="0"/>
          </a:p>
        </p:txBody>
      </p:sp>
      <p:sp>
        <p:nvSpPr>
          <p:cNvPr id="12" name="TextBox 11"/>
          <p:cNvSpPr txBox="1"/>
          <p:nvPr/>
        </p:nvSpPr>
        <p:spPr>
          <a:xfrm>
            <a:off x="467544" y="1052736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2000" smtClean="0">
                <a:latin typeface="휴먼모음T"/>
                <a:ea typeface="휴먼모음T"/>
              </a:rPr>
              <a:t>◆ </a:t>
            </a:r>
            <a:r>
              <a:rPr lang="en-US" altLang="ko-KR" sz="2000" smtClean="0">
                <a:latin typeface="휴먼모음T"/>
                <a:ea typeface="휴먼모음T"/>
              </a:rPr>
              <a:t>『</a:t>
            </a:r>
            <a:r>
              <a:rPr lang="ko-KR" altLang="en-US" sz="2000" smtClean="0">
                <a:latin typeface="휴먼모음T"/>
                <a:ea typeface="휴먼모음T"/>
              </a:rPr>
              <a:t>자원순환기본법</a:t>
            </a:r>
            <a:r>
              <a:rPr lang="en-US" altLang="ko-KR" sz="2000" smtClean="0">
                <a:latin typeface="휴먼모음T"/>
                <a:ea typeface="휴먼모음T"/>
              </a:rPr>
              <a:t>』</a:t>
            </a:r>
            <a:r>
              <a:rPr lang="ko-KR" altLang="en-US" sz="2000" smtClean="0">
                <a:latin typeface="휴먼모음T"/>
                <a:ea typeface="휴먼모음T"/>
              </a:rPr>
              <a:t>제정 </a:t>
            </a:r>
            <a:r>
              <a:rPr lang="en-US" altLang="ko-KR" sz="1400" smtClean="0">
                <a:latin typeface="휴먼모음T"/>
                <a:ea typeface="휴먼모음T"/>
              </a:rPr>
              <a:t>– 2016. 5.29. </a:t>
            </a:r>
            <a:r>
              <a:rPr lang="ko-KR" altLang="en-US" sz="1400" smtClean="0">
                <a:latin typeface="휴먼모음T"/>
                <a:ea typeface="휴먼모음T"/>
              </a:rPr>
              <a:t>제정</a:t>
            </a:r>
            <a:r>
              <a:rPr lang="en-US" altLang="ko-KR" sz="1400" smtClean="0">
                <a:latin typeface="휴먼모음T"/>
                <a:ea typeface="휴먼모음T"/>
              </a:rPr>
              <a:t>, 2018. 1. 1.</a:t>
            </a:r>
            <a:r>
              <a:rPr lang="ko-KR" altLang="en-US" sz="1400" smtClean="0">
                <a:latin typeface="휴먼모음T"/>
                <a:ea typeface="휴먼모음T"/>
              </a:rPr>
              <a:t> 시행</a:t>
            </a:r>
            <a:endParaRPr lang="ko-KR" altLang="en-US" sz="1400"/>
          </a:p>
        </p:txBody>
      </p:sp>
      <p:sp>
        <p:nvSpPr>
          <p:cNvPr id="13" name="TextBox 12"/>
          <p:cNvSpPr txBox="1"/>
          <p:nvPr/>
        </p:nvSpPr>
        <p:spPr>
          <a:xfrm>
            <a:off x="467544" y="1475492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2000" smtClean="0">
                <a:latin typeface="휴먼모음T"/>
                <a:ea typeface="휴먼모음T"/>
              </a:rPr>
              <a:t>◆  제</a:t>
            </a:r>
            <a:r>
              <a:rPr lang="en-US" altLang="ko-KR" sz="2000" smtClean="0">
                <a:latin typeface="휴먼모음T"/>
                <a:ea typeface="휴먼모음T"/>
              </a:rPr>
              <a:t>1</a:t>
            </a:r>
            <a:r>
              <a:rPr lang="ko-KR" altLang="en-US" sz="2000" smtClean="0">
                <a:latin typeface="휴먼모음T"/>
                <a:ea typeface="휴먼모음T"/>
              </a:rPr>
              <a:t>차 자원순환기본계획 </a:t>
            </a:r>
            <a:r>
              <a:rPr lang="en-US" altLang="ko-KR" sz="2000" smtClean="0">
                <a:latin typeface="휴먼모음T"/>
                <a:ea typeface="휴먼모음T"/>
              </a:rPr>
              <a:t>(2018~2027)  </a:t>
            </a:r>
            <a:r>
              <a:rPr lang="en-US" altLang="ko-KR" sz="1400" smtClean="0">
                <a:latin typeface="휴먼모음T"/>
                <a:ea typeface="휴먼모음T"/>
              </a:rPr>
              <a:t>- 2018. 9</a:t>
            </a:r>
            <a:r>
              <a:rPr lang="ko-KR" altLang="en-US" sz="1400" smtClean="0">
                <a:latin typeface="휴먼모음T"/>
                <a:ea typeface="휴먼모음T"/>
              </a:rPr>
              <a:t>월 수립</a:t>
            </a:r>
            <a:endParaRPr lang="ko-KR" altLang="en-US" sz="2400"/>
          </a:p>
        </p:txBody>
      </p:sp>
      <p:graphicFrame>
        <p:nvGraphicFramePr>
          <p:cNvPr id="14" name="표 13"/>
          <p:cNvGraphicFramePr>
            <a:graphicFrameLocks noGrp="1"/>
          </p:cNvGraphicFramePr>
          <p:nvPr/>
        </p:nvGraphicFramePr>
        <p:xfrm>
          <a:off x="971600" y="2924944"/>
          <a:ext cx="6095999" cy="2029038"/>
        </p:xfrm>
        <a:graphic>
          <a:graphicData uri="http://schemas.openxmlformats.org/drawingml/2006/table">
            <a:tbl>
              <a:tblPr/>
              <a:tblGrid>
                <a:gridCol w="578165"/>
                <a:gridCol w="111088"/>
                <a:gridCol w="1945880"/>
                <a:gridCol w="1730433"/>
                <a:gridCol w="1730433"/>
              </a:tblGrid>
              <a:tr h="47710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>
                          <a:solidFill>
                            <a:srgbClr val="FFFFFF"/>
                          </a:solidFill>
                          <a:ea typeface="맑은 고딕"/>
                        </a:rPr>
                        <a:t>비전</a:t>
                      </a:r>
                      <a:endParaRPr lang="ko-KR" altLang="en-US" sz="1600" b="1" kern="0" spc="0">
                        <a:solidFill>
                          <a:srgbClr val="FFFFFF"/>
                        </a:solidFill>
                      </a:endParaRPr>
                    </a:p>
                  </a:txBody>
                  <a:tcPr marL="35929" marR="35929" marT="35929" marB="3592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1A6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900" kern="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35929" marR="35929" marT="35929" marB="3592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marL="295910" marR="0" indent="-29591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>
                          <a:solidFill>
                            <a:srgbClr val="000000"/>
                          </a:solidFill>
                          <a:ea typeface="맑은 고딕"/>
                        </a:rPr>
                        <a:t>자원의 선순환으로</a:t>
                      </a:r>
                      <a:r>
                        <a:rPr lang="ko-KR" altLang="en-US" sz="1600" b="1" kern="0" spc="0">
                          <a:solidFill>
                            <a:srgbClr val="6565FF"/>
                          </a:solidFill>
                          <a:latin typeface="맑은 고딕"/>
                        </a:rPr>
                        <a:t> </a:t>
                      </a:r>
                      <a:r>
                        <a:rPr lang="ko-KR" altLang="en-US" sz="1700" b="1" kern="0" spc="0">
                          <a:solidFill>
                            <a:srgbClr val="0C0CFF"/>
                          </a:solidFill>
                          <a:ea typeface="맑은 고딕"/>
                        </a:rPr>
                        <a:t>지속가능한 순환경제</a:t>
                      </a:r>
                      <a:r>
                        <a:rPr lang="ko-KR" altLang="en-US" sz="1600" b="1" kern="0" spc="0">
                          <a:solidFill>
                            <a:srgbClr val="000000"/>
                          </a:solidFill>
                          <a:latin typeface="맑은 고딕"/>
                        </a:rPr>
                        <a:t> </a:t>
                      </a:r>
                      <a:r>
                        <a:rPr lang="ko-KR" altLang="en-US" sz="1600" b="1" kern="0" spc="0">
                          <a:solidFill>
                            <a:srgbClr val="000000"/>
                          </a:solidFill>
                          <a:ea typeface="맑은 고딕"/>
                        </a:rPr>
                        <a:t>실현</a:t>
                      </a:r>
                      <a:endParaRPr lang="ko-KR" altLang="en-US" sz="1600" b="1" kern="0" spc="0">
                        <a:solidFill>
                          <a:srgbClr val="000000"/>
                        </a:solidFill>
                      </a:endParaRPr>
                    </a:p>
                  </a:txBody>
                  <a:tcPr marL="35929" marR="35929" marT="35929" marB="3592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59798">
                <a:tc grid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0" spc="0">
                        <a:solidFill>
                          <a:srgbClr val="FFFFFF"/>
                        </a:solidFill>
                        <a:latin typeface="맑은 고딕"/>
                      </a:endParaRPr>
                    </a:p>
                  </a:txBody>
                  <a:tcPr marL="35929" marR="35929" marT="35929" marB="35929" anchor="ctr">
                    <a:lnL>
                      <a:noFill/>
                    </a:lnL>
                    <a:lnR>
                      <a:noFill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19162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>
                          <a:solidFill>
                            <a:srgbClr val="FFFFFF"/>
                          </a:solidFill>
                          <a:ea typeface="맑은 고딕"/>
                        </a:rPr>
                        <a:t>목표</a:t>
                      </a:r>
                      <a:endParaRPr lang="ko-KR" altLang="en-US" sz="1600" b="1" kern="0" spc="0">
                        <a:solidFill>
                          <a:srgbClr val="FFFFFF"/>
                        </a:solidFill>
                      </a:endParaRPr>
                    </a:p>
                  </a:txBody>
                  <a:tcPr marL="35929" marR="35929" marT="35929" marB="3592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1A6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900" kern="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35929" marR="35929" marT="35929" marB="3592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254000" marR="63500" indent="-95250" algn="ctr" fontAlgn="base" latinLnBrk="0"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altLang="ko-KR" sz="1300" b="1" kern="0" spc="-70">
                          <a:solidFill>
                            <a:srgbClr val="000000"/>
                          </a:solidFill>
                          <a:latin typeface="맑은 고딕"/>
                        </a:rPr>
                        <a:t>&lt;</a:t>
                      </a:r>
                      <a:r>
                        <a:rPr lang="ko-KR" altLang="en-US" sz="1300" b="1" kern="0" spc="-70">
                          <a:solidFill>
                            <a:srgbClr val="000000"/>
                          </a:solidFill>
                          <a:ea typeface="맑은 고딕"/>
                        </a:rPr>
                        <a:t>폐기물 발생량</a:t>
                      </a:r>
                      <a:r>
                        <a:rPr lang="en-US" altLang="ko-KR" sz="1100" b="1" kern="0" spc="-70">
                          <a:solidFill>
                            <a:srgbClr val="000000"/>
                          </a:solidFill>
                          <a:latin typeface="맑은 고딕"/>
                        </a:rPr>
                        <a:t>(</a:t>
                      </a:r>
                      <a:r>
                        <a:rPr lang="ko-KR" altLang="en-US" sz="1100" b="1" kern="0" spc="-70">
                          <a:solidFill>
                            <a:srgbClr val="000000"/>
                          </a:solidFill>
                          <a:ea typeface="맑은 고딕"/>
                        </a:rPr>
                        <a:t>원단위</a:t>
                      </a:r>
                      <a:r>
                        <a:rPr lang="en-US" altLang="ko-KR" sz="1100" b="1" kern="0" spc="-70">
                          <a:solidFill>
                            <a:srgbClr val="000000"/>
                          </a:solidFill>
                          <a:latin typeface="맑은 고딕"/>
                        </a:rPr>
                        <a:t>)</a:t>
                      </a:r>
                      <a:r>
                        <a:rPr lang="en-US" altLang="ko-KR" sz="1300" b="1" kern="0" spc="-70">
                          <a:solidFill>
                            <a:srgbClr val="000000"/>
                          </a:solidFill>
                          <a:latin typeface="맑은 고딕"/>
                        </a:rPr>
                        <a:t>&gt;</a:t>
                      </a:r>
                      <a:endParaRPr lang="ko-KR" altLang="en-US" sz="1300" b="1" kern="0" spc="-70">
                        <a:solidFill>
                          <a:srgbClr val="000000"/>
                        </a:solidFill>
                      </a:endParaRPr>
                    </a:p>
                    <a:p>
                      <a:pPr marL="254000" marR="63500" indent="-95250" algn="ctr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altLang="ko-KR" sz="1700" b="1" kern="0" spc="-160">
                          <a:solidFill>
                            <a:srgbClr val="0000FF"/>
                          </a:solidFill>
                          <a:latin typeface="맑은 고딕"/>
                        </a:rPr>
                        <a:t>20% </a:t>
                      </a:r>
                      <a:r>
                        <a:rPr lang="ko-KR" altLang="en-US" sz="1700" b="1" kern="0" spc="-160">
                          <a:solidFill>
                            <a:srgbClr val="0000FF"/>
                          </a:solidFill>
                          <a:ea typeface="맑은 고딕"/>
                        </a:rPr>
                        <a:t>감축</a:t>
                      </a:r>
                      <a:endParaRPr lang="ko-KR" altLang="en-US" sz="1700" b="1" kern="0" spc="-160">
                        <a:solidFill>
                          <a:srgbClr val="0000FF"/>
                        </a:solidFill>
                      </a:endParaRPr>
                    </a:p>
                    <a:p>
                      <a:pPr marL="254000" marR="63500" indent="-9525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60">
                          <a:solidFill>
                            <a:srgbClr val="000000"/>
                          </a:solidFill>
                          <a:latin typeface="맑은 고딕"/>
                        </a:rPr>
                        <a:t>* </a:t>
                      </a:r>
                      <a:r>
                        <a:rPr lang="en-US" altLang="ko-KR" sz="1100" b="1" kern="0" spc="-160">
                          <a:solidFill>
                            <a:srgbClr val="000000"/>
                          </a:solidFill>
                          <a:latin typeface="맑은 고딕"/>
                        </a:rPr>
                        <a:t>95.5 </a:t>
                      </a:r>
                      <a:r>
                        <a:rPr lang="ko-KR" altLang="en-US" sz="1100" b="1" kern="0" spc="-160">
                          <a:solidFill>
                            <a:srgbClr val="000000"/>
                          </a:solidFill>
                          <a:ea typeface="맑은 고딕"/>
                        </a:rPr>
                        <a:t>→ </a:t>
                      </a:r>
                      <a:r>
                        <a:rPr lang="en-US" altLang="ko-KR" sz="1100" b="1" kern="0" spc="-160">
                          <a:solidFill>
                            <a:srgbClr val="000000"/>
                          </a:solidFill>
                          <a:latin typeface="맑은 고딕"/>
                        </a:rPr>
                        <a:t>76.4 </a:t>
                      </a:r>
                      <a:r>
                        <a:rPr lang="ko-KR" altLang="en-US" sz="700" b="1" kern="0" spc="-70">
                          <a:solidFill>
                            <a:srgbClr val="000000"/>
                          </a:solidFill>
                          <a:ea typeface="맑은 고딕"/>
                        </a:rPr>
                        <a:t>톤</a:t>
                      </a:r>
                      <a:r>
                        <a:rPr lang="en-US" altLang="ko-KR" sz="700" b="1" kern="0" spc="-70">
                          <a:solidFill>
                            <a:srgbClr val="000000"/>
                          </a:solidFill>
                          <a:latin typeface="맑은 고딕"/>
                        </a:rPr>
                        <a:t>/</a:t>
                      </a:r>
                      <a:r>
                        <a:rPr lang="ko-KR" altLang="en-US" sz="700" b="1" kern="0" spc="-70">
                          <a:solidFill>
                            <a:srgbClr val="000000"/>
                          </a:solidFill>
                          <a:ea typeface="맑은 고딕"/>
                        </a:rPr>
                        <a:t>십억 원</a:t>
                      </a:r>
                      <a:endParaRPr lang="ko-KR" altLang="en-US" sz="700" b="1" kern="0" spc="-70">
                        <a:solidFill>
                          <a:srgbClr val="000000"/>
                        </a:solidFill>
                      </a:endParaRPr>
                    </a:p>
                  </a:txBody>
                  <a:tcPr marL="35929" marR="35929" marT="35929" marB="3592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4000" marR="63500" indent="-95250" algn="ctr" fontAlgn="base" latinLnBrk="0"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altLang="ko-KR" sz="1300" b="1" kern="0" spc="-70">
                          <a:solidFill>
                            <a:srgbClr val="000000"/>
                          </a:solidFill>
                          <a:latin typeface="맑은 고딕"/>
                        </a:rPr>
                        <a:t>&lt;</a:t>
                      </a:r>
                      <a:r>
                        <a:rPr lang="ko-KR" altLang="en-US" sz="1300" b="1" kern="0" spc="-70">
                          <a:solidFill>
                            <a:srgbClr val="000000"/>
                          </a:solidFill>
                          <a:ea typeface="맑은 고딕"/>
                        </a:rPr>
                        <a:t>순환이용률</a:t>
                      </a:r>
                      <a:r>
                        <a:rPr lang="en-US" altLang="ko-KR" sz="1300" b="1" kern="0" spc="-70">
                          <a:solidFill>
                            <a:srgbClr val="000000"/>
                          </a:solidFill>
                          <a:latin typeface="맑은 고딕"/>
                        </a:rPr>
                        <a:t>&gt;</a:t>
                      </a:r>
                      <a:endParaRPr lang="ko-KR" altLang="en-US" sz="1300" b="1" kern="0" spc="-70">
                        <a:solidFill>
                          <a:srgbClr val="000000"/>
                        </a:solidFill>
                      </a:endParaRPr>
                    </a:p>
                    <a:p>
                      <a:pPr marL="254000" marR="63500" indent="-95250" algn="ctr" fontAlgn="base" latinLnBrk="0"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altLang="ko-KR" sz="1700" b="1" kern="0" spc="-160">
                          <a:solidFill>
                            <a:srgbClr val="0000FF"/>
                          </a:solidFill>
                          <a:latin typeface="맑은 고딕"/>
                        </a:rPr>
                        <a:t>70.3 </a:t>
                      </a:r>
                      <a:r>
                        <a:rPr lang="ko-KR" altLang="en-US" sz="1700" b="1" kern="0" spc="-160">
                          <a:solidFill>
                            <a:srgbClr val="0000FF"/>
                          </a:solidFill>
                          <a:ea typeface="맑은 고딕"/>
                        </a:rPr>
                        <a:t>→ </a:t>
                      </a:r>
                      <a:r>
                        <a:rPr lang="en-US" altLang="ko-KR" sz="1700" b="1" kern="0" spc="-160">
                          <a:solidFill>
                            <a:srgbClr val="0000FF"/>
                          </a:solidFill>
                          <a:latin typeface="맑은 고딕"/>
                        </a:rPr>
                        <a:t>82.0</a:t>
                      </a:r>
                      <a:r>
                        <a:rPr lang="en-US" altLang="ko-KR" sz="1400" b="1" kern="0" spc="-160">
                          <a:solidFill>
                            <a:srgbClr val="0000FF"/>
                          </a:solidFill>
                          <a:latin typeface="맑은 고딕"/>
                        </a:rPr>
                        <a:t>%</a:t>
                      </a:r>
                      <a:endParaRPr lang="ko-KR" altLang="en-US" sz="1400" b="1" kern="0" spc="-160">
                        <a:solidFill>
                          <a:srgbClr val="0000FF"/>
                        </a:solidFill>
                      </a:endParaRPr>
                    </a:p>
                  </a:txBody>
                  <a:tcPr marL="35929" marR="35929" marT="35929" marB="35929" anchor="ctr">
                    <a:lnL>
                      <a:noFill/>
                    </a:lnL>
                    <a:lnR>
                      <a:noFill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4000" marR="63500" indent="-95250" algn="ctr" fontAlgn="base" latinLnBrk="0"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altLang="ko-KR" sz="1300" b="1" kern="0" spc="-70">
                          <a:solidFill>
                            <a:srgbClr val="000000"/>
                          </a:solidFill>
                          <a:latin typeface="맑은 고딕"/>
                        </a:rPr>
                        <a:t>&lt;</a:t>
                      </a:r>
                      <a:r>
                        <a:rPr lang="ko-KR" altLang="en-US" sz="1300" b="1" kern="0" spc="-70">
                          <a:solidFill>
                            <a:srgbClr val="000000"/>
                          </a:solidFill>
                          <a:ea typeface="맑은 고딕"/>
                        </a:rPr>
                        <a:t>최종처분율</a:t>
                      </a:r>
                      <a:r>
                        <a:rPr lang="en-US" altLang="ko-KR" sz="1300" b="1" kern="0" spc="-70">
                          <a:solidFill>
                            <a:srgbClr val="000000"/>
                          </a:solidFill>
                          <a:latin typeface="맑은 고딕"/>
                        </a:rPr>
                        <a:t>&gt;</a:t>
                      </a:r>
                      <a:endParaRPr lang="ko-KR" altLang="en-US" sz="1300" b="1" kern="0" spc="-70">
                        <a:solidFill>
                          <a:srgbClr val="000000"/>
                        </a:solidFill>
                      </a:endParaRPr>
                    </a:p>
                    <a:p>
                      <a:pPr marL="254000" marR="63500" indent="-95250" algn="ctr" fontAlgn="base" latinLnBrk="0"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altLang="ko-KR" sz="1700" b="1" kern="0" spc="-160">
                          <a:solidFill>
                            <a:srgbClr val="0000FF"/>
                          </a:solidFill>
                          <a:latin typeface="맑은 고딕"/>
                        </a:rPr>
                        <a:t>9.1 </a:t>
                      </a:r>
                      <a:r>
                        <a:rPr lang="ko-KR" altLang="en-US" sz="1700" b="1" kern="0" spc="-160">
                          <a:solidFill>
                            <a:srgbClr val="0000FF"/>
                          </a:solidFill>
                          <a:ea typeface="맑은 고딕"/>
                        </a:rPr>
                        <a:t>→ </a:t>
                      </a:r>
                      <a:r>
                        <a:rPr lang="en-US" altLang="ko-KR" sz="1700" b="1" kern="0" spc="-160">
                          <a:solidFill>
                            <a:srgbClr val="0000FF"/>
                          </a:solidFill>
                          <a:latin typeface="맑은 고딕"/>
                        </a:rPr>
                        <a:t>3.0</a:t>
                      </a:r>
                      <a:r>
                        <a:rPr lang="en-US" altLang="ko-KR" sz="1400" b="1" kern="0" spc="-160">
                          <a:solidFill>
                            <a:srgbClr val="0000FF"/>
                          </a:solidFill>
                          <a:latin typeface="맑은 고딕"/>
                        </a:rPr>
                        <a:t>%</a:t>
                      </a:r>
                      <a:endParaRPr lang="ko-KR" altLang="en-US" sz="1400" b="1" kern="0" spc="-160">
                        <a:solidFill>
                          <a:srgbClr val="0000FF"/>
                        </a:solidFill>
                      </a:endParaRPr>
                    </a:p>
                  </a:txBody>
                  <a:tcPr marL="35929" marR="35929" marT="35929" marB="35929" anchor="ctr">
                    <a:lnL>
                      <a:noFill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45057" name="_x333061456" descr="EMB00002f9803e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3429000"/>
            <a:ext cx="3959225" cy="2873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683568" y="5178678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b="1" smtClean="0">
                <a:latin typeface="휴먼명조" pitchFamily="2" charset="-127"/>
                <a:ea typeface="휴먼명조" pitchFamily="2" charset="-127"/>
              </a:rPr>
              <a:t>- (</a:t>
            </a:r>
            <a:r>
              <a:rPr lang="ko-KR" altLang="en-US" b="1" smtClean="0">
                <a:latin typeface="휴먼명조" pitchFamily="2" charset="-127"/>
                <a:ea typeface="휴먼명조" pitchFamily="2" charset="-127"/>
              </a:rPr>
              <a:t>정책방향</a:t>
            </a:r>
            <a:r>
              <a:rPr lang="en-US" altLang="ko-KR" b="1" smtClean="0">
                <a:latin typeface="휴먼명조" pitchFamily="2" charset="-127"/>
                <a:ea typeface="휴먼명조" pitchFamily="2" charset="-127"/>
              </a:rPr>
              <a:t>) </a:t>
            </a:r>
            <a:r>
              <a:rPr lang="ko-KR" altLang="en-US" b="1" smtClean="0">
                <a:solidFill>
                  <a:srgbClr val="0000CC"/>
                </a:solidFill>
                <a:latin typeface="휴먼명조" pitchFamily="2" charset="-127"/>
                <a:ea typeface="휴먼명조" pitchFamily="2" charset="-127"/>
              </a:rPr>
              <a:t>감량</a:t>
            </a:r>
            <a:r>
              <a:rPr lang="en-US" altLang="ko-KR" smtClean="0">
                <a:latin typeface="휴먼명조" pitchFamily="2" charset="-127"/>
                <a:ea typeface="휴먼명조" pitchFamily="2" charset="-127"/>
              </a:rPr>
              <a:t>-</a:t>
            </a:r>
            <a:r>
              <a:rPr lang="ko-KR" altLang="en-US" smtClean="0">
                <a:latin typeface="휴먼명조" pitchFamily="2" charset="-127"/>
                <a:ea typeface="휴먼명조" pitchFamily="2" charset="-127"/>
              </a:rPr>
              <a:t>재사용</a:t>
            </a:r>
            <a:r>
              <a:rPr lang="en-US" altLang="ko-KR" smtClean="0">
                <a:latin typeface="휴먼명조" pitchFamily="2" charset="-127"/>
                <a:ea typeface="휴먼명조" pitchFamily="2" charset="-127"/>
              </a:rPr>
              <a:t>-</a:t>
            </a:r>
            <a:r>
              <a:rPr lang="ko-KR" altLang="en-US" smtClean="0">
                <a:latin typeface="휴먼명조" pitchFamily="2" charset="-127"/>
                <a:ea typeface="휴먼명조" pitchFamily="2" charset="-127"/>
              </a:rPr>
              <a:t>재활용</a:t>
            </a:r>
            <a:r>
              <a:rPr lang="en-US" altLang="ko-KR" smtClean="0">
                <a:latin typeface="휴먼명조" pitchFamily="2" charset="-127"/>
                <a:ea typeface="휴먼명조" pitchFamily="2" charset="-127"/>
              </a:rPr>
              <a:t>-</a:t>
            </a:r>
            <a:r>
              <a:rPr lang="ko-KR" altLang="en-US" smtClean="0">
                <a:latin typeface="휴먼명조" pitchFamily="2" charset="-127"/>
                <a:ea typeface="휴먼명조" pitchFamily="2" charset="-127"/>
              </a:rPr>
              <a:t>에너지재활용</a:t>
            </a:r>
            <a:r>
              <a:rPr lang="en-US" altLang="ko-KR" smtClean="0">
                <a:latin typeface="휴먼명조" pitchFamily="2" charset="-127"/>
                <a:ea typeface="휴먼명조" pitchFamily="2" charset="-127"/>
              </a:rPr>
              <a:t>-</a:t>
            </a:r>
            <a:r>
              <a:rPr lang="ko-KR" altLang="en-US" smtClean="0">
                <a:latin typeface="휴먼명조" pitchFamily="2" charset="-127"/>
                <a:ea typeface="휴먼명조" pitchFamily="2" charset="-127"/>
              </a:rPr>
              <a:t>안전처리등</a:t>
            </a:r>
            <a:r>
              <a:rPr lang="ko-KR" altLang="en-US" b="1" smtClean="0">
                <a:latin typeface="휴먼명조" pitchFamily="2" charset="-127"/>
                <a:ea typeface="휴먼명조" pitchFamily="2" charset="-127"/>
              </a:rPr>
              <a:t> 우선순위 명확화</a:t>
            </a:r>
            <a:endParaRPr lang="ko-KR" altLang="en-US" b="1">
              <a:latin typeface="휴먼명조" pitchFamily="2" charset="-127"/>
              <a:ea typeface="휴먼명조" pitchFamily="2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1560" y="1916832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Tx/>
              <a:buChar char="-"/>
            </a:pPr>
            <a:r>
              <a:rPr lang="en-US" altLang="ko-KR" b="1" smtClean="0">
                <a:latin typeface="휴먼명조" pitchFamily="2" charset="-127"/>
                <a:ea typeface="휴먼명조" pitchFamily="2" charset="-127"/>
              </a:rPr>
              <a:t> (</a:t>
            </a:r>
            <a:r>
              <a:rPr lang="ko-KR" altLang="en-US" b="1" smtClean="0">
                <a:latin typeface="휴먼명조" pitchFamily="2" charset="-127"/>
                <a:ea typeface="휴먼명조" pitchFamily="2" charset="-127"/>
              </a:rPr>
              <a:t>목적</a:t>
            </a:r>
            <a:r>
              <a:rPr lang="en-US" altLang="ko-KR" b="1" smtClean="0">
                <a:latin typeface="휴먼명조" pitchFamily="2" charset="-127"/>
                <a:ea typeface="휴먼명조" pitchFamily="2" charset="-127"/>
              </a:rPr>
              <a:t>) </a:t>
            </a:r>
            <a:r>
              <a:rPr lang="ko-KR" altLang="en-US" b="1" smtClean="0">
                <a:latin typeface="휴먼명조" pitchFamily="2" charset="-127"/>
                <a:ea typeface="휴먼명조" pitchFamily="2" charset="-127"/>
              </a:rPr>
              <a:t>자원의 효율적 이용</a:t>
            </a:r>
            <a:r>
              <a:rPr lang="en-US" altLang="ko-KR" b="1" smtClean="0">
                <a:latin typeface="휴먼명조" pitchFamily="2" charset="-127"/>
                <a:ea typeface="휴먼명조" pitchFamily="2" charset="-127"/>
              </a:rPr>
              <a:t>, </a:t>
            </a:r>
            <a:r>
              <a:rPr lang="ko-KR" altLang="en-US" b="1" smtClean="0">
                <a:latin typeface="휴먼명조" pitchFamily="2" charset="-127"/>
                <a:ea typeface="휴먼명조" pitchFamily="2" charset="-127"/>
              </a:rPr>
              <a:t>폐기물의 발생 억제 및 순환이용의 촉진 등에 </a:t>
            </a:r>
            <a:endParaRPr lang="en-US" altLang="ko-KR" b="1" smtClean="0">
              <a:latin typeface="휴먼명조" pitchFamily="2" charset="-127"/>
              <a:ea typeface="휴먼명조" pitchFamily="2" charset="-127"/>
            </a:endParaRPr>
          </a:p>
          <a:p>
            <a:pPr algn="l"/>
            <a:r>
              <a:rPr lang="en-US" altLang="ko-KR" b="1" smtClean="0">
                <a:latin typeface="휴먼명조" pitchFamily="2" charset="-127"/>
                <a:ea typeface="휴먼명조" pitchFamily="2" charset="-127"/>
              </a:rPr>
              <a:t>  </a:t>
            </a:r>
            <a:r>
              <a:rPr lang="ko-KR" altLang="en-US" b="1" smtClean="0">
                <a:latin typeface="휴먼명조" pitchFamily="2" charset="-127"/>
                <a:ea typeface="휴먼명조" pitchFamily="2" charset="-127"/>
              </a:rPr>
              <a:t>관한 중장기 정책목표와 방향 제시</a:t>
            </a:r>
            <a:endParaRPr lang="ko-KR" altLang="en-US" b="1">
              <a:latin typeface="휴먼명조" pitchFamily="2" charset="-127"/>
              <a:ea typeface="휴먼명조" pitchFamily="2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1560" y="2555612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Tx/>
              <a:buChar char="-"/>
            </a:pPr>
            <a:r>
              <a:rPr lang="en-US" altLang="ko-KR" b="1" smtClean="0">
                <a:latin typeface="휴먼명조" pitchFamily="2" charset="-127"/>
                <a:ea typeface="휴먼명조" pitchFamily="2" charset="-127"/>
              </a:rPr>
              <a:t> (</a:t>
            </a:r>
            <a:r>
              <a:rPr lang="ko-KR" altLang="en-US" b="1" smtClean="0">
                <a:latin typeface="휴먼명조" pitchFamily="2" charset="-127"/>
                <a:ea typeface="휴먼명조" pitchFamily="2" charset="-127"/>
              </a:rPr>
              <a:t>비전 및 목표</a:t>
            </a:r>
            <a:r>
              <a:rPr lang="en-US" altLang="ko-KR" b="1" smtClean="0">
                <a:latin typeface="휴먼명조" pitchFamily="2" charset="-127"/>
                <a:ea typeface="휴먼명조" pitchFamily="2" charset="-127"/>
              </a:rPr>
              <a:t>)</a:t>
            </a:r>
            <a:endParaRPr lang="ko-KR" altLang="en-US" b="1">
              <a:latin typeface="휴먼명조" pitchFamily="2" charset="-127"/>
              <a:ea typeface="휴먼명조" pitchFamily="2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3568" y="5579948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b="1" smtClean="0">
                <a:latin typeface="휴먼명조" pitchFamily="2" charset="-127"/>
                <a:ea typeface="휴먼명조" pitchFamily="2" charset="-127"/>
              </a:rPr>
              <a:t>- (</a:t>
            </a:r>
            <a:r>
              <a:rPr lang="ko-KR" altLang="en-US" b="1" smtClean="0">
                <a:latin typeface="휴먼명조" pitchFamily="2" charset="-127"/>
                <a:ea typeface="휴먼명조" pitchFamily="2" charset="-127"/>
              </a:rPr>
              <a:t>추진주체</a:t>
            </a:r>
            <a:r>
              <a:rPr lang="en-US" altLang="ko-KR" b="1" smtClean="0">
                <a:latin typeface="휴먼명조" pitchFamily="2" charset="-127"/>
                <a:ea typeface="휴먼명조" pitchFamily="2" charset="-127"/>
              </a:rPr>
              <a:t>) </a:t>
            </a:r>
            <a:r>
              <a:rPr lang="ko-KR" altLang="en-US" b="1" smtClean="0">
                <a:latin typeface="휴먼명조" pitchFamily="2" charset="-127"/>
                <a:ea typeface="휴먼명조" pitchFamily="2" charset="-127"/>
              </a:rPr>
              <a:t>정부</a:t>
            </a:r>
            <a:r>
              <a:rPr lang="en-US" altLang="ko-KR" b="1" smtClean="0">
                <a:latin typeface="휴먼명조" pitchFamily="2" charset="-127"/>
                <a:ea typeface="휴먼명조" pitchFamily="2" charset="-127"/>
              </a:rPr>
              <a:t>, </a:t>
            </a:r>
            <a:r>
              <a:rPr lang="ko-KR" altLang="en-US" b="1" smtClean="0">
                <a:latin typeface="휴먼명조" pitchFamily="2" charset="-127"/>
                <a:ea typeface="휴먼명조" pitchFamily="2" charset="-127"/>
              </a:rPr>
              <a:t>지자체</a:t>
            </a:r>
            <a:r>
              <a:rPr lang="en-US" altLang="ko-KR" b="1" smtClean="0">
                <a:latin typeface="휴먼명조" pitchFamily="2" charset="-127"/>
                <a:ea typeface="휴먼명조" pitchFamily="2" charset="-127"/>
              </a:rPr>
              <a:t>, </a:t>
            </a:r>
            <a:r>
              <a:rPr lang="ko-KR" altLang="en-US" b="1" smtClean="0">
                <a:latin typeface="휴먼명조" pitchFamily="2" charset="-127"/>
                <a:ea typeface="휴먼명조" pitchFamily="2" charset="-127"/>
              </a:rPr>
              <a:t>시민사회</a:t>
            </a:r>
            <a:r>
              <a:rPr lang="en-US" altLang="ko-KR" b="1" smtClean="0">
                <a:latin typeface="휴먼명조" pitchFamily="2" charset="-127"/>
                <a:ea typeface="휴먼명조" pitchFamily="2" charset="-127"/>
              </a:rPr>
              <a:t>, </a:t>
            </a:r>
            <a:r>
              <a:rPr lang="ko-KR" altLang="en-US" b="1" smtClean="0">
                <a:latin typeface="휴먼명조" pitchFamily="2" charset="-127"/>
                <a:ea typeface="휴먼명조" pitchFamily="2" charset="-127"/>
              </a:rPr>
              <a:t>주민 등 국민 참여 거버넌스 확립</a:t>
            </a:r>
            <a:endParaRPr lang="ko-KR" altLang="en-US" b="1">
              <a:latin typeface="휴먼명조" pitchFamily="2" charset="-127"/>
              <a:ea typeface="휴먼명조" pitchFamily="2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5576" y="6165304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mtClean="0">
                <a:latin typeface="휴먼모음T"/>
                <a:ea typeface="휴먼모음T"/>
              </a:rPr>
              <a:t>※ </a:t>
            </a:r>
            <a:r>
              <a:rPr lang="ko-KR" altLang="en-US" smtClean="0">
                <a:latin typeface="휴먼모음T"/>
                <a:ea typeface="휴먼모음T"/>
              </a:rPr>
              <a:t>현재 충청북도 자원순환기본계획 시행계획 수립중</a:t>
            </a: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mtClean="0"/>
              <a:t>3. </a:t>
            </a:r>
            <a:r>
              <a:rPr lang="ko-KR" altLang="en-US" smtClean="0"/>
              <a:t>폐기물의 </a:t>
            </a:r>
            <a:r>
              <a:rPr lang="ko-KR" altLang="en-US" dirty="0" smtClean="0"/>
              <a:t>정의</a:t>
            </a:r>
            <a:endParaRPr lang="ko-KR" altLang="en-US" dirty="0"/>
          </a:p>
        </p:txBody>
      </p:sp>
      <p:sp>
        <p:nvSpPr>
          <p:cNvPr id="20" name="직사각형 19"/>
          <p:cNvSpPr/>
          <p:nvPr/>
        </p:nvSpPr>
        <p:spPr>
          <a:xfrm>
            <a:off x="323528" y="1628800"/>
            <a:ext cx="6720109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31750">
              <a:bevelT w="1270" h="57150"/>
              <a:bevelB w="1270" h="1270"/>
              <a:contourClr>
                <a:schemeClr val="bg1"/>
              </a:contourClr>
            </a:sp3d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u"/>
              <a:defRPr/>
            </a:pPr>
            <a:r>
              <a:rPr kumimoji="0" lang="ko-KR" altLang="en-US" sz="2400" b="1" dirty="0" smtClean="0">
                <a:solidFill>
                  <a:srgbClr val="002277"/>
                </a:solidFill>
                <a:latin typeface="+mn-ea"/>
                <a:ea typeface="+mn-ea"/>
              </a:rPr>
              <a:t> 폐기물의 법률적 개념</a:t>
            </a:r>
            <a:r>
              <a:rPr kumimoji="0" lang="en-US" altLang="ko-KR" sz="2000" b="1" dirty="0" smtClean="0">
                <a:solidFill>
                  <a:srgbClr val="002277"/>
                </a:solidFill>
                <a:latin typeface="+mn-ea"/>
                <a:ea typeface="+mn-ea"/>
              </a:rPr>
              <a:t>(</a:t>
            </a:r>
            <a:r>
              <a:rPr kumimoji="0" lang="ko-KR" altLang="en-US" sz="2000" b="1" dirty="0" smtClean="0">
                <a:solidFill>
                  <a:srgbClr val="002277"/>
                </a:solidFill>
                <a:latin typeface="+mn-ea"/>
                <a:ea typeface="+mn-ea"/>
              </a:rPr>
              <a:t>폐기물관리법 제</a:t>
            </a:r>
            <a:r>
              <a:rPr kumimoji="0" lang="en-US" altLang="ko-KR" sz="2000" b="1" dirty="0" smtClean="0">
                <a:solidFill>
                  <a:srgbClr val="002277"/>
                </a:solidFill>
                <a:latin typeface="+mn-ea"/>
                <a:ea typeface="+mn-ea"/>
              </a:rPr>
              <a:t>2</a:t>
            </a:r>
            <a:r>
              <a:rPr kumimoji="0" lang="ko-KR" altLang="en-US" sz="2000" b="1" dirty="0" smtClean="0">
                <a:solidFill>
                  <a:srgbClr val="002277"/>
                </a:solidFill>
                <a:latin typeface="+mn-ea"/>
                <a:ea typeface="+mn-ea"/>
              </a:rPr>
              <a:t>조제</a:t>
            </a:r>
            <a:r>
              <a:rPr kumimoji="0" lang="en-US" altLang="ko-KR" sz="2000" b="1" dirty="0" smtClean="0">
                <a:solidFill>
                  <a:srgbClr val="002277"/>
                </a:solidFill>
                <a:latin typeface="+mn-ea"/>
                <a:ea typeface="+mn-ea"/>
              </a:rPr>
              <a:t>1</a:t>
            </a:r>
            <a:r>
              <a:rPr kumimoji="0" lang="ko-KR" altLang="en-US" sz="2000" b="1" dirty="0" smtClean="0">
                <a:solidFill>
                  <a:srgbClr val="002277"/>
                </a:solidFill>
                <a:latin typeface="+mn-ea"/>
                <a:ea typeface="+mn-ea"/>
              </a:rPr>
              <a:t>호</a:t>
            </a:r>
            <a:r>
              <a:rPr kumimoji="0" lang="en-US" altLang="ko-KR" sz="2000" b="1" dirty="0" smtClean="0">
                <a:solidFill>
                  <a:srgbClr val="002277"/>
                </a:solidFill>
                <a:latin typeface="+mn-ea"/>
                <a:ea typeface="+mn-ea"/>
              </a:rPr>
              <a:t>)</a:t>
            </a:r>
            <a:endParaRPr kumimoji="0" lang="ko-KR" altLang="en-US" sz="2000" b="1" dirty="0">
              <a:solidFill>
                <a:schemeClr val="tx2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395536" y="2165950"/>
            <a:ext cx="8568952" cy="831002"/>
          </a:xfrm>
          <a:prstGeom prst="roundRect">
            <a:avLst/>
          </a:prstGeom>
          <a:ln w="25400" cmpd="thickThin">
            <a:solidFill>
              <a:srgbClr val="67961A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90500" indent="-190500" algn="l" fontAlgn="auto" latinLnBrk="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kumimoji="0" lang="ko-KR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쓰레기</a:t>
            </a:r>
            <a:r>
              <a:rPr kumimoji="0"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연소재</a:t>
            </a:r>
            <a:r>
              <a:rPr kumimoji="0"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오니</a:t>
            </a:r>
            <a:r>
              <a:rPr kumimoji="0"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폐유</a:t>
            </a:r>
            <a:r>
              <a:rPr kumimoji="0"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폐산</a:t>
            </a:r>
            <a:r>
              <a:rPr kumimoji="0"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동물사체 등으로서 </a:t>
            </a:r>
            <a:r>
              <a:rPr kumimoji="0" lang="ko-KR" altLang="en-US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사람의 생활이나 사업활동에 필요하지 아니하게 된 물질</a:t>
            </a:r>
            <a:endParaRPr kumimoji="0" lang="en-US" altLang="ko-KR" b="1" dirty="0" smtClean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AutoShape 20"/>
          <p:cNvSpPr>
            <a:spLocks noChangeArrowheads="1"/>
          </p:cNvSpPr>
          <p:nvPr/>
        </p:nvSpPr>
        <p:spPr bwMode="auto">
          <a:xfrm>
            <a:off x="395536" y="974908"/>
            <a:ext cx="5748100" cy="509876"/>
          </a:xfrm>
          <a:prstGeom prst="roundRect">
            <a:avLst>
              <a:gd name="adj" fmla="val 20016"/>
            </a:avLst>
          </a:prstGeom>
          <a:blipFill>
            <a:blip r:embed="rId3" cstate="print"/>
            <a:stretch>
              <a:fillRect/>
            </a:stretch>
          </a:blipFill>
          <a:ln w="53975">
            <a:solidFill>
              <a:schemeClr val="bg1"/>
            </a:solidFill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ko-KR" altLang="en-US" sz="2000" b="1" dirty="0" smtClean="0">
                <a:latin typeface="+mn-ea"/>
              </a:rPr>
              <a:t>폐기물관리법</a:t>
            </a:r>
            <a:r>
              <a:rPr lang="en-US" altLang="ko-KR" sz="2000" b="1" dirty="0" smtClean="0">
                <a:latin typeface="+mn-ea"/>
              </a:rPr>
              <a:t>(2018.5.29.</a:t>
            </a:r>
            <a:r>
              <a:rPr lang="ko-KR" altLang="en-US" sz="2000" b="1" dirty="0" smtClean="0">
                <a:latin typeface="+mn-ea"/>
              </a:rPr>
              <a:t>시행</a:t>
            </a:r>
            <a:r>
              <a:rPr lang="en-US" altLang="ko-KR" sz="2000" b="1" dirty="0" smtClean="0">
                <a:latin typeface="+mn-ea"/>
              </a:rPr>
              <a:t>, </a:t>
            </a:r>
            <a:r>
              <a:rPr lang="ko-KR" altLang="en-US" sz="2000" b="1" dirty="0" smtClean="0">
                <a:latin typeface="+mn-ea"/>
              </a:rPr>
              <a:t>법률 제</a:t>
            </a:r>
            <a:r>
              <a:rPr lang="en-US" altLang="ko-KR" sz="2000" b="1" dirty="0" smtClean="0">
                <a:latin typeface="+mn-ea"/>
              </a:rPr>
              <a:t>15103</a:t>
            </a:r>
            <a:r>
              <a:rPr lang="ko-KR" altLang="en-US" sz="2000" b="1" dirty="0" smtClean="0">
                <a:latin typeface="+mn-ea"/>
              </a:rPr>
              <a:t>호</a:t>
            </a:r>
            <a:r>
              <a:rPr lang="en-US" altLang="ko-KR" sz="2000" b="1" dirty="0" smtClean="0">
                <a:latin typeface="+mn-ea"/>
              </a:rPr>
              <a:t>)</a:t>
            </a:r>
            <a:endParaRPr lang="ko-KR" altLang="en-US" sz="2000" b="1" dirty="0" smtClean="0">
              <a:latin typeface="+mn-ea"/>
            </a:endParaRPr>
          </a:p>
        </p:txBody>
      </p:sp>
      <p:graphicFrame>
        <p:nvGraphicFramePr>
          <p:cNvPr id="9" name="다이어그램 8"/>
          <p:cNvGraphicFramePr/>
          <p:nvPr/>
        </p:nvGraphicFramePr>
        <p:xfrm>
          <a:off x="251520" y="3140968"/>
          <a:ext cx="8928992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mtClean="0"/>
              <a:t>4. </a:t>
            </a:r>
            <a:r>
              <a:rPr lang="ko-KR" altLang="en-US" smtClean="0"/>
              <a:t>재활용의 </a:t>
            </a:r>
            <a:r>
              <a:rPr lang="ko-KR" altLang="en-US" dirty="0" smtClean="0"/>
              <a:t>정의</a:t>
            </a:r>
            <a:endParaRPr lang="ko-KR" altLang="en-US" dirty="0"/>
          </a:p>
        </p:txBody>
      </p:sp>
      <p:sp>
        <p:nvSpPr>
          <p:cNvPr id="3" name="모서리가 둥근 직사각형 2"/>
          <p:cNvSpPr/>
          <p:nvPr/>
        </p:nvSpPr>
        <p:spPr>
          <a:xfrm>
            <a:off x="395536" y="1916832"/>
            <a:ext cx="8568952" cy="4503410"/>
          </a:xfrm>
          <a:prstGeom prst="roundRect">
            <a:avLst>
              <a:gd name="adj" fmla="val 8790"/>
            </a:avLst>
          </a:prstGeom>
          <a:ln w="25400" cmpd="thickThin">
            <a:solidFill>
              <a:srgbClr val="67961A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30000"/>
              </a:lnSpc>
            </a:pPr>
            <a:r>
              <a:rPr kumimoji="0" lang="en-US" altLang="ko-KR" sz="24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2400" b="1" dirty="0" smtClean="0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"</a:t>
            </a:r>
            <a:r>
              <a:rPr kumimoji="0" lang="ko-KR" altLang="en-US" sz="2400" b="1" dirty="0" smtClean="0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재활용</a:t>
            </a:r>
            <a:r>
              <a:rPr kumimoji="0" lang="en-US" altLang="ko-KR" sz="2400" b="1" dirty="0" smtClean="0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"</a:t>
            </a:r>
            <a:r>
              <a:rPr kumimoji="0" lang="ko-KR" altLang="en-US" sz="24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이란 다음 각 목의 어느 하나에 해당하는 활동을</a:t>
            </a:r>
            <a:endParaRPr kumimoji="0" lang="en-US" altLang="ko-KR" sz="2400" b="1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l">
              <a:lnSpc>
                <a:spcPct val="130000"/>
              </a:lnSpc>
            </a:pPr>
            <a:r>
              <a:rPr kumimoji="0" lang="en-US" altLang="ko-KR" sz="24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24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말한다</a:t>
            </a:r>
            <a:r>
              <a:rPr kumimoji="0" lang="en-US" altLang="ko-KR" sz="24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algn="l"/>
            <a:endParaRPr kumimoji="0" lang="en-US" altLang="ko-KR" sz="1000" b="1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l">
              <a:lnSpc>
                <a:spcPct val="130000"/>
              </a:lnSpc>
            </a:pPr>
            <a:r>
              <a:rPr kumimoji="0" lang="ko-KR" altLang="en-US" sz="24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가</a:t>
            </a:r>
            <a:r>
              <a:rPr kumimoji="0" lang="en-US" altLang="ko-KR" sz="24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kumimoji="0" lang="ko-KR" altLang="en-US" sz="24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폐기물을 </a:t>
            </a:r>
            <a:r>
              <a:rPr kumimoji="0" lang="ko-KR" altLang="en-US" sz="2400" b="1" u="sng" dirty="0" err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재사용ㆍ재생이용</a:t>
            </a:r>
            <a:r>
              <a:rPr kumimoji="0" lang="ko-KR" altLang="en-US" sz="2400" b="1" dirty="0" err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하거나</a:t>
            </a:r>
            <a:r>
              <a:rPr kumimoji="0" lang="ko-KR" altLang="en-US" sz="24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2400" b="1" u="sng" dirty="0" err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재사용ㆍ재생이용</a:t>
            </a:r>
            <a:r>
              <a:rPr kumimoji="0" lang="ko-KR" altLang="en-US" sz="2400" b="1" u="sng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할</a:t>
            </a:r>
            <a:endParaRPr kumimoji="0" lang="en-US" altLang="ko-KR" sz="2400" b="1" u="sng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l">
              <a:lnSpc>
                <a:spcPct val="130000"/>
              </a:lnSpc>
            </a:pPr>
            <a:r>
              <a:rPr kumimoji="0" lang="en-US" altLang="ko-KR" sz="24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kumimoji="0" lang="ko-KR" altLang="en-US" sz="24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2400" b="1" u="sng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수 있는 상태</a:t>
            </a:r>
            <a:r>
              <a:rPr kumimoji="0" lang="ko-KR" altLang="en-US" sz="24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로 만드는 활동 </a:t>
            </a:r>
            <a:r>
              <a:rPr kumimoji="0" lang="ko-KR" altLang="en-US" sz="2400" b="1" dirty="0" smtClean="0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☞ 물질 재활용</a:t>
            </a:r>
            <a:endParaRPr kumimoji="0" lang="en-US" altLang="ko-KR" sz="2400" b="1" dirty="0" smtClean="0">
              <a:solidFill>
                <a:srgbClr val="0000CC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l"/>
            <a:endParaRPr kumimoji="0" lang="ko-KR" altLang="en-US" sz="1000" b="1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l">
              <a:lnSpc>
                <a:spcPct val="130000"/>
              </a:lnSpc>
            </a:pPr>
            <a:r>
              <a:rPr kumimoji="0" lang="ko-KR" altLang="en-US" sz="24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나</a:t>
            </a:r>
            <a:r>
              <a:rPr kumimoji="0" lang="en-US" altLang="ko-KR" sz="24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kumimoji="0" lang="ko-KR" altLang="en-US" sz="24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폐기물로부터 「</a:t>
            </a:r>
            <a:r>
              <a:rPr kumimoji="0" lang="ko-KR" altLang="en-US" sz="2400" b="1" dirty="0" err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에너지법</a:t>
            </a:r>
            <a:r>
              <a:rPr kumimoji="0" lang="ko-KR" altLang="en-US" sz="24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」 제</a:t>
            </a:r>
            <a:r>
              <a:rPr kumimoji="0" lang="en-US" altLang="ko-KR" sz="24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kumimoji="0" lang="ko-KR" altLang="en-US" sz="24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조제</a:t>
            </a:r>
            <a:r>
              <a:rPr kumimoji="0" lang="en-US" altLang="ko-KR" sz="24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kumimoji="0" lang="ko-KR" altLang="en-US" sz="24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호에 따른 에너지를</a:t>
            </a:r>
            <a:endParaRPr kumimoji="0" lang="en-US" altLang="ko-KR" sz="2400" b="1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l">
              <a:lnSpc>
                <a:spcPct val="130000"/>
              </a:lnSpc>
            </a:pPr>
            <a:r>
              <a:rPr kumimoji="0" lang="en-US" altLang="ko-KR" sz="24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kumimoji="0" lang="ko-KR" altLang="en-US" sz="24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회수하거나 회수할 수 있는 상태로 만들거나 폐기물을</a:t>
            </a:r>
            <a:endParaRPr kumimoji="0" lang="en-US" altLang="ko-KR" sz="2400" b="1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l">
              <a:lnSpc>
                <a:spcPct val="130000"/>
              </a:lnSpc>
            </a:pPr>
            <a:r>
              <a:rPr kumimoji="0" lang="en-US" altLang="ko-KR" sz="24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kumimoji="0" lang="ko-KR" altLang="en-US" sz="24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연료로 사용하는 활동으로서 </a:t>
            </a:r>
            <a:r>
              <a:rPr kumimoji="0" lang="ko-KR" altLang="en-US" sz="2400" b="1" dirty="0" err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환경부령으로</a:t>
            </a:r>
            <a:r>
              <a:rPr kumimoji="0" lang="ko-KR" altLang="en-US" sz="24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정하는 활동</a:t>
            </a:r>
            <a:endParaRPr kumimoji="0" lang="en-US" altLang="ko-KR" sz="2400" b="1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l">
              <a:lnSpc>
                <a:spcPct val="130000"/>
              </a:lnSpc>
            </a:pPr>
            <a:r>
              <a:rPr kumimoji="0" lang="ko-KR" altLang="en-US" sz="2400" b="1" dirty="0" smtClean="0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    ☞ 에너지 재활용</a:t>
            </a:r>
            <a:endParaRPr kumimoji="0" lang="ko-KR" altLang="en-US" sz="2400" b="1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AutoShape 20"/>
          <p:cNvSpPr>
            <a:spLocks noChangeArrowheads="1"/>
          </p:cNvSpPr>
          <p:nvPr/>
        </p:nvSpPr>
        <p:spPr bwMode="auto">
          <a:xfrm>
            <a:off x="395536" y="974908"/>
            <a:ext cx="5748100" cy="509876"/>
          </a:xfrm>
          <a:prstGeom prst="roundRect">
            <a:avLst>
              <a:gd name="adj" fmla="val 20016"/>
            </a:avLst>
          </a:prstGeom>
          <a:blipFill>
            <a:blip r:embed="rId2" cstate="print"/>
            <a:stretch>
              <a:fillRect/>
            </a:stretch>
          </a:blipFill>
          <a:ln w="53975">
            <a:solidFill>
              <a:schemeClr val="bg1"/>
            </a:solidFill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ko-KR" altLang="en-US" sz="2000" b="1" dirty="0" smtClean="0">
                <a:latin typeface="+mn-ea"/>
              </a:rPr>
              <a:t>폐기물관리법</a:t>
            </a:r>
            <a:r>
              <a:rPr lang="en-US" altLang="ko-KR" sz="2000" b="1" dirty="0" smtClean="0">
                <a:latin typeface="+mn-ea"/>
              </a:rPr>
              <a:t>(2018.5.29.</a:t>
            </a:r>
            <a:r>
              <a:rPr lang="ko-KR" altLang="en-US" sz="2000" b="1" dirty="0" smtClean="0">
                <a:latin typeface="+mn-ea"/>
              </a:rPr>
              <a:t>시행</a:t>
            </a:r>
            <a:r>
              <a:rPr lang="en-US" altLang="ko-KR" sz="2000" b="1" dirty="0" smtClean="0">
                <a:latin typeface="+mn-ea"/>
              </a:rPr>
              <a:t>, </a:t>
            </a:r>
            <a:r>
              <a:rPr lang="ko-KR" altLang="en-US" sz="2000" b="1" dirty="0" smtClean="0">
                <a:latin typeface="+mn-ea"/>
              </a:rPr>
              <a:t>법률 제</a:t>
            </a:r>
            <a:r>
              <a:rPr lang="en-US" altLang="ko-KR" sz="2000" b="1" dirty="0" smtClean="0">
                <a:latin typeface="+mn-ea"/>
              </a:rPr>
              <a:t>15103</a:t>
            </a:r>
            <a:r>
              <a:rPr lang="ko-KR" altLang="en-US" sz="2000" b="1" dirty="0" smtClean="0">
                <a:latin typeface="+mn-ea"/>
              </a:rPr>
              <a:t>호</a:t>
            </a:r>
            <a:r>
              <a:rPr lang="en-US" altLang="ko-KR" sz="2000" b="1" dirty="0" smtClean="0">
                <a:latin typeface="+mn-ea"/>
              </a:rPr>
              <a:t>)</a:t>
            </a:r>
            <a:endParaRPr lang="ko-KR" altLang="en-US" sz="2000" b="1" dirty="0" smtClean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mtClean="0"/>
              <a:t>5. </a:t>
            </a:r>
            <a:r>
              <a:rPr lang="ko-KR" altLang="en-US" smtClean="0"/>
              <a:t>폐기물의 </a:t>
            </a:r>
            <a:r>
              <a:rPr lang="ko-KR" altLang="en-US" dirty="0" smtClean="0"/>
              <a:t>분류</a:t>
            </a:r>
            <a:endParaRPr lang="ko-KR" altLang="en-US" dirty="0"/>
          </a:p>
        </p:txBody>
      </p:sp>
      <p:sp>
        <p:nvSpPr>
          <p:cNvPr id="20" name="직사각형 19"/>
          <p:cNvSpPr/>
          <p:nvPr/>
        </p:nvSpPr>
        <p:spPr>
          <a:xfrm>
            <a:off x="323528" y="1268760"/>
            <a:ext cx="7416824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 w="1270" h="57150"/>
              <a:bevelB w="1270" h="1270"/>
              <a:contourClr>
                <a:schemeClr val="bg1"/>
              </a:contourClr>
            </a:sp3d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u"/>
              <a:defRPr/>
            </a:pPr>
            <a:r>
              <a:rPr kumimoji="0" lang="ko-KR" altLang="en-US" sz="2400" b="1" dirty="0" smtClean="0">
                <a:solidFill>
                  <a:srgbClr val="002277"/>
                </a:solidFill>
                <a:latin typeface="+mn-ea"/>
                <a:ea typeface="+mn-ea"/>
              </a:rPr>
              <a:t> 폐기물 분류 체계 </a:t>
            </a:r>
            <a:r>
              <a:rPr kumimoji="0" lang="en-US" altLang="ko-KR" sz="2400" b="1" dirty="0" smtClean="0">
                <a:solidFill>
                  <a:srgbClr val="002277"/>
                </a:solidFill>
                <a:latin typeface="+mn-ea"/>
                <a:ea typeface="+mn-ea"/>
              </a:rPr>
              <a:t>: </a:t>
            </a:r>
            <a:r>
              <a:rPr kumimoji="0" lang="ko-KR" altLang="en-US" sz="2000" dirty="0" smtClean="0">
                <a:solidFill>
                  <a:srgbClr val="002277"/>
                </a:solidFill>
                <a:latin typeface="+mn-ea"/>
                <a:ea typeface="+mn-ea"/>
              </a:rPr>
              <a:t>발생원</a:t>
            </a:r>
            <a:r>
              <a:rPr kumimoji="0" lang="en-US" altLang="ko-KR" sz="2000" dirty="0" smtClean="0">
                <a:solidFill>
                  <a:srgbClr val="002277"/>
                </a:solidFill>
                <a:latin typeface="+mn-ea"/>
                <a:ea typeface="+mn-ea"/>
              </a:rPr>
              <a:t>, </a:t>
            </a:r>
            <a:r>
              <a:rPr kumimoji="0" lang="ko-KR" altLang="en-US" sz="2000" dirty="0" smtClean="0">
                <a:solidFill>
                  <a:srgbClr val="002277"/>
                </a:solidFill>
                <a:latin typeface="+mn-ea"/>
                <a:ea typeface="+mn-ea"/>
              </a:rPr>
              <a:t>발생특성</a:t>
            </a:r>
            <a:r>
              <a:rPr kumimoji="0" lang="en-US" altLang="ko-KR" sz="2000" dirty="0" smtClean="0">
                <a:solidFill>
                  <a:srgbClr val="002277"/>
                </a:solidFill>
                <a:latin typeface="+mn-ea"/>
                <a:ea typeface="+mn-ea"/>
              </a:rPr>
              <a:t>, </a:t>
            </a:r>
            <a:r>
              <a:rPr kumimoji="0" lang="ko-KR" altLang="en-US" sz="2000" dirty="0" smtClean="0">
                <a:solidFill>
                  <a:srgbClr val="002277"/>
                </a:solidFill>
                <a:latin typeface="+mn-ea"/>
                <a:ea typeface="+mn-ea"/>
              </a:rPr>
              <a:t>유해성</a:t>
            </a:r>
            <a:r>
              <a:rPr kumimoji="0" lang="en-US" altLang="ko-KR" sz="2000" dirty="0" smtClean="0">
                <a:solidFill>
                  <a:srgbClr val="002277"/>
                </a:solidFill>
                <a:latin typeface="+mn-ea"/>
                <a:ea typeface="+mn-ea"/>
              </a:rPr>
              <a:t>, </a:t>
            </a:r>
            <a:r>
              <a:rPr kumimoji="0" lang="ko-KR" altLang="en-US" sz="2000" dirty="0" smtClean="0">
                <a:solidFill>
                  <a:srgbClr val="002277"/>
                </a:solidFill>
                <a:latin typeface="+mn-ea"/>
                <a:ea typeface="+mn-ea"/>
              </a:rPr>
              <a:t>성상</a:t>
            </a:r>
            <a:endParaRPr kumimoji="0" lang="ko-KR" altLang="en-US" sz="2000" dirty="0">
              <a:solidFill>
                <a:schemeClr val="tx2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01" name="Line 66"/>
          <p:cNvSpPr>
            <a:spLocks noChangeShapeType="1"/>
          </p:cNvSpPr>
          <p:nvPr/>
        </p:nvSpPr>
        <p:spPr bwMode="auto">
          <a:xfrm rot="-5400000">
            <a:off x="3504109" y="5928941"/>
            <a:ext cx="0" cy="2286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02" name="Line 67"/>
          <p:cNvSpPr>
            <a:spLocks noChangeShapeType="1"/>
          </p:cNvSpPr>
          <p:nvPr/>
        </p:nvSpPr>
        <p:spPr bwMode="auto">
          <a:xfrm rot="-5400000">
            <a:off x="3504109" y="3698503"/>
            <a:ext cx="0" cy="2286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03" name="Line 68"/>
          <p:cNvSpPr>
            <a:spLocks noChangeShapeType="1"/>
          </p:cNvSpPr>
          <p:nvPr/>
        </p:nvSpPr>
        <p:spPr bwMode="auto">
          <a:xfrm rot="-5400000">
            <a:off x="3416797" y="4747840"/>
            <a:ext cx="0" cy="3587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04" name="Line 69"/>
          <p:cNvSpPr>
            <a:spLocks noChangeShapeType="1"/>
          </p:cNvSpPr>
          <p:nvPr/>
        </p:nvSpPr>
        <p:spPr bwMode="auto">
          <a:xfrm rot="16200000" flipV="1">
            <a:off x="251520" y="3945879"/>
            <a:ext cx="2016224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05" name="Line 70"/>
          <p:cNvSpPr>
            <a:spLocks noChangeShapeType="1"/>
          </p:cNvSpPr>
          <p:nvPr/>
        </p:nvSpPr>
        <p:spPr bwMode="auto">
          <a:xfrm rot="-5400000">
            <a:off x="966490" y="3816772"/>
            <a:ext cx="1588" cy="2794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06" name="Line 71"/>
          <p:cNvSpPr>
            <a:spLocks noChangeShapeType="1"/>
          </p:cNvSpPr>
          <p:nvPr/>
        </p:nvSpPr>
        <p:spPr bwMode="auto">
          <a:xfrm rot="-5400000">
            <a:off x="2286496" y="4927229"/>
            <a:ext cx="2232025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07" name="Line 72"/>
          <p:cNvSpPr>
            <a:spLocks noChangeShapeType="1"/>
          </p:cNvSpPr>
          <p:nvPr/>
        </p:nvSpPr>
        <p:spPr bwMode="auto">
          <a:xfrm rot="-5400000">
            <a:off x="1412032" y="4801592"/>
            <a:ext cx="0" cy="3048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08" name="Line 73"/>
          <p:cNvSpPr>
            <a:spLocks noChangeShapeType="1"/>
          </p:cNvSpPr>
          <p:nvPr/>
        </p:nvSpPr>
        <p:spPr bwMode="auto">
          <a:xfrm rot="-5400000">
            <a:off x="1412032" y="2772544"/>
            <a:ext cx="0" cy="3048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10" name="Line 75" descr="파랑 박엽지"/>
          <p:cNvSpPr>
            <a:spLocks noChangeShapeType="1"/>
          </p:cNvSpPr>
          <p:nvPr/>
        </p:nvSpPr>
        <p:spPr bwMode="auto">
          <a:xfrm rot="-5400000">
            <a:off x="5652121" y="3789040"/>
            <a:ext cx="864097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ko-KR" altLang="en-US"/>
          </a:p>
        </p:txBody>
      </p:sp>
      <p:sp>
        <p:nvSpPr>
          <p:cNvPr id="113" name="Line 78"/>
          <p:cNvSpPr>
            <a:spLocks noChangeShapeType="1"/>
          </p:cNvSpPr>
          <p:nvPr/>
        </p:nvSpPr>
        <p:spPr bwMode="auto">
          <a:xfrm rot="-5400000">
            <a:off x="5975711" y="3608572"/>
            <a:ext cx="0" cy="216919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19" name="AutoShape 115"/>
          <p:cNvSpPr>
            <a:spLocks noChangeArrowheads="1"/>
          </p:cNvSpPr>
          <p:nvPr/>
        </p:nvSpPr>
        <p:spPr bwMode="auto">
          <a:xfrm>
            <a:off x="1576785" y="2838078"/>
            <a:ext cx="1843087" cy="228600"/>
          </a:xfrm>
          <a:prstGeom prst="roundRect">
            <a:avLst>
              <a:gd name="adj" fmla="val 17218"/>
            </a:avLst>
          </a:prstGeom>
          <a:gradFill rotWithShape="1">
            <a:gsLst>
              <a:gs pos="0">
                <a:srgbClr val="FFFFFF">
                  <a:alpha val="48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28575" cap="rnd" algn="ctr">
            <a:noFill/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ko-KR" altLang="ko-KR" sz="800" b="0"/>
          </a:p>
        </p:txBody>
      </p:sp>
      <p:sp>
        <p:nvSpPr>
          <p:cNvPr id="122" name="AutoShape 118"/>
          <p:cNvSpPr>
            <a:spLocks noChangeArrowheads="1"/>
          </p:cNvSpPr>
          <p:nvPr/>
        </p:nvSpPr>
        <p:spPr bwMode="auto">
          <a:xfrm>
            <a:off x="1562497" y="4749428"/>
            <a:ext cx="1844675" cy="228600"/>
          </a:xfrm>
          <a:prstGeom prst="roundRect">
            <a:avLst>
              <a:gd name="adj" fmla="val 17218"/>
            </a:avLst>
          </a:prstGeom>
          <a:gradFill rotWithShape="1">
            <a:gsLst>
              <a:gs pos="0">
                <a:srgbClr val="FFFFFF">
                  <a:alpha val="48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28575" cap="rnd" algn="ctr">
            <a:noFill/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ko-KR" altLang="ko-KR" sz="800" b="0"/>
          </a:p>
        </p:txBody>
      </p:sp>
      <p:sp>
        <p:nvSpPr>
          <p:cNvPr id="183" name="AutoShape 20"/>
          <p:cNvSpPr>
            <a:spLocks noChangeArrowheads="1"/>
          </p:cNvSpPr>
          <p:nvPr/>
        </p:nvSpPr>
        <p:spPr bwMode="auto">
          <a:xfrm>
            <a:off x="107504" y="3645024"/>
            <a:ext cx="1043608" cy="504056"/>
          </a:xfrm>
          <a:prstGeom prst="roundRect">
            <a:avLst>
              <a:gd name="adj" fmla="val 20016"/>
            </a:avLst>
          </a:prstGeom>
          <a:blipFill>
            <a:blip r:embed="rId3" cstate="print"/>
            <a:stretch>
              <a:fillRect/>
            </a:stretch>
          </a:blipFill>
          <a:ln w="53975">
            <a:noFill/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ko-KR" altLang="en-US" b="1" smtClean="0">
                <a:latin typeface="+mn-ea"/>
              </a:rPr>
              <a:t>폐기물</a:t>
            </a:r>
            <a:endParaRPr lang="ko-KR" altLang="en-US" b="1" dirty="0" smtClean="0">
              <a:latin typeface="+mn-ea"/>
            </a:endParaRPr>
          </a:p>
        </p:txBody>
      </p:sp>
      <p:sp>
        <p:nvSpPr>
          <p:cNvPr id="185" name="AutoShape 20"/>
          <p:cNvSpPr>
            <a:spLocks noChangeArrowheads="1"/>
          </p:cNvSpPr>
          <p:nvPr/>
        </p:nvSpPr>
        <p:spPr bwMode="auto">
          <a:xfrm>
            <a:off x="1588890" y="2708920"/>
            <a:ext cx="1584176" cy="504056"/>
          </a:xfrm>
          <a:prstGeom prst="roundRect">
            <a:avLst>
              <a:gd name="adj" fmla="val 20016"/>
            </a:avLst>
          </a:prstGeom>
          <a:noFill/>
          <a:ln w="25400">
            <a:solidFill>
              <a:schemeClr val="accent1"/>
            </a:solidFill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ko-KR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생활폐기물</a:t>
            </a:r>
          </a:p>
        </p:txBody>
      </p:sp>
      <p:sp>
        <p:nvSpPr>
          <p:cNvPr id="186" name="AutoShape 20"/>
          <p:cNvSpPr>
            <a:spLocks noChangeArrowheads="1"/>
          </p:cNvSpPr>
          <p:nvPr/>
        </p:nvSpPr>
        <p:spPr bwMode="auto">
          <a:xfrm>
            <a:off x="1588890" y="4653136"/>
            <a:ext cx="1584176" cy="504056"/>
          </a:xfrm>
          <a:prstGeom prst="roundRect">
            <a:avLst>
              <a:gd name="adj" fmla="val 20016"/>
            </a:avLst>
          </a:prstGeom>
          <a:noFill/>
          <a:ln w="25400">
            <a:solidFill>
              <a:schemeClr val="accent1"/>
            </a:solidFill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ko-KR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사업장폐기물</a:t>
            </a:r>
          </a:p>
        </p:txBody>
      </p:sp>
      <p:sp>
        <p:nvSpPr>
          <p:cNvPr id="187" name="AutoShape 20"/>
          <p:cNvSpPr>
            <a:spLocks noChangeArrowheads="1"/>
          </p:cNvSpPr>
          <p:nvPr/>
        </p:nvSpPr>
        <p:spPr bwMode="auto">
          <a:xfrm>
            <a:off x="3640262" y="3573016"/>
            <a:ext cx="2232248" cy="504056"/>
          </a:xfrm>
          <a:prstGeom prst="roundRect">
            <a:avLst>
              <a:gd name="adj" fmla="val 20016"/>
            </a:avLst>
          </a:prstGeom>
          <a:noFill/>
          <a:ln w="25400">
            <a:solidFill>
              <a:schemeClr val="accent1"/>
            </a:solidFill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ko-KR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사업장일반폐기물</a:t>
            </a:r>
          </a:p>
        </p:txBody>
      </p:sp>
      <p:sp>
        <p:nvSpPr>
          <p:cNvPr id="188" name="AutoShape 20"/>
          <p:cNvSpPr>
            <a:spLocks noChangeArrowheads="1"/>
          </p:cNvSpPr>
          <p:nvPr/>
        </p:nvSpPr>
        <p:spPr bwMode="auto">
          <a:xfrm>
            <a:off x="3640262" y="4653136"/>
            <a:ext cx="2232248" cy="504056"/>
          </a:xfrm>
          <a:prstGeom prst="roundRect">
            <a:avLst>
              <a:gd name="adj" fmla="val 20016"/>
            </a:avLst>
          </a:prstGeom>
          <a:noFill/>
          <a:ln w="25400">
            <a:solidFill>
              <a:schemeClr val="accent1"/>
            </a:solidFill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ko-KR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건설폐기물</a:t>
            </a:r>
          </a:p>
        </p:txBody>
      </p:sp>
      <p:sp>
        <p:nvSpPr>
          <p:cNvPr id="189" name="AutoShape 20"/>
          <p:cNvSpPr>
            <a:spLocks noChangeArrowheads="1"/>
          </p:cNvSpPr>
          <p:nvPr/>
        </p:nvSpPr>
        <p:spPr bwMode="auto">
          <a:xfrm>
            <a:off x="3640262" y="5733256"/>
            <a:ext cx="2232248" cy="504056"/>
          </a:xfrm>
          <a:prstGeom prst="roundRect">
            <a:avLst>
              <a:gd name="adj" fmla="val 20016"/>
            </a:avLst>
          </a:prstGeom>
          <a:noFill/>
          <a:ln w="25400">
            <a:solidFill>
              <a:schemeClr val="accent1"/>
            </a:solidFill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ko-KR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지정폐기물</a:t>
            </a:r>
          </a:p>
        </p:txBody>
      </p:sp>
      <p:sp>
        <p:nvSpPr>
          <p:cNvPr id="191" name="AutoShape 20"/>
          <p:cNvSpPr>
            <a:spLocks noChangeArrowheads="1"/>
          </p:cNvSpPr>
          <p:nvPr/>
        </p:nvSpPr>
        <p:spPr bwMode="auto">
          <a:xfrm>
            <a:off x="6232550" y="2996952"/>
            <a:ext cx="2731938" cy="720080"/>
          </a:xfrm>
          <a:prstGeom prst="roundRect">
            <a:avLst>
              <a:gd name="adj" fmla="val 20016"/>
            </a:avLst>
          </a:prstGeom>
          <a:noFill/>
          <a:ln w="25400">
            <a:solidFill>
              <a:schemeClr val="accent1"/>
            </a:solidFill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ko-KR" alt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사업장배출시설계폐기물</a:t>
            </a:r>
            <a:endParaRPr lang="en-US" altLang="ko-KR" b="1" dirty="0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atinLnBrk="0">
              <a:spcAft>
                <a:spcPts val="600"/>
              </a:spcAft>
              <a:defRPr/>
            </a:pPr>
            <a:r>
              <a:rPr lang="en-US" altLang="ko-KR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(</a:t>
            </a:r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배출시설 발생</a:t>
            </a:r>
            <a:r>
              <a:rPr lang="en-US" altLang="ko-KR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)</a:t>
            </a:r>
            <a:endParaRPr lang="ko-KR" altLang="en-US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92" name="AutoShape 20"/>
          <p:cNvSpPr>
            <a:spLocks noChangeArrowheads="1"/>
          </p:cNvSpPr>
          <p:nvPr/>
        </p:nvSpPr>
        <p:spPr bwMode="auto">
          <a:xfrm>
            <a:off x="6232550" y="3861048"/>
            <a:ext cx="2731938" cy="720080"/>
          </a:xfrm>
          <a:prstGeom prst="roundRect">
            <a:avLst>
              <a:gd name="adj" fmla="val 20016"/>
            </a:avLst>
          </a:prstGeom>
          <a:noFill/>
          <a:ln w="25400">
            <a:solidFill>
              <a:schemeClr val="accent1"/>
            </a:solidFill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latinLnBrk="0">
              <a:spcAft>
                <a:spcPts val="600"/>
              </a:spcAft>
              <a:defRPr/>
            </a:pPr>
            <a:r>
              <a:rPr lang="ko-KR" alt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사업장생활계폐기물</a:t>
            </a:r>
            <a:endParaRPr lang="en-US" altLang="ko-KR" b="1" dirty="0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altLang="ko-KR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(</a:t>
            </a:r>
            <a:r>
              <a:rPr lang="ko-KR" alt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배출시설계</a:t>
            </a:r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이외</a:t>
            </a:r>
            <a:r>
              <a:rPr lang="en-US" altLang="ko-K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)</a:t>
            </a:r>
            <a:endParaRPr lang="ko-KR" alt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193" name="Picture 7" descr="C:\Users\woo\Desktop\Untitled-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492896"/>
            <a:ext cx="7733983" cy="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" name="TextBox 193"/>
          <p:cNvSpPr txBox="1"/>
          <p:nvPr/>
        </p:nvSpPr>
        <p:spPr>
          <a:xfrm>
            <a:off x="1115616" y="213285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 smtClean="0">
                <a:latin typeface="맑은 고딕" pitchFamily="50" charset="-127"/>
                <a:ea typeface="맑은 고딕" pitchFamily="50" charset="-127"/>
              </a:rPr>
              <a:t>발생원별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 관리형태</a:t>
            </a:r>
            <a:endParaRPr lang="ko-KR" altLang="en-US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3707904" y="212356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발생특성 및</a:t>
            </a: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유해성</a:t>
            </a:r>
            <a:endParaRPr lang="ko-KR" altLang="en-US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6444208" y="212356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성질과 상태</a:t>
            </a:r>
            <a:endParaRPr lang="ko-KR" altLang="en-US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98" name="Line 67"/>
          <p:cNvSpPr>
            <a:spLocks noChangeShapeType="1"/>
          </p:cNvSpPr>
          <p:nvPr/>
        </p:nvSpPr>
        <p:spPr bwMode="auto">
          <a:xfrm rot="-5400000">
            <a:off x="6156176" y="3284984"/>
            <a:ext cx="0" cy="144016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99" name="Line 67"/>
          <p:cNvSpPr>
            <a:spLocks noChangeShapeType="1"/>
          </p:cNvSpPr>
          <p:nvPr/>
        </p:nvSpPr>
        <p:spPr bwMode="auto">
          <a:xfrm rot="-5400000">
            <a:off x="6156176" y="4149080"/>
            <a:ext cx="0" cy="144016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06" name="AutoShape 20"/>
          <p:cNvSpPr>
            <a:spLocks noChangeArrowheads="1"/>
          </p:cNvSpPr>
          <p:nvPr/>
        </p:nvSpPr>
        <p:spPr bwMode="auto">
          <a:xfrm>
            <a:off x="144016" y="2060848"/>
            <a:ext cx="1043608" cy="504056"/>
          </a:xfrm>
          <a:prstGeom prst="roundRect">
            <a:avLst>
              <a:gd name="adj" fmla="val 20016"/>
            </a:avLst>
          </a:prstGeom>
          <a:noFill/>
          <a:ln w="25400">
            <a:noFill/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altLang="ko-KR" b="1" dirty="0" smtClean="0">
                <a:solidFill>
                  <a:srgbClr val="C00000"/>
                </a:solidFill>
                <a:latin typeface="+mn-ea"/>
              </a:rPr>
              <a:t>[</a:t>
            </a:r>
            <a:r>
              <a:rPr lang="ko-KR" altLang="en-US" b="1" dirty="0" smtClean="0">
                <a:solidFill>
                  <a:srgbClr val="C00000"/>
                </a:solidFill>
                <a:latin typeface="+mn-ea"/>
              </a:rPr>
              <a:t>기준</a:t>
            </a:r>
            <a:r>
              <a:rPr lang="en-US" altLang="ko-KR" b="1" dirty="0" smtClean="0">
                <a:solidFill>
                  <a:srgbClr val="C00000"/>
                </a:solidFill>
                <a:latin typeface="+mn-ea"/>
              </a:rPr>
              <a:t>]</a:t>
            </a:r>
            <a:endParaRPr lang="ko-KR" altLang="en-US" b="1" dirty="0" smtClean="0">
              <a:solidFill>
                <a:srgbClr val="C00000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3"/>
          <p:cNvGrpSpPr/>
          <p:nvPr/>
        </p:nvGrpSpPr>
        <p:grpSpPr>
          <a:xfrm>
            <a:off x="395536" y="2420888"/>
            <a:ext cx="8748464" cy="1495425"/>
            <a:chOff x="1771650" y="2695575"/>
            <a:chExt cx="8748464" cy="1495425"/>
          </a:xfrm>
        </p:grpSpPr>
        <p:pic>
          <p:nvPicPr>
            <p:cNvPr id="7" name="그림 6" descr="00.png"/>
            <p:cNvPicPr>
              <a:picLocks noChangeAspect="1"/>
            </p:cNvPicPr>
            <p:nvPr/>
          </p:nvPicPr>
          <p:blipFill>
            <a:blip r:embed="rId2" cstate="print"/>
            <a:srcRect l="19375" t="39306" b="38889"/>
            <a:stretch>
              <a:fillRect/>
            </a:stretch>
          </p:blipFill>
          <p:spPr>
            <a:xfrm>
              <a:off x="1771650" y="2695575"/>
              <a:ext cx="8748464" cy="149542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275706" y="2876550"/>
              <a:ext cx="95410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600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휴먼모음T"/>
                  <a:ea typeface="휴먼모음T"/>
                </a:rPr>
                <a:t>Ⅱ</a:t>
              </a:r>
              <a:endParaRPr lang="ko-KR" alt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71850" y="3055615"/>
              <a:ext cx="69060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3600" b="1" spc="-30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생활폐기물의  배출현황 및 처리체계</a:t>
              </a:r>
              <a:endParaRPr lang="en-US" altLang="ko-KR" sz="3600" b="1" spc="-3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902822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23931</TotalTime>
  <Words>3027</Words>
  <Application>Microsoft Office PowerPoint</Application>
  <PresentationFormat>화면 슬라이드 쇼(4:3)</PresentationFormat>
  <Paragraphs>497</Paragraphs>
  <Slides>32</Slides>
  <Notes>4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32</vt:i4>
      </vt:variant>
    </vt:vector>
  </HeadingPairs>
  <TitlesOfParts>
    <vt:vector size="33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 정선</dc:creator>
  <cp:lastModifiedBy>user</cp:lastModifiedBy>
  <cp:revision>1493</cp:revision>
  <cp:lastPrinted>2013-07-02T13:03:36Z</cp:lastPrinted>
  <dcterms:created xsi:type="dcterms:W3CDTF">2013-04-22T00:15:36Z</dcterms:created>
  <dcterms:modified xsi:type="dcterms:W3CDTF">2019-07-10T09:05:57Z</dcterms:modified>
</cp:coreProperties>
</file>