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400" r:id="rId4"/>
    <p:sldId id="456" r:id="rId5"/>
    <p:sldId id="458" r:id="rId6"/>
    <p:sldId id="457" r:id="rId7"/>
    <p:sldId id="401" r:id="rId8"/>
    <p:sldId id="402" r:id="rId9"/>
    <p:sldId id="414" r:id="rId10"/>
    <p:sldId id="422" r:id="rId11"/>
    <p:sldId id="421" r:id="rId12"/>
    <p:sldId id="410" r:id="rId13"/>
    <p:sldId id="417" r:id="rId14"/>
    <p:sldId id="448" r:id="rId15"/>
    <p:sldId id="419" r:id="rId16"/>
    <p:sldId id="418" r:id="rId17"/>
    <p:sldId id="446" r:id="rId18"/>
    <p:sldId id="447" r:id="rId19"/>
    <p:sldId id="449" r:id="rId20"/>
    <p:sldId id="289" r:id="rId21"/>
    <p:sldId id="450" r:id="rId22"/>
    <p:sldId id="452" r:id="rId23"/>
    <p:sldId id="453" r:id="rId24"/>
    <p:sldId id="454" r:id="rId25"/>
    <p:sldId id="415" r:id="rId26"/>
    <p:sldId id="416" r:id="rId27"/>
    <p:sldId id="45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5" autoAdjust="0"/>
    <p:restoredTop sz="94660"/>
  </p:normalViewPr>
  <p:slideViewPr>
    <p:cSldViewPr snapToGrid="0">
      <p:cViewPr varScale="1">
        <p:scale>
          <a:sx n="99" d="100"/>
          <a:sy n="99" d="100"/>
        </p:scale>
        <p:origin x="9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461BA-210B-4B06-BBCC-060894981ADE}" type="datetimeFigureOut">
              <a:rPr lang="ko-KR" altLang="en-US" smtClean="0"/>
              <a:t>2021-08-23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CD74A-D88C-414B-99E9-92DDE1F36F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83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B705-F5B7-4115-9404-788F7F7D538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262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B705-F5B7-4115-9404-788F7F7D538C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019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B705-F5B7-4115-9404-788F7F7D538C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285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B705-F5B7-4115-9404-788F7F7D538C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48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B705-F5B7-4115-9404-788F7F7D538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348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B705-F5B7-4115-9404-788F7F7D538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0578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B705-F5B7-4115-9404-788F7F7D538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3399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B705-F5B7-4115-9404-788F7F7D538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4956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B705-F5B7-4115-9404-788F7F7D538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0305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B705-F5B7-4115-9404-788F7F7D538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6099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B705-F5B7-4115-9404-788F7F7D538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7956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B705-F5B7-4115-9404-788F7F7D538C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93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B1-944A-4992-81AA-40843413F3D5}" type="datetimeFigureOut">
              <a:rPr lang="ko-KR" altLang="en-US" smtClean="0"/>
              <a:t>2021-08-23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937-F399-4CA5-A4D9-8AE8870BD3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11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B1-944A-4992-81AA-40843413F3D5}" type="datetimeFigureOut">
              <a:rPr lang="ko-KR" altLang="en-US" smtClean="0"/>
              <a:t>2021-08-23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937-F399-4CA5-A4D9-8AE8870BD3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30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B1-944A-4992-81AA-40843413F3D5}" type="datetimeFigureOut">
              <a:rPr lang="ko-KR" altLang="en-US" smtClean="0"/>
              <a:t>2021-08-23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937-F399-4CA5-A4D9-8AE8870BD3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11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B1-944A-4992-81AA-40843413F3D5}" type="datetimeFigureOut">
              <a:rPr lang="ko-KR" altLang="en-US" smtClean="0"/>
              <a:t>2021-08-23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937-F399-4CA5-A4D9-8AE8870BD3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51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B1-944A-4992-81AA-40843413F3D5}" type="datetimeFigureOut">
              <a:rPr lang="ko-KR" altLang="en-US" smtClean="0"/>
              <a:t>2021-08-23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937-F399-4CA5-A4D9-8AE8870BD3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B1-944A-4992-81AA-40843413F3D5}" type="datetimeFigureOut">
              <a:rPr lang="ko-KR" altLang="en-US" smtClean="0"/>
              <a:t>2021-08-23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937-F399-4CA5-A4D9-8AE8870BD3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665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B1-944A-4992-81AA-40843413F3D5}" type="datetimeFigureOut">
              <a:rPr lang="ko-KR" altLang="en-US" smtClean="0"/>
              <a:t>2021-08-23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937-F399-4CA5-A4D9-8AE8870BD3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05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B1-944A-4992-81AA-40843413F3D5}" type="datetimeFigureOut">
              <a:rPr lang="ko-KR" altLang="en-US" smtClean="0"/>
              <a:t>2021-08-23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937-F399-4CA5-A4D9-8AE8870BD3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0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B1-944A-4992-81AA-40843413F3D5}" type="datetimeFigureOut">
              <a:rPr lang="ko-KR" altLang="en-US" smtClean="0"/>
              <a:t>2021-08-23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937-F399-4CA5-A4D9-8AE8870BD3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51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B1-944A-4992-81AA-40843413F3D5}" type="datetimeFigureOut">
              <a:rPr lang="ko-KR" altLang="en-US" smtClean="0"/>
              <a:t>2021-08-23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937-F399-4CA5-A4D9-8AE8870BD3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01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EB1-944A-4992-81AA-40843413F3D5}" type="datetimeFigureOut">
              <a:rPr lang="ko-KR" altLang="en-US" smtClean="0"/>
              <a:t>2021-08-23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937-F399-4CA5-A4D9-8AE8870BD3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072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EBEB1-944A-4992-81AA-40843413F3D5}" type="datetimeFigureOut">
              <a:rPr lang="ko-KR" altLang="en-US" smtClean="0"/>
              <a:t>2021-08-23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96937-F399-4CA5-A4D9-8AE8870BD3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55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67844" y="319816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최 홍 </a:t>
            </a:r>
            <a:r>
              <a:rPr lang="ko-KR" altLang="en-US" sz="2400" b="1" dirty="0" err="1">
                <a:solidFill>
                  <a:schemeClr val="bg1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엽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7634" y="4229360"/>
            <a:ext cx="658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조선대 법학과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1580" y="2078335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2045</a:t>
            </a:r>
            <a:r>
              <a:rPr lang="ko-KR" altLang="en-US" sz="36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법제도 토론</a:t>
            </a:r>
          </a:p>
        </p:txBody>
      </p:sp>
    </p:spTree>
    <p:extLst>
      <p:ext uri="{BB962C8B-B14F-4D97-AF65-F5344CB8AC3E}">
        <p14:creationId xmlns:p14="http://schemas.microsoft.com/office/powerpoint/2010/main" val="3614798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FECEDE-AC65-4884-881D-AE8F2EFB1CFB}"/>
              </a:ext>
            </a:extLst>
          </p:cNvPr>
          <p:cNvSpPr txBox="1"/>
          <p:nvPr/>
        </p:nvSpPr>
        <p:spPr>
          <a:xfrm>
            <a:off x="-162902" y="248318"/>
            <a:ext cx="92836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2. 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주민참여 조례 제정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12B9D48-DD9D-4676-A79C-9FE73E4C8DBA}"/>
              </a:ext>
            </a:extLst>
          </p:cNvPr>
          <p:cNvSpPr/>
          <p:nvPr/>
        </p:nvSpPr>
        <p:spPr>
          <a:xfrm>
            <a:off x="-23245" y="729045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A1567-3C4C-4696-8A0E-8C3F4DF39FFB}"/>
              </a:ext>
            </a:extLst>
          </p:cNvPr>
          <p:cNvSpPr txBox="1"/>
          <p:nvPr/>
        </p:nvSpPr>
        <p:spPr>
          <a:xfrm>
            <a:off x="830780" y="1104865"/>
            <a:ext cx="7826645" cy="65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b="1" dirty="0">
                <a:solidFill>
                  <a:srgbClr val="0070C0"/>
                </a:solidFill>
                <a:latin typeface="+mn-ea"/>
              </a:rPr>
              <a:t>4. </a:t>
            </a:r>
            <a:r>
              <a:rPr lang="ko-KR" altLang="en-US" sz="1600" b="1" dirty="0">
                <a:solidFill>
                  <a:srgbClr val="0070C0"/>
                </a:solidFill>
                <a:latin typeface="+mn-ea"/>
              </a:rPr>
              <a:t>청구 절차</a:t>
            </a:r>
            <a:endParaRPr lang="en-US" altLang="ko-KR" sz="1600" b="1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>
                <a:latin typeface="+mn-ea"/>
              </a:rPr>
              <a:t>  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90C5EE9-A838-46D4-83D6-F5666B754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5" y="480447"/>
            <a:ext cx="12051600" cy="54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4295CC4-4EFA-4935-8809-B2B66C9D3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148" y="-4850295"/>
            <a:ext cx="12979884" cy="63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508948352">
            <a:extLst>
              <a:ext uri="{FF2B5EF4-FFF2-40B4-BE49-F238E27FC236}">
                <a16:creationId xmlns:a16="http://schemas.microsoft.com/office/drawing/2014/main" id="{57F00879-2270-475F-A16F-EFB83BE4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20" y="1501581"/>
            <a:ext cx="7777160" cy="483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418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FECEDE-AC65-4884-881D-AE8F2EFB1CFB}"/>
              </a:ext>
            </a:extLst>
          </p:cNvPr>
          <p:cNvSpPr txBox="1"/>
          <p:nvPr/>
        </p:nvSpPr>
        <p:spPr>
          <a:xfrm>
            <a:off x="-69831" y="107087"/>
            <a:ext cx="92836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2. 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주민참여 조례 제정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12B9D48-DD9D-4676-A79C-9FE73E4C8DBA}"/>
              </a:ext>
            </a:extLst>
          </p:cNvPr>
          <p:cNvSpPr/>
          <p:nvPr/>
        </p:nvSpPr>
        <p:spPr>
          <a:xfrm>
            <a:off x="-62079" y="621243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D16ED5-EAE3-46C9-9B50-D2B2013DD960}"/>
              </a:ext>
            </a:extLst>
          </p:cNvPr>
          <p:cNvSpPr txBox="1"/>
          <p:nvPr/>
        </p:nvSpPr>
        <p:spPr>
          <a:xfrm>
            <a:off x="356461" y="898357"/>
            <a:ext cx="9020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     </a:t>
            </a:r>
            <a:r>
              <a:rPr lang="ko-KR" altLang="en-US" b="1" dirty="0"/>
              <a:t>제주특별자치도 에너지기본 조례 </a:t>
            </a:r>
            <a:r>
              <a:rPr lang="en-US" altLang="ko-KR" sz="1400" b="1" dirty="0"/>
              <a:t>(</a:t>
            </a:r>
            <a:r>
              <a:rPr lang="ko-KR" altLang="en-US" sz="1400" dirty="0">
                <a:latin typeface="+mn-ea"/>
              </a:rPr>
              <a:t>제</a:t>
            </a:r>
            <a:r>
              <a:rPr lang="en-US" altLang="ko-KR" sz="1400" dirty="0">
                <a:latin typeface="+mn-ea"/>
              </a:rPr>
              <a:t>2256</a:t>
            </a:r>
            <a:r>
              <a:rPr lang="ko-KR" altLang="en-US" sz="1400" dirty="0">
                <a:latin typeface="+mn-ea"/>
              </a:rPr>
              <a:t>호</a:t>
            </a:r>
            <a:r>
              <a:rPr lang="en-US" altLang="ko-KR" sz="1400" dirty="0">
                <a:latin typeface="+mn-ea"/>
              </a:rPr>
              <a:t>, 2009</a:t>
            </a:r>
            <a:r>
              <a:rPr lang="ko-KR" altLang="en-US" sz="1400" dirty="0">
                <a:latin typeface="+mn-ea"/>
              </a:rPr>
              <a:t>년 제정 </a:t>
            </a:r>
            <a:r>
              <a:rPr lang="en-US" altLang="ko-KR" sz="1400" dirty="0">
                <a:latin typeface="+mn-ea"/>
                <a:sym typeface="Wingdings" panose="05000000000000000000" pitchFamily="2" charset="2"/>
              </a:rPr>
              <a:t> </a:t>
            </a:r>
            <a:r>
              <a:rPr lang="en-US" altLang="ko-KR" sz="1400" dirty="0">
                <a:latin typeface="+mn-ea"/>
              </a:rPr>
              <a:t>2019. 5. 8., </a:t>
            </a:r>
            <a:r>
              <a:rPr lang="ko-KR" altLang="en-US" sz="1400" dirty="0">
                <a:latin typeface="+mn-ea"/>
              </a:rPr>
              <a:t>전부개정</a:t>
            </a:r>
            <a:r>
              <a:rPr lang="en-US" altLang="ko-KR" sz="1400" dirty="0">
                <a:latin typeface="+mn-ea"/>
              </a:rPr>
              <a:t>)</a:t>
            </a:r>
          </a:p>
          <a:p>
            <a:endParaRPr lang="ko-KR" altLang="en-US" b="1" dirty="0"/>
          </a:p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A1567-3C4C-4696-8A0E-8C3F4DF39FFB}"/>
              </a:ext>
            </a:extLst>
          </p:cNvPr>
          <p:cNvSpPr txBox="1"/>
          <p:nvPr/>
        </p:nvSpPr>
        <p:spPr>
          <a:xfrm>
            <a:off x="658676" y="1538249"/>
            <a:ext cx="7826645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600" dirty="0">
              <a:latin typeface="+mn-ea"/>
            </a:endParaRPr>
          </a:p>
        </p:txBody>
      </p:sp>
      <p:graphicFrame>
        <p:nvGraphicFramePr>
          <p:cNvPr id="11" name="표 11">
            <a:extLst>
              <a:ext uri="{FF2B5EF4-FFF2-40B4-BE49-F238E27FC236}">
                <a16:creationId xmlns:a16="http://schemas.microsoft.com/office/drawing/2014/main" id="{ED5177B9-3E14-474D-9BB6-DD6E67BBC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65639"/>
              </p:ext>
            </p:extLst>
          </p:nvPr>
        </p:nvGraphicFramePr>
        <p:xfrm>
          <a:off x="650927" y="1309610"/>
          <a:ext cx="7950630" cy="517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694">
                  <a:extLst>
                    <a:ext uri="{9D8B030D-6E8A-4147-A177-3AD203B41FA5}">
                      <a16:colId xmlns:a16="http://schemas.microsoft.com/office/drawing/2014/main" val="3068391223"/>
                    </a:ext>
                  </a:extLst>
                </a:gridCol>
                <a:gridCol w="2603416">
                  <a:extLst>
                    <a:ext uri="{9D8B030D-6E8A-4147-A177-3AD203B41FA5}">
                      <a16:colId xmlns:a16="http://schemas.microsoft.com/office/drawing/2014/main" val="3615484511"/>
                    </a:ext>
                  </a:extLst>
                </a:gridCol>
                <a:gridCol w="4370520">
                  <a:extLst>
                    <a:ext uri="{9D8B030D-6E8A-4147-A177-3AD203B41FA5}">
                      <a16:colId xmlns:a16="http://schemas.microsoft.com/office/drawing/2014/main" val="3403720557"/>
                    </a:ext>
                  </a:extLst>
                </a:gridCol>
              </a:tblGrid>
              <a:tr h="3719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항목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개정 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개정 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7881931"/>
                  </a:ext>
                </a:extLst>
              </a:tr>
              <a:tr h="122338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400" dirty="0"/>
                        <a:t>목적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100" dirty="0" err="1"/>
                        <a:t>에너지법」제</a:t>
                      </a:r>
                      <a:r>
                        <a:rPr lang="en-US" altLang="ko-KR" sz="1100" dirty="0"/>
                        <a:t>4</a:t>
                      </a:r>
                      <a:r>
                        <a:rPr lang="ko-KR" altLang="en-US" sz="1100" dirty="0"/>
                        <a:t>조에 따라 에너지의 효율적인 사용과 신</a:t>
                      </a:r>
                      <a:r>
                        <a:rPr lang="en-US" altLang="ko-KR" sz="1100" dirty="0"/>
                        <a:t>·</a:t>
                      </a:r>
                      <a:r>
                        <a:rPr lang="ko-KR" altLang="en-US" sz="1100" dirty="0"/>
                        <a:t>재생에너지의 개발 및 보급을 촉진하고 안정적인 에너지 수급체계를 구축하기 위하여 제주특별자치도</a:t>
                      </a:r>
                      <a:r>
                        <a:rPr lang="en-US" altLang="ko-KR" sz="1100" dirty="0"/>
                        <a:t>, </a:t>
                      </a:r>
                      <a:r>
                        <a:rPr lang="ko-KR" altLang="en-US" sz="1100" dirty="0"/>
                        <a:t>사업자 및 도민 등의 책무를 규정함으로써 </a:t>
                      </a:r>
                      <a:r>
                        <a:rPr lang="ko-KR" altLang="en-US" sz="1100" b="1" u="sng" dirty="0"/>
                        <a:t>제주 경제의 건전한 발전과 </a:t>
                      </a:r>
                      <a:r>
                        <a:rPr lang="ko-KR" altLang="en-US" sz="1100" dirty="0"/>
                        <a:t>도민의 복리향상에 기여함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200" dirty="0"/>
                        <a:t>「에너지법」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「에너지이용 합리화법」 및 「신에너지 및 재생에너지 개발</a:t>
                      </a:r>
                      <a:r>
                        <a:rPr lang="en-US" altLang="ko-KR" sz="1200" dirty="0"/>
                        <a:t>·</a:t>
                      </a:r>
                      <a:r>
                        <a:rPr lang="ko-KR" altLang="en-US" sz="1200" dirty="0"/>
                        <a:t>이용</a:t>
                      </a:r>
                      <a:r>
                        <a:rPr lang="en-US" altLang="ko-KR" sz="1200" dirty="0"/>
                        <a:t>·</a:t>
                      </a:r>
                      <a:r>
                        <a:rPr lang="ko-KR" altLang="en-US" sz="1200" dirty="0"/>
                        <a:t>보급 </a:t>
                      </a:r>
                      <a:r>
                        <a:rPr lang="ko-KR" altLang="en-US" sz="1200" dirty="0" err="1"/>
                        <a:t>촉진법」에</a:t>
                      </a:r>
                      <a:r>
                        <a:rPr lang="ko-KR" altLang="en-US" sz="1200" dirty="0"/>
                        <a:t> 따라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에너지 절약</a:t>
                      </a:r>
                      <a:r>
                        <a:rPr lang="ko-KR" altLang="en-US" sz="1200" dirty="0"/>
                        <a:t>과 신에너지 및 재생에너지의 개발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·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이용</a:t>
                      </a:r>
                      <a:r>
                        <a:rPr lang="en-US" altLang="ko-KR" sz="1200" dirty="0"/>
                        <a:t>·</a:t>
                      </a:r>
                      <a:r>
                        <a:rPr lang="ko-KR" altLang="en-US" sz="1200" dirty="0"/>
                        <a:t>보급을 촉진하며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지속가능한 에너지 수급체계</a:t>
                      </a:r>
                      <a:r>
                        <a:rPr lang="ko-KR" altLang="en-US" sz="1200" dirty="0"/>
                        <a:t>를 구축하기 위한 책무 등 기본적인 사항을 규정함으로써 도민의 복리향상과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에너지 복지증진</a:t>
                      </a:r>
                      <a:r>
                        <a:rPr lang="ko-KR" altLang="en-US" sz="1200" dirty="0"/>
                        <a:t>에 기여함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251726"/>
                  </a:ext>
                </a:extLst>
              </a:tr>
              <a:tr h="12331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기본방향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100" dirty="0"/>
                        <a:t>1. 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</a:rPr>
                        <a:t>안정적인 에너지 </a:t>
                      </a:r>
                      <a:r>
                        <a:rPr lang="ko-KR" altLang="en-US" sz="1100" dirty="0"/>
                        <a:t>수급체계 구축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100" dirty="0"/>
                        <a:t>2. </a:t>
                      </a:r>
                      <a:r>
                        <a:rPr lang="ko-KR" altLang="en-US" sz="1100" dirty="0"/>
                        <a:t>에너지의 효율적인 사용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100" dirty="0"/>
                        <a:t>3. </a:t>
                      </a:r>
                      <a:r>
                        <a:rPr lang="ko-KR" altLang="en-US" sz="1100" dirty="0"/>
                        <a:t>신</a:t>
                      </a:r>
                      <a:r>
                        <a:rPr lang="en-US" altLang="ko-KR" sz="1100" dirty="0"/>
                        <a:t>·</a:t>
                      </a:r>
                      <a:r>
                        <a:rPr lang="ko-KR" altLang="en-US" sz="1100" dirty="0"/>
                        <a:t>재생에너지 개발</a:t>
                      </a:r>
                      <a:r>
                        <a:rPr lang="en-US" altLang="ko-KR" sz="1100" dirty="0"/>
                        <a:t>·</a:t>
                      </a:r>
                      <a:r>
                        <a:rPr lang="ko-KR" altLang="en-US" sz="1100" dirty="0"/>
                        <a:t>보급과 </a:t>
                      </a:r>
                      <a:r>
                        <a:rPr lang="ko-KR" altLang="en-US" sz="1100" dirty="0" err="1"/>
                        <a:t>미활용</a:t>
                      </a:r>
                      <a:r>
                        <a:rPr lang="ko-KR" altLang="en-US" sz="1100" dirty="0"/>
                        <a:t> 에너지의 개발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100" dirty="0"/>
                        <a:t>② 제주자치도는 제</a:t>
                      </a:r>
                      <a:r>
                        <a:rPr lang="en-US" altLang="ko-KR" sz="1100" dirty="0"/>
                        <a:t>1</a:t>
                      </a:r>
                      <a:r>
                        <a:rPr lang="ko-KR" altLang="en-US" sz="1100" dirty="0"/>
                        <a:t>항에 따른 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</a:rPr>
                        <a:t>시책을 추진하는 경우 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</a:rPr>
                        <a:t>산업체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</a:rPr>
                        <a:t>도민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</a:rPr>
                        <a:t>관련 단체</a:t>
                      </a:r>
                      <a:r>
                        <a:rPr lang="en-US" altLang="ko-KR" sz="1100" dirty="0"/>
                        <a:t>, </a:t>
                      </a:r>
                      <a:r>
                        <a:rPr lang="ko-KR" altLang="en-US" sz="1100" dirty="0"/>
                        <a:t>학계 및 연구기관 등의 의견을 널리 수렴하여야 한다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150" spc="-120" baseline="0" dirty="0"/>
                        <a:t>① 제주특별자치도지사</a:t>
                      </a:r>
                      <a:r>
                        <a:rPr lang="en-US" altLang="ko-KR" sz="1150" spc="-120" baseline="0" dirty="0"/>
                        <a:t>(</a:t>
                      </a:r>
                      <a:r>
                        <a:rPr lang="ko-KR" altLang="en-US" sz="1150" spc="-120" baseline="0" dirty="0"/>
                        <a:t>이하 “</a:t>
                      </a:r>
                      <a:r>
                        <a:rPr lang="ko-KR" altLang="en-US" sz="1150" spc="-120" baseline="0" dirty="0" err="1"/>
                        <a:t>도지사”라</a:t>
                      </a:r>
                      <a:r>
                        <a:rPr lang="ko-KR" altLang="en-US" sz="1150" spc="-120" baseline="0" dirty="0"/>
                        <a:t> 한다</a:t>
                      </a:r>
                      <a:r>
                        <a:rPr lang="en-US" altLang="ko-KR" sz="1150" spc="-120" baseline="0" dirty="0"/>
                        <a:t>)</a:t>
                      </a:r>
                      <a:r>
                        <a:rPr lang="ko-KR" altLang="en-US" sz="1150" spc="-120" baseline="0" dirty="0"/>
                        <a:t>는 에너지 시책 및 관련 계획을 수립</a:t>
                      </a:r>
                      <a:r>
                        <a:rPr lang="en-US" altLang="ko-KR" sz="1150" spc="-120" baseline="0" dirty="0"/>
                        <a:t>·</a:t>
                      </a:r>
                      <a:r>
                        <a:rPr lang="ko-KR" altLang="en-US" sz="1150" spc="-120" baseline="0" dirty="0"/>
                        <a:t>시행할 경우에는 다음 각 호에 해당하는 사항을 반영하도록 노력하여야 한다</a:t>
                      </a:r>
                      <a:r>
                        <a:rPr lang="en-US" altLang="ko-KR" sz="1150" spc="-120" baseline="0" dirty="0"/>
                        <a:t>.</a:t>
                      </a:r>
                    </a:p>
                    <a:p>
                      <a:pPr marL="0" indent="0" latinLnBrk="1">
                        <a:lnSpc>
                          <a:spcPct val="120000"/>
                        </a:lnSpc>
                        <a:buNone/>
                      </a:pPr>
                      <a:r>
                        <a:rPr lang="en-US" altLang="ko-KR" sz="1150" spc="-120" baseline="0" dirty="0"/>
                        <a:t>1.  </a:t>
                      </a:r>
                      <a:r>
                        <a:rPr lang="ko-KR" altLang="en-US" sz="1150" b="1" spc="-120" baseline="0" dirty="0">
                          <a:solidFill>
                            <a:srgbClr val="FF0000"/>
                          </a:solidFill>
                        </a:rPr>
                        <a:t>건강하고 지속가능한 에너지 체계 </a:t>
                      </a:r>
                      <a:r>
                        <a:rPr lang="ko-KR" altLang="en-US" sz="1150" spc="-120" baseline="0" dirty="0"/>
                        <a:t>구축</a:t>
                      </a:r>
                      <a:endParaRPr lang="en-US" altLang="ko-KR" sz="1150" spc="-120" baseline="0" dirty="0"/>
                    </a:p>
                    <a:p>
                      <a:pPr marL="0" indent="0" latinLnBrk="1">
                        <a:lnSpc>
                          <a:spcPct val="120000"/>
                        </a:lnSpc>
                        <a:buNone/>
                      </a:pPr>
                      <a:r>
                        <a:rPr lang="en-US" altLang="ko-KR" sz="1150" spc="-120" baseline="0" dirty="0"/>
                        <a:t>2.  </a:t>
                      </a:r>
                      <a:r>
                        <a:rPr lang="ko-KR" altLang="en-US" sz="1150" b="1" spc="-120" baseline="0" dirty="0">
                          <a:solidFill>
                            <a:srgbClr val="FF0000"/>
                          </a:solidFill>
                        </a:rPr>
                        <a:t>에너지 절약 </a:t>
                      </a:r>
                      <a:r>
                        <a:rPr lang="ko-KR" altLang="en-US" sz="1150" spc="-120" baseline="0" dirty="0"/>
                        <a:t>및 효율적 이용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150" spc="-120" baseline="0" dirty="0"/>
                        <a:t>3.  </a:t>
                      </a:r>
                      <a:r>
                        <a:rPr lang="ko-KR" altLang="en-US" sz="1150" spc="-120" baseline="0" dirty="0"/>
                        <a:t>신에너지 및 재생에너지</a:t>
                      </a:r>
                      <a:r>
                        <a:rPr lang="en-US" altLang="ko-KR" sz="1150" spc="-120" baseline="0" dirty="0"/>
                        <a:t>(</a:t>
                      </a:r>
                      <a:r>
                        <a:rPr lang="ko-KR" altLang="en-US" sz="1150" spc="-120" baseline="0" dirty="0"/>
                        <a:t>이하 “신</a:t>
                      </a:r>
                      <a:r>
                        <a:rPr lang="en-US" altLang="ko-KR" sz="1150" spc="-120" baseline="0" dirty="0"/>
                        <a:t>·</a:t>
                      </a:r>
                      <a:r>
                        <a:rPr lang="ko-KR" altLang="en-US" sz="1150" spc="-120" baseline="0" dirty="0" err="1"/>
                        <a:t>재생에너지”라</a:t>
                      </a:r>
                      <a:r>
                        <a:rPr lang="ko-KR" altLang="en-US" sz="1150" spc="-120" baseline="0" dirty="0"/>
                        <a:t> 한다</a:t>
                      </a:r>
                      <a:r>
                        <a:rPr lang="en-US" altLang="ko-KR" sz="1150" spc="-120" baseline="0" dirty="0"/>
                        <a:t>)</a:t>
                      </a:r>
                      <a:r>
                        <a:rPr lang="ko-KR" altLang="en-US" sz="1150" spc="-120" baseline="0" dirty="0"/>
                        <a:t>와 미활용에</a:t>
                      </a:r>
                      <a:br>
                        <a:rPr lang="en-US" altLang="ko-KR" sz="1150" spc="-120" baseline="0" dirty="0"/>
                      </a:br>
                      <a:r>
                        <a:rPr lang="en-US" altLang="ko-KR" sz="1150" spc="-120" baseline="0" dirty="0"/>
                        <a:t>       </a:t>
                      </a:r>
                      <a:r>
                        <a:rPr lang="ko-KR" altLang="en-US" sz="1150" spc="-120" baseline="0" dirty="0"/>
                        <a:t>너지의 개발</a:t>
                      </a:r>
                      <a:r>
                        <a:rPr lang="en-US" altLang="ko-KR" sz="1150" spc="-120" baseline="0" dirty="0"/>
                        <a:t>·</a:t>
                      </a:r>
                      <a:r>
                        <a:rPr lang="ko-KR" altLang="en-US" sz="1150" spc="-120" baseline="0" dirty="0"/>
                        <a:t>이용</a:t>
                      </a:r>
                      <a:r>
                        <a:rPr lang="en-US" altLang="ko-KR" sz="1150" spc="-120" baseline="0" dirty="0"/>
                        <a:t>·</a:t>
                      </a:r>
                      <a:r>
                        <a:rPr lang="ko-KR" altLang="en-US" sz="1150" spc="-120" baseline="0" dirty="0"/>
                        <a:t>보급 촉진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150" spc="-120" baseline="0" dirty="0"/>
                        <a:t>4</a:t>
                      </a:r>
                      <a:r>
                        <a:rPr lang="en-US" altLang="ko-KR" sz="1150" b="1" spc="-120" baseline="0" dirty="0">
                          <a:solidFill>
                            <a:srgbClr val="FF0000"/>
                          </a:solidFill>
                        </a:rPr>
                        <a:t>.    </a:t>
                      </a:r>
                      <a:r>
                        <a:rPr lang="ko-KR" altLang="en-US" sz="1150" b="1" spc="-120" baseline="0" dirty="0">
                          <a:solidFill>
                            <a:srgbClr val="FF0000"/>
                          </a:solidFill>
                        </a:rPr>
                        <a:t>온실가스 배출 저감 방안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150" spc="-120" baseline="0" dirty="0"/>
                        <a:t>5</a:t>
                      </a:r>
                      <a:r>
                        <a:rPr lang="en-US" altLang="ko-KR" sz="1150" b="1" spc="-120" baseline="0" dirty="0">
                          <a:solidFill>
                            <a:srgbClr val="0070C0"/>
                          </a:solidFill>
                        </a:rPr>
                        <a:t>.    </a:t>
                      </a:r>
                      <a:r>
                        <a:rPr lang="ko-KR" altLang="en-US" sz="1150" b="1" spc="-120" baseline="0" dirty="0">
                          <a:solidFill>
                            <a:srgbClr val="0070C0"/>
                          </a:solidFill>
                        </a:rPr>
                        <a:t>「녹색건축물 </a:t>
                      </a:r>
                      <a:r>
                        <a:rPr lang="ko-KR" altLang="en-US" sz="1150" b="1" spc="-120" baseline="0" dirty="0" err="1">
                          <a:solidFill>
                            <a:srgbClr val="0070C0"/>
                          </a:solidFill>
                        </a:rPr>
                        <a:t>조성지원법」에</a:t>
                      </a:r>
                      <a:r>
                        <a:rPr lang="ko-KR" altLang="en-US" sz="1150" b="1" spc="-120" baseline="0" dirty="0">
                          <a:solidFill>
                            <a:srgbClr val="0070C0"/>
                          </a:solidFill>
                        </a:rPr>
                        <a:t> 따라 구축된 에너지</a:t>
                      </a:r>
                      <a:r>
                        <a:rPr lang="en-US" altLang="ko-KR" sz="1150" b="1" spc="-120" baseline="0" dirty="0">
                          <a:solidFill>
                            <a:srgbClr val="0070C0"/>
                          </a:solidFill>
                        </a:rPr>
                        <a:t>·</a:t>
                      </a:r>
                      <a:r>
                        <a:rPr lang="ko-KR" altLang="en-US" sz="1150" b="1" spc="-120" baseline="0" dirty="0">
                          <a:solidFill>
                            <a:srgbClr val="0070C0"/>
                          </a:solidFill>
                        </a:rPr>
                        <a:t>온실가스 </a:t>
                      </a:r>
                      <a:r>
                        <a:rPr lang="ko-KR" altLang="en-US" sz="1150" b="1" spc="-120" baseline="0" dirty="0" err="1">
                          <a:solidFill>
                            <a:srgbClr val="0070C0"/>
                          </a:solidFill>
                        </a:rPr>
                        <a:t>정보체</a:t>
                      </a:r>
                      <a:br>
                        <a:rPr lang="en-US" altLang="ko-KR" sz="1150" b="1" spc="-120" baseline="0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150" b="1" spc="-120" baseline="0" dirty="0">
                          <a:solidFill>
                            <a:srgbClr val="0070C0"/>
                          </a:solidFill>
                        </a:rPr>
                        <a:t>        </a:t>
                      </a:r>
                      <a:r>
                        <a:rPr lang="ko-KR" altLang="en-US" sz="1150" b="1" spc="-120" baseline="0" dirty="0">
                          <a:solidFill>
                            <a:srgbClr val="0070C0"/>
                          </a:solidFill>
                        </a:rPr>
                        <a:t>계 활용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150" spc="-120" baseline="0" dirty="0"/>
                        <a:t>② 제</a:t>
                      </a:r>
                      <a:r>
                        <a:rPr lang="en-US" altLang="ko-KR" sz="1150" spc="-120" baseline="0" dirty="0"/>
                        <a:t>1</a:t>
                      </a:r>
                      <a:r>
                        <a:rPr lang="ko-KR" altLang="en-US" sz="1150" spc="-120" baseline="0" dirty="0"/>
                        <a:t>항에 따른 사항을 에너지 시책 및 </a:t>
                      </a:r>
                      <a:r>
                        <a:rPr lang="ko-KR" altLang="en-US" sz="1150" b="1" spc="-120" baseline="0" dirty="0">
                          <a:solidFill>
                            <a:srgbClr val="FF0000"/>
                          </a:solidFill>
                        </a:rPr>
                        <a:t>관련 계획에 반영하는 </a:t>
                      </a:r>
                      <a:r>
                        <a:rPr lang="ko-KR" altLang="en-US" sz="1150" spc="-120" baseline="0" dirty="0"/>
                        <a:t>경우 </a:t>
                      </a:r>
                      <a:r>
                        <a:rPr lang="ko-KR" altLang="en-US" sz="1150" b="1" spc="-120" baseline="0" dirty="0">
                          <a:solidFill>
                            <a:srgbClr val="FF0000"/>
                          </a:solidFill>
                        </a:rPr>
                        <a:t>사업자</a:t>
                      </a:r>
                      <a:r>
                        <a:rPr lang="en-US" altLang="ko-KR" sz="1150" spc="-120" baseline="0" dirty="0"/>
                        <a:t>, </a:t>
                      </a:r>
                      <a:r>
                        <a:rPr lang="ko-KR" altLang="en-US" sz="1150" spc="-120" baseline="0" dirty="0"/>
                        <a:t>도민</a:t>
                      </a:r>
                      <a:r>
                        <a:rPr lang="en-US" altLang="ko-KR" sz="1150" b="1" spc="-120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150" b="1" spc="-120" baseline="0" dirty="0">
                          <a:solidFill>
                            <a:srgbClr val="FF0000"/>
                          </a:solidFill>
                        </a:rPr>
                        <a:t>시민단체</a:t>
                      </a:r>
                      <a:r>
                        <a:rPr lang="en-US" altLang="ko-KR" sz="1150" spc="-120" baseline="0" dirty="0"/>
                        <a:t>, </a:t>
                      </a:r>
                      <a:r>
                        <a:rPr lang="ko-KR" altLang="en-US" sz="1150" spc="-120" baseline="0" dirty="0"/>
                        <a:t>학계</a:t>
                      </a:r>
                      <a:r>
                        <a:rPr lang="en-US" altLang="ko-KR" sz="1150" spc="-120" baseline="0" dirty="0"/>
                        <a:t>, </a:t>
                      </a:r>
                      <a:r>
                        <a:rPr lang="ko-KR" altLang="en-US" sz="1150" spc="-120" baseline="0" dirty="0"/>
                        <a:t>연구기관 등의 참여를 보장하고 의견반영에 적극적으로 노력하여야  한다</a:t>
                      </a:r>
                      <a:r>
                        <a:rPr lang="en-US" altLang="ko-KR" sz="1150" spc="-120" baseline="0" dirty="0"/>
                        <a:t>.</a:t>
                      </a:r>
                      <a:endParaRPr lang="ko-KR" altLang="en-US" sz="1150" spc="-12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7777312"/>
                  </a:ext>
                </a:extLst>
              </a:tr>
              <a:tr h="5068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특이사항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150" spc="-120" baseline="0" dirty="0"/>
                        <a:t>'</a:t>
                      </a:r>
                      <a:r>
                        <a:rPr lang="ko-KR" altLang="en-US" sz="1100" spc="-120" baseline="0" dirty="0"/>
                        <a:t>제</a:t>
                      </a:r>
                      <a:r>
                        <a:rPr lang="en-US" altLang="ko-KR" sz="1100" spc="-120" baseline="0" dirty="0"/>
                        <a:t>4</a:t>
                      </a:r>
                      <a:r>
                        <a:rPr lang="ko-KR" altLang="en-US" sz="1100" spc="-120" baseline="0" dirty="0"/>
                        <a:t>조 도지사의 책무</a:t>
                      </a:r>
                      <a:r>
                        <a:rPr lang="en-US" altLang="ko-KR" sz="1100" spc="-120" baseline="0" dirty="0"/>
                        <a:t>'</a:t>
                      </a:r>
                      <a:r>
                        <a:rPr lang="ko-KR" altLang="en-US" sz="1100" spc="-120" baseline="0" dirty="0"/>
                        <a:t>에서 석탄화력발전과 원자력발전 등 유해한 에너지 생산시설을 지양하고 완전한 </a:t>
                      </a:r>
                      <a:r>
                        <a:rPr lang="ko-KR" altLang="en-US" sz="1100" spc="-120" baseline="0" dirty="0" err="1"/>
                        <a:t>신ㆍ재생에너지를</a:t>
                      </a:r>
                      <a:r>
                        <a:rPr lang="ko-KR" altLang="en-US" sz="1100" spc="-120" baseline="0" dirty="0"/>
                        <a:t> 통한 에너지 자립에 힘써야 한다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80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612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FECEDE-AC65-4884-881D-AE8F2EFB1CFB}"/>
              </a:ext>
            </a:extLst>
          </p:cNvPr>
          <p:cNvSpPr txBox="1"/>
          <p:nvPr/>
        </p:nvSpPr>
        <p:spPr>
          <a:xfrm>
            <a:off x="-69829" y="246304"/>
            <a:ext cx="92836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3. 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기후행동 사례</a:t>
            </a:r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(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국내</a:t>
            </a:r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)</a:t>
            </a:r>
            <a:endParaRPr lang="ko-KR" altLang="en-US" sz="2600" dirty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12B9D48-DD9D-4676-A79C-9FE73E4C8DBA}"/>
              </a:ext>
            </a:extLst>
          </p:cNvPr>
          <p:cNvSpPr/>
          <p:nvPr/>
        </p:nvSpPr>
        <p:spPr>
          <a:xfrm>
            <a:off x="0" y="885824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A972C99-BAF1-46EB-A899-9FA3A8432FE1}"/>
              </a:ext>
            </a:extLst>
          </p:cNvPr>
          <p:cNvSpPr/>
          <p:nvPr/>
        </p:nvSpPr>
        <p:spPr>
          <a:xfrm>
            <a:off x="337672" y="1314471"/>
            <a:ext cx="8399388" cy="294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latinLnBrk="1"/>
            <a:endParaRPr lang="en-US" altLang="ko-KR" dirty="0"/>
          </a:p>
          <a:p>
            <a:pPr lvl="0" fontAlgn="base" latinLnBrk="1"/>
            <a:r>
              <a:rPr lang="en-US" altLang="ko-KR" b="1" dirty="0">
                <a:solidFill>
                  <a:srgbClr val="0070C0"/>
                </a:solidFill>
              </a:rPr>
              <a:t>1. </a:t>
            </a:r>
            <a:r>
              <a:rPr lang="ko-KR" altLang="en-US" b="1" dirty="0">
                <a:solidFill>
                  <a:srgbClr val="0070C0"/>
                </a:solidFill>
              </a:rPr>
              <a:t>지역에서 기후위기 대응 소모임 만들어 활동하기</a:t>
            </a:r>
          </a:p>
          <a:p>
            <a:pPr fontAlgn="base" latinLnBrk="1"/>
            <a:r>
              <a:rPr lang="ko-KR" altLang="en-US" sz="1600" dirty="0"/>
              <a:t>    </a:t>
            </a:r>
            <a:endParaRPr lang="en-US" altLang="ko-KR" sz="1600" dirty="0"/>
          </a:p>
          <a:p>
            <a:pPr fontAlgn="base" latinLnBrk="1">
              <a:lnSpc>
                <a:spcPct val="150000"/>
              </a:lnSpc>
            </a:pPr>
            <a:r>
              <a:rPr lang="en-US" altLang="ko-KR" sz="1600" spc="-130" dirty="0"/>
              <a:t>     </a:t>
            </a:r>
            <a:r>
              <a:rPr lang="ko-KR" altLang="en-US" sz="1600" spc="-130" dirty="0"/>
              <a:t>○ 기후위기 강연</a:t>
            </a:r>
            <a:r>
              <a:rPr lang="en-US" altLang="ko-KR" sz="1600" spc="-130" dirty="0"/>
              <a:t>/</a:t>
            </a:r>
            <a:r>
              <a:rPr lang="ko-KR" altLang="en-US" sz="1600" spc="-130" dirty="0"/>
              <a:t>토론회</a:t>
            </a:r>
            <a:r>
              <a:rPr lang="en-US" altLang="ko-KR" sz="1600" spc="-130" dirty="0"/>
              <a:t>/</a:t>
            </a:r>
            <a:r>
              <a:rPr lang="ko-KR" altLang="en-US" sz="1600" spc="-130" dirty="0"/>
              <a:t>영화 함께 보고 토론하기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sz="1600" spc="-130" dirty="0"/>
              <a:t>      ○ 기후위기 비상행동의 기후관련 자료 함께 읽고 토론하기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sz="1600" spc="-130" dirty="0"/>
              <a:t>      ○ 우리 지역에 필요한 그린 뉴딜 토론하기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sz="1600" spc="-130" dirty="0"/>
              <a:t>      ○ 어린이집과 학교 등에 기후위기 교육 제안하기 등</a:t>
            </a:r>
            <a:endParaRPr lang="en-US" altLang="ko-KR" sz="1600" spc="-130" dirty="0"/>
          </a:p>
          <a:p>
            <a:pPr fontAlgn="base" latinLnBrk="1">
              <a:lnSpc>
                <a:spcPct val="120000"/>
              </a:lnSpc>
            </a:pPr>
            <a:endParaRPr lang="ko-KR" altLang="en-US" sz="1600" spc="-130" dirty="0"/>
          </a:p>
          <a:p>
            <a:pPr fontAlgn="base" latinLnBrk="1">
              <a:lnSpc>
                <a:spcPct val="120000"/>
              </a:lnSpc>
            </a:pPr>
            <a:endParaRPr lang="en-US" altLang="ko-KR" sz="1600" b="1" dirty="0">
              <a:solidFill>
                <a:schemeClr val="accent2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9BD670F-9896-456E-8BD5-8AE469785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20" y="1687846"/>
            <a:ext cx="2901948" cy="435292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BBFD256-B1AF-4689-9F7B-BBA1C5C19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38" y="4168409"/>
            <a:ext cx="2518471" cy="189147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86E6FA8-ED3A-4808-A528-EF0FB4302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930" y="4168409"/>
            <a:ext cx="2518470" cy="189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6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FECEDE-AC65-4884-881D-AE8F2EFB1CFB}"/>
              </a:ext>
            </a:extLst>
          </p:cNvPr>
          <p:cNvSpPr txBox="1"/>
          <p:nvPr/>
        </p:nvSpPr>
        <p:spPr>
          <a:xfrm>
            <a:off x="-69829" y="246304"/>
            <a:ext cx="92836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3. 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기후행동 사례</a:t>
            </a:r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(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국내</a:t>
            </a:r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)</a:t>
            </a:r>
            <a:endParaRPr lang="ko-KR" altLang="en-US" sz="2600" dirty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12B9D48-DD9D-4676-A79C-9FE73E4C8DBA}"/>
              </a:ext>
            </a:extLst>
          </p:cNvPr>
          <p:cNvSpPr/>
          <p:nvPr/>
        </p:nvSpPr>
        <p:spPr>
          <a:xfrm>
            <a:off x="0" y="885824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A972C99-BAF1-46EB-A899-9FA3A8432FE1}"/>
              </a:ext>
            </a:extLst>
          </p:cNvPr>
          <p:cNvSpPr/>
          <p:nvPr/>
        </p:nvSpPr>
        <p:spPr>
          <a:xfrm>
            <a:off x="740624" y="1462650"/>
            <a:ext cx="8399388" cy="462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b="1" dirty="0">
                <a:solidFill>
                  <a:srgbClr val="0070C0"/>
                </a:solidFill>
              </a:rPr>
              <a:t>2.  </a:t>
            </a:r>
            <a:r>
              <a:rPr lang="ko-KR" altLang="en-US" b="1" dirty="0">
                <a:solidFill>
                  <a:srgbClr val="0070C0"/>
                </a:solidFill>
              </a:rPr>
              <a:t>지역의 기후위기 피해를 영상과 글로 기록하고 공유하기</a:t>
            </a:r>
            <a:r>
              <a:rPr lang="en-US" altLang="ko-KR" b="1" dirty="0">
                <a:solidFill>
                  <a:srgbClr val="0070C0"/>
                </a:solidFill>
              </a:rPr>
              <a:t>(</a:t>
            </a:r>
            <a:r>
              <a:rPr lang="ko-KR" altLang="en-US" b="1" dirty="0">
                <a:solidFill>
                  <a:srgbClr val="0070C0"/>
                </a:solidFill>
              </a:rPr>
              <a:t>주민시사회</a:t>
            </a:r>
            <a:r>
              <a:rPr lang="en-US" altLang="ko-KR" b="1" dirty="0">
                <a:solidFill>
                  <a:srgbClr val="0070C0"/>
                </a:solidFill>
              </a:rPr>
              <a:t>, SNS </a:t>
            </a:r>
            <a:r>
              <a:rPr lang="ko-KR" altLang="en-US" b="1" dirty="0">
                <a:solidFill>
                  <a:srgbClr val="0070C0"/>
                </a:solidFill>
              </a:rPr>
              <a:t>등</a:t>
            </a:r>
            <a:r>
              <a:rPr lang="en-US" altLang="ko-KR" b="1" dirty="0">
                <a:solidFill>
                  <a:srgbClr val="0070C0"/>
                </a:solidFill>
              </a:rPr>
              <a:t>)</a:t>
            </a:r>
            <a:r>
              <a:rPr lang="ko-KR" altLang="en-US" b="1" dirty="0">
                <a:solidFill>
                  <a:srgbClr val="0070C0"/>
                </a:solidFill>
              </a:rPr>
              <a:t> </a:t>
            </a:r>
            <a:endParaRPr lang="en-US" altLang="ko-KR" b="1" dirty="0">
              <a:solidFill>
                <a:srgbClr val="0070C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A21DEDA-2478-40C3-9BDF-F57A27843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77" y="2087691"/>
            <a:ext cx="6575044" cy="452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81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5"/>
          <p:cNvSpPr>
            <a:spLocks/>
          </p:cNvSpPr>
          <p:nvPr/>
        </p:nvSpPr>
        <p:spPr bwMode="auto">
          <a:xfrm>
            <a:off x="89965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1990</a:t>
            </a:r>
          </a:p>
        </p:txBody>
      </p:sp>
      <p:sp>
        <p:nvSpPr>
          <p:cNvPr id="64" name="Rectangle 6"/>
          <p:cNvSpPr>
            <a:spLocks/>
          </p:cNvSpPr>
          <p:nvPr/>
        </p:nvSpPr>
        <p:spPr bwMode="auto">
          <a:xfrm>
            <a:off x="2569503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1995</a:t>
            </a:r>
          </a:p>
        </p:txBody>
      </p:sp>
      <p:sp>
        <p:nvSpPr>
          <p:cNvPr id="65" name="Rectangle 7"/>
          <p:cNvSpPr>
            <a:spLocks/>
          </p:cNvSpPr>
          <p:nvPr/>
        </p:nvSpPr>
        <p:spPr bwMode="auto">
          <a:xfrm>
            <a:off x="4239354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2000</a:t>
            </a:r>
          </a:p>
        </p:txBody>
      </p:sp>
      <p:sp>
        <p:nvSpPr>
          <p:cNvPr id="66" name="Rectangle 8"/>
          <p:cNvSpPr>
            <a:spLocks/>
          </p:cNvSpPr>
          <p:nvPr/>
        </p:nvSpPr>
        <p:spPr bwMode="auto">
          <a:xfrm>
            <a:off x="5908315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2005</a:t>
            </a:r>
          </a:p>
        </p:txBody>
      </p:sp>
      <p:sp>
        <p:nvSpPr>
          <p:cNvPr id="67" name="Rectangle 9"/>
          <p:cNvSpPr>
            <a:spLocks/>
          </p:cNvSpPr>
          <p:nvPr/>
        </p:nvSpPr>
        <p:spPr bwMode="auto">
          <a:xfrm>
            <a:off x="7578166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2010</a:t>
            </a:r>
          </a:p>
        </p:txBody>
      </p:sp>
      <p:sp>
        <p:nvSpPr>
          <p:cNvPr id="73" name="Rectangle 16"/>
          <p:cNvSpPr>
            <a:spLocks/>
          </p:cNvSpPr>
          <p:nvPr/>
        </p:nvSpPr>
        <p:spPr bwMode="auto">
          <a:xfrm>
            <a:off x="857829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2013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A51668A-8E72-4AA2-A585-BA959C98A5EF}"/>
              </a:ext>
            </a:extLst>
          </p:cNvPr>
          <p:cNvSpPr/>
          <p:nvPr/>
        </p:nvSpPr>
        <p:spPr>
          <a:xfrm>
            <a:off x="0" y="885824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6BBED1E-51A7-446E-9A94-8F3F7060D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4" y="1445955"/>
            <a:ext cx="3617524" cy="482336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3829D81-3125-4E5D-A5B8-F6AD5A9A7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738" y="3429000"/>
            <a:ext cx="4290432" cy="28882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3B6667-8EFE-440B-B21C-3B3CE9642E9E}"/>
              </a:ext>
            </a:extLst>
          </p:cNvPr>
          <p:cNvSpPr txBox="1"/>
          <p:nvPr/>
        </p:nvSpPr>
        <p:spPr>
          <a:xfrm>
            <a:off x="-69829" y="246304"/>
            <a:ext cx="92836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3. 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기후행동 사례</a:t>
            </a:r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(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국내</a:t>
            </a:r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)</a:t>
            </a:r>
            <a:endParaRPr lang="ko-KR" altLang="en-US" sz="2600" dirty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7FD5468-4E20-4236-BC29-15173F68DEE7}"/>
              </a:ext>
            </a:extLst>
          </p:cNvPr>
          <p:cNvSpPr/>
          <p:nvPr/>
        </p:nvSpPr>
        <p:spPr>
          <a:xfrm>
            <a:off x="4427984" y="1570678"/>
            <a:ext cx="5631576" cy="1293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b="1" dirty="0">
                <a:solidFill>
                  <a:srgbClr val="0070C0"/>
                </a:solidFill>
              </a:rPr>
              <a:t>3. </a:t>
            </a:r>
            <a:r>
              <a:rPr lang="ko-KR" altLang="en-US" b="1" dirty="0">
                <a:solidFill>
                  <a:srgbClr val="0070C0"/>
                </a:solidFill>
              </a:rPr>
              <a:t>식량</a:t>
            </a:r>
            <a:r>
              <a:rPr lang="en-US" altLang="ko-KR" b="1" dirty="0">
                <a:solidFill>
                  <a:srgbClr val="0070C0"/>
                </a:solidFill>
              </a:rPr>
              <a:t>/</a:t>
            </a:r>
            <a:r>
              <a:rPr lang="ko-KR" altLang="en-US" b="1" dirty="0">
                <a:solidFill>
                  <a:srgbClr val="0070C0"/>
                </a:solidFill>
              </a:rPr>
              <a:t>먹거리를 통한 기후위기 인식 제고</a:t>
            </a:r>
            <a:endParaRPr lang="en-US" altLang="ko-KR" b="1" dirty="0">
              <a:solidFill>
                <a:srgbClr val="0070C0"/>
              </a:solidFill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b="1" dirty="0">
                <a:solidFill>
                  <a:srgbClr val="0070C0"/>
                </a:solidFill>
              </a:rPr>
              <a:t>      : </a:t>
            </a:r>
            <a:r>
              <a:rPr lang="ko-KR" altLang="en-US" b="1" dirty="0">
                <a:solidFill>
                  <a:srgbClr val="0070C0"/>
                </a:solidFill>
              </a:rPr>
              <a:t>채식 페스티벌</a:t>
            </a:r>
            <a:r>
              <a:rPr lang="en-US" altLang="ko-KR" b="1" dirty="0">
                <a:solidFill>
                  <a:srgbClr val="0070C0"/>
                </a:solidFill>
              </a:rPr>
              <a:t>(</a:t>
            </a:r>
            <a:r>
              <a:rPr lang="ko-KR" altLang="en-US" b="1" dirty="0">
                <a:solidFill>
                  <a:srgbClr val="0070C0"/>
                </a:solidFill>
              </a:rPr>
              <a:t>서울</a:t>
            </a:r>
            <a:r>
              <a:rPr lang="en-US" altLang="ko-KR" b="1" dirty="0">
                <a:solidFill>
                  <a:srgbClr val="0070C0"/>
                </a:solidFill>
              </a:rPr>
              <a:t>)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b="1" dirty="0">
                <a:solidFill>
                  <a:srgbClr val="0070C0"/>
                </a:solidFill>
              </a:rPr>
              <a:t>     - </a:t>
            </a:r>
            <a:r>
              <a:rPr lang="ko-KR" altLang="en-US" b="1" dirty="0">
                <a:solidFill>
                  <a:srgbClr val="0070C0"/>
                </a:solidFill>
              </a:rPr>
              <a:t>강연</a:t>
            </a:r>
            <a:r>
              <a:rPr lang="en-US" altLang="ko-KR" b="1" dirty="0">
                <a:solidFill>
                  <a:srgbClr val="0070C0"/>
                </a:solidFill>
              </a:rPr>
              <a:t>, </a:t>
            </a:r>
            <a:r>
              <a:rPr lang="ko-KR" altLang="en-US" b="1" dirty="0">
                <a:solidFill>
                  <a:srgbClr val="0070C0"/>
                </a:solidFill>
              </a:rPr>
              <a:t>워크숍</a:t>
            </a:r>
            <a:r>
              <a:rPr lang="en-US" altLang="ko-KR" b="1" dirty="0">
                <a:solidFill>
                  <a:srgbClr val="0070C0"/>
                </a:solidFill>
              </a:rPr>
              <a:t>, </a:t>
            </a:r>
            <a:r>
              <a:rPr lang="ko-KR" altLang="en-US" b="1" dirty="0">
                <a:solidFill>
                  <a:srgbClr val="0070C0"/>
                </a:solidFill>
              </a:rPr>
              <a:t>영화상영 등 진행</a:t>
            </a:r>
            <a:endParaRPr lang="en-US" altLang="ko-K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21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FECEDE-AC65-4884-881D-AE8F2EFB1CFB}"/>
              </a:ext>
            </a:extLst>
          </p:cNvPr>
          <p:cNvSpPr txBox="1"/>
          <p:nvPr/>
        </p:nvSpPr>
        <p:spPr>
          <a:xfrm>
            <a:off x="-69829" y="246304"/>
            <a:ext cx="92836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3. 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기후행동 사례</a:t>
            </a:r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(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국내</a:t>
            </a:r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)</a:t>
            </a:r>
            <a:endParaRPr lang="ko-KR" altLang="en-US" sz="2600" dirty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12B9D48-DD9D-4676-A79C-9FE73E4C8DBA}"/>
              </a:ext>
            </a:extLst>
          </p:cNvPr>
          <p:cNvSpPr/>
          <p:nvPr/>
        </p:nvSpPr>
        <p:spPr>
          <a:xfrm>
            <a:off x="0" y="885824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A972C99-BAF1-46EB-A899-9FA3A8432FE1}"/>
              </a:ext>
            </a:extLst>
          </p:cNvPr>
          <p:cNvSpPr/>
          <p:nvPr/>
        </p:nvSpPr>
        <p:spPr>
          <a:xfrm>
            <a:off x="632139" y="1339515"/>
            <a:ext cx="8186399" cy="677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latinLnBrk="1"/>
            <a:endParaRPr lang="en-US" altLang="ko-KR" dirty="0"/>
          </a:p>
          <a:p>
            <a:pPr fontAlgn="base" latinLnBrk="1">
              <a:lnSpc>
                <a:spcPct val="120000"/>
              </a:lnSpc>
            </a:pPr>
            <a:r>
              <a:rPr lang="en-US" altLang="ko-KR" b="1" dirty="0">
                <a:solidFill>
                  <a:srgbClr val="0070C0"/>
                </a:solidFill>
              </a:rPr>
              <a:t>4.  </a:t>
            </a:r>
            <a:r>
              <a:rPr lang="ko-KR" altLang="en-US" b="1" dirty="0">
                <a:solidFill>
                  <a:srgbClr val="0070C0"/>
                </a:solidFill>
              </a:rPr>
              <a:t>기후위기 현실을 알리는 정기적인 </a:t>
            </a:r>
            <a:r>
              <a:rPr lang="en-US" altLang="ko-KR" b="1" dirty="0">
                <a:solidFill>
                  <a:srgbClr val="0070C0"/>
                </a:solidFill>
              </a:rPr>
              <a:t> </a:t>
            </a:r>
            <a:r>
              <a:rPr lang="ko-KR" altLang="en-US" b="1" dirty="0">
                <a:solidFill>
                  <a:srgbClr val="0070C0"/>
                </a:solidFill>
              </a:rPr>
              <a:t>선전전 조직하기</a:t>
            </a:r>
            <a:endParaRPr lang="en-US" altLang="ko-KR" b="1" dirty="0">
              <a:solidFill>
                <a:srgbClr val="0070C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46AA6BB-2FB4-4C81-BC2C-0B5C91C3F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24" y="2410890"/>
            <a:ext cx="7302550" cy="344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14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FECEDE-AC65-4884-881D-AE8F2EFB1CFB}"/>
              </a:ext>
            </a:extLst>
          </p:cNvPr>
          <p:cNvSpPr txBox="1"/>
          <p:nvPr/>
        </p:nvSpPr>
        <p:spPr>
          <a:xfrm>
            <a:off x="-69829" y="246304"/>
            <a:ext cx="92836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3. 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기후행동 사례</a:t>
            </a:r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(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국내</a:t>
            </a:r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)</a:t>
            </a:r>
            <a:endParaRPr lang="ko-KR" altLang="en-US" sz="2600" dirty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12B9D48-DD9D-4676-A79C-9FE73E4C8DBA}"/>
              </a:ext>
            </a:extLst>
          </p:cNvPr>
          <p:cNvSpPr/>
          <p:nvPr/>
        </p:nvSpPr>
        <p:spPr>
          <a:xfrm>
            <a:off x="0" y="885824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A972C99-BAF1-46EB-A899-9FA3A8432FE1}"/>
              </a:ext>
            </a:extLst>
          </p:cNvPr>
          <p:cNvSpPr/>
          <p:nvPr/>
        </p:nvSpPr>
        <p:spPr>
          <a:xfrm>
            <a:off x="554646" y="1319458"/>
            <a:ext cx="8186399" cy="5102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30000"/>
              </a:lnSpc>
            </a:pPr>
            <a:r>
              <a:rPr lang="en-US" altLang="ko-KR" b="1" dirty="0">
                <a:solidFill>
                  <a:srgbClr val="0070C0"/>
                </a:solidFill>
              </a:rPr>
              <a:t>5. </a:t>
            </a:r>
            <a:r>
              <a:rPr lang="ko-KR" altLang="en-US" b="1" dirty="0">
                <a:solidFill>
                  <a:srgbClr val="0070C0"/>
                </a:solidFill>
              </a:rPr>
              <a:t>지역 내 온실가스 </a:t>
            </a:r>
            <a:r>
              <a:rPr lang="ko-KR" altLang="en-US" b="1" dirty="0" err="1">
                <a:solidFill>
                  <a:srgbClr val="0070C0"/>
                </a:solidFill>
              </a:rPr>
              <a:t>다배출</a:t>
            </a:r>
            <a:r>
              <a:rPr lang="ko-KR" altLang="en-US" b="1" dirty="0">
                <a:solidFill>
                  <a:srgbClr val="0070C0"/>
                </a:solidFill>
              </a:rPr>
              <a:t> 기업 또는 석탄화력 발전소 앞 </a:t>
            </a:r>
            <a:r>
              <a:rPr lang="ko-KR" altLang="en-US" b="1" dirty="0" err="1">
                <a:solidFill>
                  <a:srgbClr val="0070C0"/>
                </a:solidFill>
              </a:rPr>
              <a:t>피케팅</a:t>
            </a:r>
            <a:r>
              <a:rPr lang="ko-KR" altLang="en-US" b="1" dirty="0">
                <a:solidFill>
                  <a:srgbClr val="0070C0"/>
                </a:solidFill>
              </a:rPr>
              <a:t> 캠페인 조직 </a:t>
            </a:r>
            <a:endParaRPr lang="en-US" altLang="ko-KR" b="1" dirty="0">
              <a:solidFill>
                <a:srgbClr val="0070C0"/>
              </a:solidFill>
            </a:endParaRPr>
          </a:p>
          <a:p>
            <a:pPr fontAlgn="base" latinLnBrk="1">
              <a:lnSpc>
                <a:spcPct val="130000"/>
              </a:lnSpc>
            </a:pPr>
            <a:endParaRPr lang="en-US" altLang="ko-KR" b="1" dirty="0">
              <a:solidFill>
                <a:srgbClr val="0070C0"/>
              </a:solidFill>
            </a:endParaRPr>
          </a:p>
          <a:p>
            <a:pPr fontAlgn="base" latinLnBrk="1">
              <a:lnSpc>
                <a:spcPct val="130000"/>
              </a:lnSpc>
            </a:pPr>
            <a:endParaRPr lang="en-US" altLang="ko-KR" b="1" dirty="0">
              <a:solidFill>
                <a:srgbClr val="0070C0"/>
              </a:solidFill>
            </a:endParaRPr>
          </a:p>
          <a:p>
            <a:pPr fontAlgn="base" latinLnBrk="1">
              <a:lnSpc>
                <a:spcPct val="130000"/>
              </a:lnSpc>
            </a:pPr>
            <a:endParaRPr lang="en-US" altLang="ko-KR" b="1" dirty="0">
              <a:solidFill>
                <a:srgbClr val="0070C0"/>
              </a:solidFill>
            </a:endParaRPr>
          </a:p>
          <a:p>
            <a:pPr fontAlgn="base" latinLnBrk="1">
              <a:lnSpc>
                <a:spcPct val="130000"/>
              </a:lnSpc>
            </a:pPr>
            <a:endParaRPr lang="en-US" altLang="ko-KR" b="1" dirty="0">
              <a:solidFill>
                <a:srgbClr val="0070C0"/>
              </a:solidFill>
            </a:endParaRPr>
          </a:p>
          <a:p>
            <a:pPr fontAlgn="base" latinLnBrk="1">
              <a:lnSpc>
                <a:spcPct val="130000"/>
              </a:lnSpc>
            </a:pPr>
            <a:endParaRPr lang="en-US" altLang="ko-KR" b="1" dirty="0">
              <a:solidFill>
                <a:srgbClr val="0070C0"/>
              </a:solidFill>
            </a:endParaRPr>
          </a:p>
          <a:p>
            <a:pPr fontAlgn="base" latinLnBrk="1">
              <a:lnSpc>
                <a:spcPct val="130000"/>
              </a:lnSpc>
            </a:pPr>
            <a:endParaRPr lang="en-US" altLang="ko-KR" b="1" dirty="0">
              <a:solidFill>
                <a:srgbClr val="0070C0"/>
              </a:solidFill>
            </a:endParaRPr>
          </a:p>
          <a:p>
            <a:pPr fontAlgn="base" latinLnBrk="1">
              <a:lnSpc>
                <a:spcPct val="130000"/>
              </a:lnSpc>
            </a:pPr>
            <a:endParaRPr lang="en-US" altLang="ko-KR" b="1" dirty="0">
              <a:solidFill>
                <a:srgbClr val="0070C0"/>
              </a:solidFill>
            </a:endParaRPr>
          </a:p>
          <a:p>
            <a:pPr fontAlgn="base" latinLnBrk="1">
              <a:lnSpc>
                <a:spcPct val="130000"/>
              </a:lnSpc>
            </a:pPr>
            <a:endParaRPr lang="en-US" altLang="ko-KR" b="1" dirty="0">
              <a:solidFill>
                <a:srgbClr val="0070C0"/>
              </a:solidFill>
            </a:endParaRPr>
          </a:p>
          <a:p>
            <a:pPr fontAlgn="base" latinLnBrk="1">
              <a:lnSpc>
                <a:spcPct val="130000"/>
              </a:lnSpc>
            </a:pPr>
            <a:r>
              <a:rPr lang="en-US" altLang="ko-KR" b="1" dirty="0">
                <a:solidFill>
                  <a:srgbClr val="0070C0"/>
                </a:solidFill>
              </a:rPr>
              <a:t>6. </a:t>
            </a:r>
            <a:r>
              <a:rPr lang="ko-KR" altLang="en-US" b="1" dirty="0">
                <a:solidFill>
                  <a:srgbClr val="0070C0"/>
                </a:solidFill>
              </a:rPr>
              <a:t>지역 국회의원에게 기후위기 비상행동 촉구 선언의 이행을 요구하는 전화하기</a:t>
            </a:r>
            <a:r>
              <a:rPr lang="en-US" altLang="ko-KR" b="1" dirty="0">
                <a:solidFill>
                  <a:srgbClr val="0070C0"/>
                </a:solidFill>
              </a:rPr>
              <a:t>, </a:t>
            </a:r>
            <a:br>
              <a:rPr lang="en-US" altLang="ko-KR" b="1" dirty="0">
                <a:solidFill>
                  <a:srgbClr val="0070C0"/>
                </a:solidFill>
              </a:rPr>
            </a:br>
            <a:r>
              <a:rPr lang="en-US" altLang="ko-KR" b="1" dirty="0">
                <a:solidFill>
                  <a:srgbClr val="0070C0"/>
                </a:solidFill>
              </a:rPr>
              <a:t>    </a:t>
            </a:r>
            <a:r>
              <a:rPr lang="ko-KR" altLang="en-US" b="1" dirty="0">
                <a:solidFill>
                  <a:srgbClr val="0070C0"/>
                </a:solidFill>
              </a:rPr>
              <a:t>의원 사무실</a:t>
            </a:r>
            <a:r>
              <a:rPr lang="en-US" altLang="ko-KR" b="1" dirty="0">
                <a:solidFill>
                  <a:srgbClr val="0070C0"/>
                </a:solidFill>
              </a:rPr>
              <a:t>/</a:t>
            </a:r>
            <a:r>
              <a:rPr lang="ko-KR" altLang="en-US" b="1" dirty="0">
                <a:solidFill>
                  <a:srgbClr val="0070C0"/>
                </a:solidFill>
              </a:rPr>
              <a:t>의회 앞 </a:t>
            </a:r>
            <a:r>
              <a:rPr lang="ko-KR" altLang="en-US" b="1" dirty="0" err="1">
                <a:solidFill>
                  <a:srgbClr val="0070C0"/>
                </a:solidFill>
              </a:rPr>
              <a:t>피케팅</a:t>
            </a:r>
            <a:r>
              <a:rPr lang="ko-KR" altLang="en-US" b="1" dirty="0">
                <a:solidFill>
                  <a:srgbClr val="0070C0"/>
                </a:solidFill>
              </a:rPr>
              <a:t> 캠페인 조직하기</a:t>
            </a:r>
          </a:p>
          <a:p>
            <a:pPr fontAlgn="base" latinLnBrk="1">
              <a:lnSpc>
                <a:spcPct val="130000"/>
              </a:lnSpc>
            </a:pPr>
            <a:endParaRPr lang="en-US" altLang="ko-KR" b="1" dirty="0">
              <a:solidFill>
                <a:srgbClr val="0070C0"/>
              </a:solidFill>
            </a:endParaRPr>
          </a:p>
          <a:p>
            <a:pPr fontAlgn="base" latinLnBrk="1">
              <a:lnSpc>
                <a:spcPct val="130000"/>
              </a:lnSpc>
            </a:pPr>
            <a:r>
              <a:rPr lang="en-US" altLang="ko-KR" b="1" dirty="0">
                <a:solidFill>
                  <a:srgbClr val="0070C0"/>
                </a:solidFill>
              </a:rPr>
              <a:t>7. </a:t>
            </a:r>
            <a:r>
              <a:rPr lang="ko-KR" altLang="en-US" b="1" dirty="0">
                <a:solidFill>
                  <a:srgbClr val="0070C0"/>
                </a:solidFill>
              </a:rPr>
              <a:t>기후위기 대응 조례 제정</a:t>
            </a:r>
            <a:r>
              <a:rPr lang="en-US" altLang="ko-KR" b="1" dirty="0">
                <a:solidFill>
                  <a:srgbClr val="0070C0"/>
                </a:solidFill>
              </a:rPr>
              <a:t>: </a:t>
            </a:r>
            <a:r>
              <a:rPr lang="ko-KR" altLang="en-US" b="1" dirty="0">
                <a:solidFill>
                  <a:srgbClr val="0070C0"/>
                </a:solidFill>
              </a:rPr>
              <a:t>석탄발전소 퇴출 또는 유치반대</a:t>
            </a:r>
            <a:r>
              <a:rPr lang="en-US" altLang="ko-KR" b="1" dirty="0">
                <a:solidFill>
                  <a:srgbClr val="0070C0"/>
                </a:solidFill>
              </a:rPr>
              <a:t>, </a:t>
            </a:r>
            <a:r>
              <a:rPr lang="ko-KR" altLang="en-US" b="1" dirty="0">
                <a:solidFill>
                  <a:srgbClr val="0070C0"/>
                </a:solidFill>
              </a:rPr>
              <a:t>재생에너지 확대</a:t>
            </a:r>
            <a:r>
              <a:rPr lang="en-US" altLang="ko-KR" b="1" dirty="0">
                <a:solidFill>
                  <a:srgbClr val="0070C0"/>
                </a:solidFill>
              </a:rPr>
              <a:t>, </a:t>
            </a:r>
          </a:p>
          <a:p>
            <a:pPr fontAlgn="base" latinLnBrk="1">
              <a:lnSpc>
                <a:spcPct val="130000"/>
              </a:lnSpc>
            </a:pPr>
            <a:r>
              <a:rPr lang="en-US" altLang="ko-KR" b="1" dirty="0">
                <a:solidFill>
                  <a:srgbClr val="0070C0"/>
                </a:solidFill>
              </a:rPr>
              <a:t>     </a:t>
            </a:r>
            <a:r>
              <a:rPr lang="ko-KR" altLang="en-US" b="1" dirty="0">
                <a:solidFill>
                  <a:srgbClr val="0070C0"/>
                </a:solidFill>
              </a:rPr>
              <a:t>기후적응을 위한 조례</a:t>
            </a:r>
            <a:r>
              <a:rPr lang="en-US" altLang="ko-KR" b="1" dirty="0">
                <a:solidFill>
                  <a:srgbClr val="0070C0"/>
                </a:solidFill>
              </a:rPr>
              <a:t> (</a:t>
            </a:r>
            <a:r>
              <a:rPr lang="ko-KR" altLang="en-US" b="1" dirty="0">
                <a:solidFill>
                  <a:srgbClr val="0070C0"/>
                </a:solidFill>
              </a:rPr>
              <a:t>주민참여 조례</a:t>
            </a:r>
            <a:r>
              <a:rPr lang="en-US" altLang="ko-KR" b="1" dirty="0">
                <a:solidFill>
                  <a:srgbClr val="0070C0"/>
                </a:solidFill>
              </a:rPr>
              <a:t>)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3811013-D399-4849-82AB-5A17083E0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28" y="1868515"/>
            <a:ext cx="2867187" cy="215039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CFBD2BF-86CA-4652-AC6B-266349DE2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7" y="1868515"/>
            <a:ext cx="3225585" cy="21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5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5"/>
          <p:cNvSpPr>
            <a:spLocks/>
          </p:cNvSpPr>
          <p:nvPr/>
        </p:nvSpPr>
        <p:spPr bwMode="auto">
          <a:xfrm>
            <a:off x="89965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1990</a:t>
            </a:r>
          </a:p>
        </p:txBody>
      </p:sp>
      <p:sp>
        <p:nvSpPr>
          <p:cNvPr id="64" name="Rectangle 6"/>
          <p:cNvSpPr>
            <a:spLocks/>
          </p:cNvSpPr>
          <p:nvPr/>
        </p:nvSpPr>
        <p:spPr bwMode="auto">
          <a:xfrm>
            <a:off x="2569503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1995</a:t>
            </a:r>
          </a:p>
        </p:txBody>
      </p:sp>
      <p:sp>
        <p:nvSpPr>
          <p:cNvPr id="65" name="Rectangle 7"/>
          <p:cNvSpPr>
            <a:spLocks/>
          </p:cNvSpPr>
          <p:nvPr/>
        </p:nvSpPr>
        <p:spPr bwMode="auto">
          <a:xfrm>
            <a:off x="4239354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2000</a:t>
            </a:r>
          </a:p>
        </p:txBody>
      </p:sp>
      <p:sp>
        <p:nvSpPr>
          <p:cNvPr id="66" name="Rectangle 8"/>
          <p:cNvSpPr>
            <a:spLocks/>
          </p:cNvSpPr>
          <p:nvPr/>
        </p:nvSpPr>
        <p:spPr bwMode="auto">
          <a:xfrm>
            <a:off x="5908315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2005</a:t>
            </a:r>
          </a:p>
        </p:txBody>
      </p:sp>
      <p:sp>
        <p:nvSpPr>
          <p:cNvPr id="67" name="Rectangle 9"/>
          <p:cNvSpPr>
            <a:spLocks/>
          </p:cNvSpPr>
          <p:nvPr/>
        </p:nvSpPr>
        <p:spPr bwMode="auto">
          <a:xfrm>
            <a:off x="7578166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2010</a:t>
            </a:r>
          </a:p>
        </p:txBody>
      </p:sp>
      <p:sp>
        <p:nvSpPr>
          <p:cNvPr id="73" name="Rectangle 16"/>
          <p:cNvSpPr>
            <a:spLocks/>
          </p:cNvSpPr>
          <p:nvPr/>
        </p:nvSpPr>
        <p:spPr bwMode="auto">
          <a:xfrm>
            <a:off x="857829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2013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A51668A-8E72-4AA2-A585-BA959C98A5EF}"/>
              </a:ext>
            </a:extLst>
          </p:cNvPr>
          <p:cNvSpPr/>
          <p:nvPr/>
        </p:nvSpPr>
        <p:spPr>
          <a:xfrm>
            <a:off x="0" y="885824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A04B49B-A714-4645-959E-1A40D8D7D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2" y="3108254"/>
            <a:ext cx="2976234" cy="332104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B46BD26-D219-458E-AAE0-15321CECF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36" y="1275598"/>
            <a:ext cx="3840216" cy="212346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5463C76-FEDC-4355-9E11-57844AA1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36" y="3665007"/>
            <a:ext cx="3958787" cy="26887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284C693-BB7E-4347-BDA2-D4C38E02515E}"/>
              </a:ext>
            </a:extLst>
          </p:cNvPr>
          <p:cNvSpPr txBox="1"/>
          <p:nvPr/>
        </p:nvSpPr>
        <p:spPr>
          <a:xfrm>
            <a:off x="254385" y="211873"/>
            <a:ext cx="86380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기후행동사례</a:t>
            </a:r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(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스웨덴</a:t>
            </a:r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)</a:t>
            </a:r>
            <a:endParaRPr lang="ko-KR" altLang="en-US" sz="2600" dirty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750BF03-87EF-42A6-814F-F8762DEFB2E9}"/>
              </a:ext>
            </a:extLst>
          </p:cNvPr>
          <p:cNvSpPr/>
          <p:nvPr/>
        </p:nvSpPr>
        <p:spPr>
          <a:xfrm>
            <a:off x="659662" y="1592521"/>
            <a:ext cx="3548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latin typeface="+mj-ea"/>
                <a:cs typeface="Arial" pitchFamily="34" charset="0"/>
              </a:rPr>
              <a:t>Family Art Program</a:t>
            </a:r>
            <a:endParaRPr lang="ko-KR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76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54385" y="188640"/>
            <a:ext cx="86380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기후행동 사례</a:t>
            </a:r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(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영국 맨체스터</a:t>
            </a:r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)</a:t>
            </a:r>
            <a:endParaRPr lang="ko-KR" altLang="en-US" sz="2600" dirty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89965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1990</a:t>
            </a:r>
          </a:p>
        </p:txBody>
      </p:sp>
      <p:sp>
        <p:nvSpPr>
          <p:cNvPr id="64" name="Rectangle 6"/>
          <p:cNvSpPr>
            <a:spLocks/>
          </p:cNvSpPr>
          <p:nvPr/>
        </p:nvSpPr>
        <p:spPr bwMode="auto">
          <a:xfrm>
            <a:off x="2569503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1995</a:t>
            </a:r>
          </a:p>
        </p:txBody>
      </p:sp>
      <p:sp>
        <p:nvSpPr>
          <p:cNvPr id="65" name="Rectangle 7"/>
          <p:cNvSpPr>
            <a:spLocks/>
          </p:cNvSpPr>
          <p:nvPr/>
        </p:nvSpPr>
        <p:spPr bwMode="auto">
          <a:xfrm>
            <a:off x="4239354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2000</a:t>
            </a:r>
          </a:p>
        </p:txBody>
      </p:sp>
      <p:sp>
        <p:nvSpPr>
          <p:cNvPr id="66" name="Rectangle 8"/>
          <p:cNvSpPr>
            <a:spLocks/>
          </p:cNvSpPr>
          <p:nvPr/>
        </p:nvSpPr>
        <p:spPr bwMode="auto">
          <a:xfrm>
            <a:off x="5908315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2005</a:t>
            </a:r>
          </a:p>
        </p:txBody>
      </p:sp>
      <p:sp>
        <p:nvSpPr>
          <p:cNvPr id="67" name="Rectangle 9"/>
          <p:cNvSpPr>
            <a:spLocks/>
          </p:cNvSpPr>
          <p:nvPr/>
        </p:nvSpPr>
        <p:spPr bwMode="auto">
          <a:xfrm>
            <a:off x="7578166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2010</a:t>
            </a:r>
          </a:p>
        </p:txBody>
      </p:sp>
      <p:sp>
        <p:nvSpPr>
          <p:cNvPr id="73" name="Rectangle 16"/>
          <p:cNvSpPr>
            <a:spLocks/>
          </p:cNvSpPr>
          <p:nvPr/>
        </p:nvSpPr>
        <p:spPr bwMode="auto">
          <a:xfrm>
            <a:off x="857829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2013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A51668A-8E72-4AA2-A585-BA959C98A5EF}"/>
              </a:ext>
            </a:extLst>
          </p:cNvPr>
          <p:cNvSpPr/>
          <p:nvPr/>
        </p:nvSpPr>
        <p:spPr>
          <a:xfrm>
            <a:off x="0" y="885824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DFF4784-E555-4D0E-BFF1-95D13D062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89526"/>
            <a:ext cx="5420324" cy="411324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F99476F-1CB6-48C2-9211-9FE4D0184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7" y="2051347"/>
            <a:ext cx="3146858" cy="234833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E69C1DF-2ED6-4C80-A963-312B6415D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7" y="4476594"/>
            <a:ext cx="3071277" cy="17661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C1FA589-7EAC-4FE4-8136-3CB68B4936F0}"/>
              </a:ext>
            </a:extLst>
          </p:cNvPr>
          <p:cNvSpPr/>
          <p:nvPr/>
        </p:nvSpPr>
        <p:spPr>
          <a:xfrm>
            <a:off x="496695" y="1452675"/>
            <a:ext cx="61818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b="1" dirty="0" err="1">
                <a:solidFill>
                  <a:srgbClr val="0070C0"/>
                </a:solidFill>
                <a:latin typeface="+mj-ea"/>
                <a:cs typeface="Arial" pitchFamily="34" charset="0"/>
              </a:rPr>
              <a:t>Stiched</a:t>
            </a:r>
            <a:r>
              <a:rPr lang="en-US" altLang="ko-KR" sz="2600" b="1" dirty="0">
                <a:solidFill>
                  <a:srgbClr val="0070C0"/>
                </a:solidFill>
                <a:latin typeface="+mj-ea"/>
                <a:cs typeface="Arial" pitchFamily="34" charset="0"/>
              </a:rPr>
              <a:t> up </a:t>
            </a:r>
            <a:r>
              <a:rPr lang="en-US" altLang="ko-KR" sz="2000" dirty="0">
                <a:solidFill>
                  <a:srgbClr val="0070C0"/>
                </a:solidFill>
                <a:latin typeface="+mj-ea"/>
                <a:cs typeface="Arial" pitchFamily="34" charset="0"/>
              </a:rPr>
              <a:t>(</a:t>
            </a:r>
            <a:r>
              <a:rPr lang="ko-KR" altLang="en-US" sz="2000" dirty="0">
                <a:solidFill>
                  <a:srgbClr val="0070C0"/>
                </a:solidFill>
                <a:latin typeface="+mj-ea"/>
                <a:cs typeface="Arial" pitchFamily="34" charset="0"/>
              </a:rPr>
              <a:t>옷 수선</a:t>
            </a:r>
            <a:r>
              <a:rPr lang="en-US" altLang="ko-KR" sz="2000" dirty="0">
                <a:solidFill>
                  <a:srgbClr val="0070C0"/>
                </a:solidFill>
                <a:latin typeface="+mj-ea"/>
                <a:cs typeface="Arial" pitchFamily="34" charset="0"/>
              </a:rPr>
              <a:t>+</a:t>
            </a:r>
            <a:r>
              <a:rPr lang="ko-KR" altLang="en-US" sz="2000" dirty="0">
                <a:solidFill>
                  <a:srgbClr val="0070C0"/>
                </a:solidFill>
                <a:latin typeface="+mj-ea"/>
                <a:cs typeface="Arial" pitchFamily="34" charset="0"/>
              </a:rPr>
              <a:t>업사이클링 판매 협동조합</a:t>
            </a:r>
            <a:r>
              <a:rPr lang="en-US" altLang="ko-KR" sz="2000" dirty="0">
                <a:solidFill>
                  <a:srgbClr val="0070C0"/>
                </a:solidFill>
                <a:latin typeface="+mj-ea"/>
                <a:cs typeface="Arial" pitchFamily="34" charset="0"/>
              </a:rPr>
              <a:t>)</a:t>
            </a:r>
            <a:endParaRPr lang="ko-KR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38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54385" y="288253"/>
            <a:ext cx="8638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+mj-ea"/>
                <a:ea typeface="+mj-ea"/>
                <a:cs typeface="Arial" pitchFamily="34" charset="0"/>
              </a:rPr>
              <a:t>기후행동 사례</a:t>
            </a: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89965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1990</a:t>
            </a:r>
          </a:p>
        </p:txBody>
      </p:sp>
      <p:sp>
        <p:nvSpPr>
          <p:cNvPr id="64" name="Rectangle 6"/>
          <p:cNvSpPr>
            <a:spLocks/>
          </p:cNvSpPr>
          <p:nvPr/>
        </p:nvSpPr>
        <p:spPr bwMode="auto">
          <a:xfrm>
            <a:off x="2569503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1995</a:t>
            </a:r>
          </a:p>
        </p:txBody>
      </p:sp>
      <p:sp>
        <p:nvSpPr>
          <p:cNvPr id="65" name="Rectangle 7"/>
          <p:cNvSpPr>
            <a:spLocks/>
          </p:cNvSpPr>
          <p:nvPr/>
        </p:nvSpPr>
        <p:spPr bwMode="auto">
          <a:xfrm>
            <a:off x="4239354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2000</a:t>
            </a:r>
          </a:p>
        </p:txBody>
      </p:sp>
      <p:sp>
        <p:nvSpPr>
          <p:cNvPr id="66" name="Rectangle 8"/>
          <p:cNvSpPr>
            <a:spLocks/>
          </p:cNvSpPr>
          <p:nvPr/>
        </p:nvSpPr>
        <p:spPr bwMode="auto">
          <a:xfrm>
            <a:off x="5908315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2005</a:t>
            </a:r>
          </a:p>
        </p:txBody>
      </p:sp>
      <p:sp>
        <p:nvSpPr>
          <p:cNvPr id="67" name="Rectangle 9"/>
          <p:cNvSpPr>
            <a:spLocks/>
          </p:cNvSpPr>
          <p:nvPr/>
        </p:nvSpPr>
        <p:spPr bwMode="auto">
          <a:xfrm>
            <a:off x="7578166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2010</a:t>
            </a:r>
          </a:p>
        </p:txBody>
      </p:sp>
      <p:sp>
        <p:nvSpPr>
          <p:cNvPr id="73" name="Rectangle 16"/>
          <p:cNvSpPr>
            <a:spLocks/>
          </p:cNvSpPr>
          <p:nvPr/>
        </p:nvSpPr>
        <p:spPr bwMode="auto">
          <a:xfrm>
            <a:off x="857829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2013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A51668A-8E72-4AA2-A585-BA959C98A5EF}"/>
              </a:ext>
            </a:extLst>
          </p:cNvPr>
          <p:cNvSpPr/>
          <p:nvPr/>
        </p:nvSpPr>
        <p:spPr>
          <a:xfrm>
            <a:off x="0" y="885824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CE867BE-1FE1-4795-8E96-D51C25B26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5" y="2016295"/>
            <a:ext cx="6895996" cy="4531655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C9BBC1-33B8-449A-8F4C-557DAC14AC72}"/>
              </a:ext>
            </a:extLst>
          </p:cNvPr>
          <p:cNvSpPr/>
          <p:nvPr/>
        </p:nvSpPr>
        <p:spPr>
          <a:xfrm>
            <a:off x="1056745" y="1328306"/>
            <a:ext cx="37701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b="1" dirty="0">
                <a:solidFill>
                  <a:srgbClr val="0070C0"/>
                </a:solidFill>
                <a:latin typeface="+mj-ea"/>
                <a:cs typeface="Arial" pitchFamily="34" charset="0"/>
              </a:rPr>
              <a:t>Dark</a:t>
            </a:r>
            <a:r>
              <a:rPr lang="ko-KR" altLang="en-US" sz="2600" b="1" dirty="0">
                <a:solidFill>
                  <a:srgbClr val="0070C0"/>
                </a:solidFill>
                <a:latin typeface="+mj-ea"/>
                <a:cs typeface="Arial" pitchFamily="34" charset="0"/>
              </a:rPr>
              <a:t> </a:t>
            </a:r>
            <a:r>
              <a:rPr lang="en-US" altLang="ko-KR" sz="2600" b="1" dirty="0">
                <a:solidFill>
                  <a:srgbClr val="0070C0"/>
                </a:solidFill>
                <a:latin typeface="+mj-ea"/>
                <a:cs typeface="Arial" pitchFamily="34" charset="0"/>
              </a:rPr>
              <a:t>Night Movement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2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B8FD65F6-DD9D-47ED-B0C4-99855DEC006F}"/>
              </a:ext>
            </a:extLst>
          </p:cNvPr>
          <p:cNvSpPr/>
          <p:nvPr/>
        </p:nvSpPr>
        <p:spPr>
          <a:xfrm>
            <a:off x="0" y="885824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F394B-5EAA-48FE-B1A4-E22327DF8B22}"/>
              </a:ext>
            </a:extLst>
          </p:cNvPr>
          <p:cNvSpPr txBox="1"/>
          <p:nvPr/>
        </p:nvSpPr>
        <p:spPr>
          <a:xfrm>
            <a:off x="1524000" y="276225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/>
              <a:t>목   차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C6A3C-6615-4D47-8F90-7483AAE454E2}"/>
              </a:ext>
            </a:extLst>
          </p:cNvPr>
          <p:cNvSpPr txBox="1"/>
          <p:nvPr/>
        </p:nvSpPr>
        <p:spPr>
          <a:xfrm>
            <a:off x="1203472" y="1854487"/>
            <a:ext cx="7867650" cy="280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1. </a:t>
            </a:r>
            <a:r>
              <a:rPr lang="ko-KR" altLang="en-US" sz="2400" dirty="0"/>
              <a:t>기후위기 비상행동 정책요구안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2. </a:t>
            </a:r>
            <a:r>
              <a:rPr lang="ko-KR" altLang="en-US" sz="2400" dirty="0"/>
              <a:t>주민참여조례 제정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3. </a:t>
            </a:r>
            <a:r>
              <a:rPr lang="ko-KR" altLang="en-US" sz="2400" dirty="0"/>
              <a:t>기후행동 사례 </a:t>
            </a:r>
            <a:r>
              <a:rPr lang="en-US" altLang="ko-KR" sz="2400" dirty="0"/>
              <a:t>(</a:t>
            </a:r>
            <a:r>
              <a:rPr lang="ko-KR" altLang="en-US" sz="2400" dirty="0"/>
              <a:t>국내</a:t>
            </a:r>
            <a:r>
              <a:rPr lang="en-US" altLang="ko-KR" sz="2400" dirty="0"/>
              <a:t> + </a:t>
            </a:r>
            <a:r>
              <a:rPr lang="ko-KR" altLang="en-US" sz="2400" dirty="0"/>
              <a:t>해외</a:t>
            </a:r>
            <a:r>
              <a:rPr lang="en-US" altLang="ko-KR" sz="2400" dirty="0"/>
              <a:t>)</a:t>
            </a:r>
            <a:r>
              <a:rPr lang="ko-KR" altLang="en-US" sz="2400" dirty="0"/>
              <a:t> 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4. </a:t>
            </a:r>
            <a:r>
              <a:rPr lang="ko-KR" altLang="en-US" sz="2400" dirty="0"/>
              <a:t>지역의 기후행동 계획 수립 방법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9204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54385" y="288253"/>
            <a:ext cx="86380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3. 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기후행동 사례</a:t>
            </a:r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(</a:t>
            </a:r>
            <a:r>
              <a:rPr lang="en-US" altLang="ko-KR" sz="2600" dirty="0" err="1">
                <a:latin typeface="+mj-ea"/>
                <a:ea typeface="+mj-ea"/>
                <a:cs typeface="Arial" pitchFamily="34" charset="0"/>
              </a:rPr>
              <a:t>DivestInvest</a:t>
            </a:r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)</a:t>
            </a:r>
            <a:endParaRPr lang="ko-KR" altLang="en-US" sz="2600" dirty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89965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1990</a:t>
            </a:r>
          </a:p>
        </p:txBody>
      </p:sp>
      <p:sp>
        <p:nvSpPr>
          <p:cNvPr id="64" name="Rectangle 6"/>
          <p:cNvSpPr>
            <a:spLocks/>
          </p:cNvSpPr>
          <p:nvPr/>
        </p:nvSpPr>
        <p:spPr bwMode="auto">
          <a:xfrm>
            <a:off x="2569503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1995</a:t>
            </a:r>
          </a:p>
        </p:txBody>
      </p:sp>
      <p:sp>
        <p:nvSpPr>
          <p:cNvPr id="65" name="Rectangle 7"/>
          <p:cNvSpPr>
            <a:spLocks/>
          </p:cNvSpPr>
          <p:nvPr/>
        </p:nvSpPr>
        <p:spPr bwMode="auto">
          <a:xfrm>
            <a:off x="4239354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2000</a:t>
            </a:r>
          </a:p>
        </p:txBody>
      </p:sp>
      <p:sp>
        <p:nvSpPr>
          <p:cNvPr id="66" name="Rectangle 8"/>
          <p:cNvSpPr>
            <a:spLocks/>
          </p:cNvSpPr>
          <p:nvPr/>
        </p:nvSpPr>
        <p:spPr bwMode="auto">
          <a:xfrm>
            <a:off x="5908315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2005</a:t>
            </a:r>
          </a:p>
        </p:txBody>
      </p:sp>
      <p:sp>
        <p:nvSpPr>
          <p:cNvPr id="67" name="Rectangle 9"/>
          <p:cNvSpPr>
            <a:spLocks/>
          </p:cNvSpPr>
          <p:nvPr/>
        </p:nvSpPr>
        <p:spPr bwMode="auto">
          <a:xfrm>
            <a:off x="7578166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2010</a:t>
            </a:r>
          </a:p>
        </p:txBody>
      </p:sp>
      <p:sp>
        <p:nvSpPr>
          <p:cNvPr id="73" name="Rectangle 16"/>
          <p:cNvSpPr>
            <a:spLocks/>
          </p:cNvSpPr>
          <p:nvPr/>
        </p:nvSpPr>
        <p:spPr bwMode="auto">
          <a:xfrm>
            <a:off x="857829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2975" y="2158402"/>
            <a:ext cx="7371184" cy="3162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o-KR" altLang="en-US" sz="1600" dirty="0"/>
              <a:t>화석연료 기업에 대한 투자금을 회수하고 투</a:t>
            </a:r>
            <a:endParaRPr lang="en-US" altLang="ko-KR" sz="1600" dirty="0"/>
          </a:p>
          <a:p>
            <a:pPr>
              <a:lnSpc>
                <a:spcPct val="140000"/>
              </a:lnSpc>
            </a:pPr>
            <a:r>
              <a:rPr lang="en-US" altLang="ko-KR" sz="1600" dirty="0"/>
              <a:t>    </a:t>
            </a:r>
            <a:r>
              <a:rPr lang="ko-KR" altLang="en-US" sz="1600" dirty="0"/>
              <a:t>자금의</a:t>
            </a:r>
            <a:r>
              <a:rPr lang="en-US" altLang="ko-KR" sz="1600" dirty="0"/>
              <a:t> 5%</a:t>
            </a:r>
            <a:r>
              <a:rPr lang="ko-KR" altLang="en-US" sz="1600" dirty="0"/>
              <a:t>를 재생에너지에 투자하는 글로벌 </a:t>
            </a:r>
            <a:endParaRPr lang="en-US" altLang="ko-KR" sz="1600" dirty="0"/>
          </a:p>
          <a:p>
            <a:pPr>
              <a:lnSpc>
                <a:spcPct val="140000"/>
              </a:lnSpc>
            </a:pPr>
            <a:r>
              <a:rPr lang="en-US" altLang="ko-KR" sz="1600" dirty="0"/>
              <a:t>    </a:t>
            </a:r>
            <a:r>
              <a:rPr lang="ko-KR" altLang="en-US" sz="1600" dirty="0"/>
              <a:t>캠페인</a:t>
            </a:r>
            <a:endParaRPr lang="en-US" altLang="ko-KR" sz="1600" dirty="0"/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지방자치단체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대학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시민단체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종교기관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연기금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>
              <a:lnSpc>
                <a:spcPct val="140000"/>
              </a:lnSpc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투자기관 등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1,124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 기관이 참여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40000"/>
              </a:lnSpc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(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〮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u="sng" dirty="0">
                <a:solidFill>
                  <a:srgbClr val="FB5D0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운용할 자산이 없는 개인이나 기관에는 거래</a:t>
            </a:r>
            <a:endParaRPr lang="en-US" altLang="ko-KR" sz="1600" b="1" u="sng" dirty="0">
              <a:solidFill>
                <a:srgbClr val="FB5D0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600" b="1" u="sng" dirty="0">
                <a:solidFill>
                  <a:srgbClr val="FB5D0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600" b="1" u="sng" dirty="0">
                <a:solidFill>
                  <a:srgbClr val="FB5D0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은행을 변경할 것을 권유</a:t>
            </a:r>
            <a:r>
              <a:rPr lang="en-US" altLang="ko-KR" sz="1600" b="1" u="sng" dirty="0">
                <a:solidFill>
                  <a:srgbClr val="FB5D0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40000"/>
              </a:lnSpc>
            </a:pPr>
            <a:endParaRPr lang="ko-KR" altLang="en-US" sz="1600" b="1" u="sng" dirty="0">
              <a:solidFill>
                <a:srgbClr val="FB5D05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8" y="2143101"/>
            <a:ext cx="3253110" cy="325311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4A51668A-8E72-4AA2-A585-BA959C98A5EF}"/>
              </a:ext>
            </a:extLst>
          </p:cNvPr>
          <p:cNvSpPr/>
          <p:nvPr/>
        </p:nvSpPr>
        <p:spPr>
          <a:xfrm>
            <a:off x="0" y="885824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435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5"/>
          <p:cNvSpPr>
            <a:spLocks/>
          </p:cNvSpPr>
          <p:nvPr/>
        </p:nvSpPr>
        <p:spPr bwMode="auto">
          <a:xfrm>
            <a:off x="89965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1990</a:t>
            </a:r>
          </a:p>
        </p:txBody>
      </p:sp>
      <p:sp>
        <p:nvSpPr>
          <p:cNvPr id="64" name="Rectangle 6"/>
          <p:cNvSpPr>
            <a:spLocks/>
          </p:cNvSpPr>
          <p:nvPr/>
        </p:nvSpPr>
        <p:spPr bwMode="auto">
          <a:xfrm>
            <a:off x="2569503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1995</a:t>
            </a:r>
          </a:p>
        </p:txBody>
      </p:sp>
      <p:sp>
        <p:nvSpPr>
          <p:cNvPr id="65" name="Rectangle 7"/>
          <p:cNvSpPr>
            <a:spLocks/>
          </p:cNvSpPr>
          <p:nvPr/>
        </p:nvSpPr>
        <p:spPr bwMode="auto">
          <a:xfrm>
            <a:off x="4239354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2000</a:t>
            </a:r>
          </a:p>
        </p:txBody>
      </p:sp>
      <p:sp>
        <p:nvSpPr>
          <p:cNvPr id="66" name="Rectangle 8"/>
          <p:cNvSpPr>
            <a:spLocks/>
          </p:cNvSpPr>
          <p:nvPr/>
        </p:nvSpPr>
        <p:spPr bwMode="auto">
          <a:xfrm>
            <a:off x="5908315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2005</a:t>
            </a:r>
          </a:p>
        </p:txBody>
      </p:sp>
      <p:sp>
        <p:nvSpPr>
          <p:cNvPr id="67" name="Rectangle 9"/>
          <p:cNvSpPr>
            <a:spLocks/>
          </p:cNvSpPr>
          <p:nvPr/>
        </p:nvSpPr>
        <p:spPr bwMode="auto">
          <a:xfrm>
            <a:off x="7578166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2010</a:t>
            </a:r>
          </a:p>
        </p:txBody>
      </p:sp>
      <p:sp>
        <p:nvSpPr>
          <p:cNvPr id="73" name="Rectangle 16"/>
          <p:cNvSpPr>
            <a:spLocks/>
          </p:cNvSpPr>
          <p:nvPr/>
        </p:nvSpPr>
        <p:spPr bwMode="auto">
          <a:xfrm>
            <a:off x="857829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2013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A51668A-8E72-4AA2-A585-BA959C98A5EF}"/>
              </a:ext>
            </a:extLst>
          </p:cNvPr>
          <p:cNvSpPr/>
          <p:nvPr/>
        </p:nvSpPr>
        <p:spPr>
          <a:xfrm>
            <a:off x="0" y="885824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44CC999-0661-4C0B-8740-7DF8F5BCFEF2}"/>
              </a:ext>
            </a:extLst>
          </p:cNvPr>
          <p:cNvSpPr/>
          <p:nvPr/>
        </p:nvSpPr>
        <p:spPr>
          <a:xfrm>
            <a:off x="673792" y="1442262"/>
            <a:ext cx="44198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600" b="1">
                <a:solidFill>
                  <a:srgbClr val="0070C0"/>
                </a:solidFill>
                <a:latin typeface="+mj-ea"/>
                <a:cs typeface="Arial" pitchFamily="34" charset="0"/>
              </a:rPr>
              <a:t>기후행동 계획에서 평가까지</a:t>
            </a:r>
            <a:endParaRPr lang="ko-KR" altLang="en-US" sz="2600" b="1" dirty="0">
              <a:solidFill>
                <a:srgbClr val="0070C0"/>
              </a:solidFill>
              <a:latin typeface="+mj-ea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1E8E7B-584A-490C-A2ED-2011A23EB95A}"/>
              </a:ext>
            </a:extLst>
          </p:cNvPr>
          <p:cNvSpPr txBox="1"/>
          <p:nvPr/>
        </p:nvSpPr>
        <p:spPr>
          <a:xfrm>
            <a:off x="254385" y="288253"/>
            <a:ext cx="86380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4. 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기후행동계획 수립 방법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F3599-F921-4C48-BF12-465B3A9A2B9D}"/>
              </a:ext>
            </a:extLst>
          </p:cNvPr>
          <p:cNvSpPr txBox="1"/>
          <p:nvPr/>
        </p:nvSpPr>
        <p:spPr>
          <a:xfrm>
            <a:off x="767166" y="2363788"/>
            <a:ext cx="7392691" cy="337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Bauhaus 93" panose="04030905020B02020C02" pitchFamily="82" charset="0"/>
              </a:rPr>
              <a:t> 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지역 모임에서 어떤 변화를 만들고자 하는가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문제에 대한 분석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      - 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다뤄야 할 문제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사안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의 범위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원인과 결과 파악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목적과 대상을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정하기 위한 조사와 분석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변화를 만들어낼  최선의 전략은 무엇인가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      - 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변화의 과정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이해하기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접근과정과 대상 선택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핵심 메시지 만들기 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행동계획 수립하기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행동계획 실행하기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모니터링과 평가하기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4075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5"/>
          <p:cNvSpPr>
            <a:spLocks/>
          </p:cNvSpPr>
          <p:nvPr/>
        </p:nvSpPr>
        <p:spPr bwMode="auto">
          <a:xfrm>
            <a:off x="89965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1990</a:t>
            </a:r>
          </a:p>
        </p:txBody>
      </p:sp>
      <p:sp>
        <p:nvSpPr>
          <p:cNvPr id="64" name="Rectangle 6"/>
          <p:cNvSpPr>
            <a:spLocks/>
          </p:cNvSpPr>
          <p:nvPr/>
        </p:nvSpPr>
        <p:spPr bwMode="auto">
          <a:xfrm>
            <a:off x="2569503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1995</a:t>
            </a:r>
          </a:p>
        </p:txBody>
      </p:sp>
      <p:sp>
        <p:nvSpPr>
          <p:cNvPr id="65" name="Rectangle 7"/>
          <p:cNvSpPr>
            <a:spLocks/>
          </p:cNvSpPr>
          <p:nvPr/>
        </p:nvSpPr>
        <p:spPr bwMode="auto">
          <a:xfrm>
            <a:off x="4239354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2000</a:t>
            </a:r>
          </a:p>
        </p:txBody>
      </p:sp>
      <p:sp>
        <p:nvSpPr>
          <p:cNvPr id="66" name="Rectangle 8"/>
          <p:cNvSpPr>
            <a:spLocks/>
          </p:cNvSpPr>
          <p:nvPr/>
        </p:nvSpPr>
        <p:spPr bwMode="auto">
          <a:xfrm>
            <a:off x="5908315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2005</a:t>
            </a:r>
          </a:p>
        </p:txBody>
      </p:sp>
      <p:sp>
        <p:nvSpPr>
          <p:cNvPr id="67" name="Rectangle 9"/>
          <p:cNvSpPr>
            <a:spLocks/>
          </p:cNvSpPr>
          <p:nvPr/>
        </p:nvSpPr>
        <p:spPr bwMode="auto">
          <a:xfrm>
            <a:off x="7578166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2010</a:t>
            </a:r>
          </a:p>
        </p:txBody>
      </p:sp>
      <p:sp>
        <p:nvSpPr>
          <p:cNvPr id="73" name="Rectangle 16"/>
          <p:cNvSpPr>
            <a:spLocks/>
          </p:cNvSpPr>
          <p:nvPr/>
        </p:nvSpPr>
        <p:spPr bwMode="auto">
          <a:xfrm>
            <a:off x="857829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2013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A51668A-8E72-4AA2-A585-BA959C98A5EF}"/>
              </a:ext>
            </a:extLst>
          </p:cNvPr>
          <p:cNvSpPr/>
          <p:nvPr/>
        </p:nvSpPr>
        <p:spPr>
          <a:xfrm>
            <a:off x="0" y="885824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1E8E7B-584A-490C-A2ED-2011A23EB95A}"/>
              </a:ext>
            </a:extLst>
          </p:cNvPr>
          <p:cNvSpPr txBox="1"/>
          <p:nvPr/>
        </p:nvSpPr>
        <p:spPr>
          <a:xfrm>
            <a:off x="254385" y="288253"/>
            <a:ext cx="86380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4. 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기후행동계획 수립 방법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F3599-F921-4C48-BF12-465B3A9A2B9D}"/>
              </a:ext>
            </a:extLst>
          </p:cNvPr>
          <p:cNvSpPr txBox="1"/>
          <p:nvPr/>
        </p:nvSpPr>
        <p:spPr>
          <a:xfrm>
            <a:off x="790412" y="2235021"/>
            <a:ext cx="7578671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지역 내 기후위기 관련 다루고 싶은 문제는 무엇인가</a:t>
            </a:r>
            <a:r>
              <a:rPr lang="en-US" altLang="ko-KR" dirty="0"/>
              <a:t>? 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   </a:t>
            </a:r>
            <a:r>
              <a:rPr lang="en-US" altLang="ko-KR" dirty="0"/>
              <a:t>; </a:t>
            </a:r>
            <a:r>
              <a:rPr lang="ko-KR" altLang="en-US" dirty="0"/>
              <a:t>사람인가</a:t>
            </a:r>
            <a:r>
              <a:rPr lang="en-US" altLang="ko-KR" dirty="0"/>
              <a:t>(</a:t>
            </a:r>
            <a:r>
              <a:rPr lang="ko-KR" altLang="en-US" dirty="0"/>
              <a:t>인식과 행동</a:t>
            </a:r>
            <a:r>
              <a:rPr lang="en-US" altLang="ko-KR" dirty="0"/>
              <a:t>)?  </a:t>
            </a:r>
            <a:r>
              <a:rPr lang="ko-KR" altLang="en-US" dirty="0"/>
              <a:t>환경인가</a:t>
            </a:r>
            <a:r>
              <a:rPr lang="en-US" altLang="ko-KR" dirty="0"/>
              <a:t>(</a:t>
            </a:r>
            <a:r>
              <a:rPr lang="ko-KR" altLang="en-US" dirty="0"/>
              <a:t>법</a:t>
            </a:r>
            <a:r>
              <a:rPr lang="en-US" altLang="ko-KR" dirty="0"/>
              <a:t>, </a:t>
            </a:r>
            <a:r>
              <a:rPr lang="ko-KR" altLang="en-US" dirty="0"/>
              <a:t>제도와 정책</a:t>
            </a:r>
            <a:r>
              <a:rPr lang="en-US" altLang="ko-KR" dirty="0"/>
              <a:t>)?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문제의 원인과 결과에 대한 분석</a:t>
            </a:r>
            <a:r>
              <a:rPr lang="en-US" altLang="ko-KR" dirty="0"/>
              <a:t>, </a:t>
            </a:r>
            <a:r>
              <a:rPr lang="ko-KR" altLang="en-US" dirty="0"/>
              <a:t>문제해결을 위해서 무엇을 할 것인가</a:t>
            </a:r>
            <a:r>
              <a:rPr lang="en-US" altLang="ko-KR" dirty="0"/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/>
              <a:t>가장 적절한 최선의 전략 선택은 무엇인가</a:t>
            </a:r>
            <a:r>
              <a:rPr lang="en-US" altLang="ko-KR" dirty="0"/>
              <a:t>? 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정부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국회와 기업에 영향을 미치고 싶다면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목적은 이들의 정책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법 제정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관행에서의 변화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 ② 개인 또는 특정 사람들에게 영향을 미치고 싶다면 이들의 지식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스킬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태도 행동에서의 변화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목표 정하기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: S(specific), M(measurable), A(achievable), R(relevant), T(Time-</a:t>
            </a:r>
            <a:b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 bound)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4955E1-B1A1-440A-A028-8BDCA5975FC8}"/>
              </a:ext>
            </a:extLst>
          </p:cNvPr>
          <p:cNvSpPr txBox="1"/>
          <p:nvPr/>
        </p:nvSpPr>
        <p:spPr>
          <a:xfrm>
            <a:off x="767166" y="1580827"/>
            <a:ext cx="26693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dirty="0">
                <a:solidFill>
                  <a:srgbClr val="0070C0"/>
                </a:solidFill>
              </a:rPr>
              <a:t>문제에 대한 분석</a:t>
            </a:r>
          </a:p>
        </p:txBody>
      </p:sp>
    </p:spTree>
    <p:extLst>
      <p:ext uri="{BB962C8B-B14F-4D97-AF65-F5344CB8AC3E}">
        <p14:creationId xmlns:p14="http://schemas.microsoft.com/office/powerpoint/2010/main" val="4164086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5"/>
          <p:cNvSpPr>
            <a:spLocks/>
          </p:cNvSpPr>
          <p:nvPr/>
        </p:nvSpPr>
        <p:spPr bwMode="auto">
          <a:xfrm>
            <a:off x="89965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1990</a:t>
            </a:r>
          </a:p>
        </p:txBody>
      </p:sp>
      <p:sp>
        <p:nvSpPr>
          <p:cNvPr id="64" name="Rectangle 6"/>
          <p:cNvSpPr>
            <a:spLocks/>
          </p:cNvSpPr>
          <p:nvPr/>
        </p:nvSpPr>
        <p:spPr bwMode="auto">
          <a:xfrm>
            <a:off x="2569503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1995</a:t>
            </a:r>
          </a:p>
        </p:txBody>
      </p:sp>
      <p:sp>
        <p:nvSpPr>
          <p:cNvPr id="65" name="Rectangle 7"/>
          <p:cNvSpPr>
            <a:spLocks/>
          </p:cNvSpPr>
          <p:nvPr/>
        </p:nvSpPr>
        <p:spPr bwMode="auto">
          <a:xfrm>
            <a:off x="4239354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2000</a:t>
            </a:r>
          </a:p>
        </p:txBody>
      </p:sp>
      <p:sp>
        <p:nvSpPr>
          <p:cNvPr id="66" name="Rectangle 8"/>
          <p:cNvSpPr>
            <a:spLocks/>
          </p:cNvSpPr>
          <p:nvPr/>
        </p:nvSpPr>
        <p:spPr bwMode="auto">
          <a:xfrm>
            <a:off x="5908315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2005</a:t>
            </a:r>
          </a:p>
        </p:txBody>
      </p:sp>
      <p:sp>
        <p:nvSpPr>
          <p:cNvPr id="67" name="Rectangle 9"/>
          <p:cNvSpPr>
            <a:spLocks/>
          </p:cNvSpPr>
          <p:nvPr/>
        </p:nvSpPr>
        <p:spPr bwMode="auto">
          <a:xfrm>
            <a:off x="7578166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2010</a:t>
            </a:r>
          </a:p>
        </p:txBody>
      </p:sp>
      <p:sp>
        <p:nvSpPr>
          <p:cNvPr id="73" name="Rectangle 16"/>
          <p:cNvSpPr>
            <a:spLocks/>
          </p:cNvSpPr>
          <p:nvPr/>
        </p:nvSpPr>
        <p:spPr bwMode="auto">
          <a:xfrm>
            <a:off x="857829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2013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A51668A-8E72-4AA2-A585-BA959C98A5EF}"/>
              </a:ext>
            </a:extLst>
          </p:cNvPr>
          <p:cNvSpPr/>
          <p:nvPr/>
        </p:nvSpPr>
        <p:spPr>
          <a:xfrm>
            <a:off x="0" y="885824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1E8E7B-584A-490C-A2ED-2011A23EB95A}"/>
              </a:ext>
            </a:extLst>
          </p:cNvPr>
          <p:cNvSpPr txBox="1"/>
          <p:nvPr/>
        </p:nvSpPr>
        <p:spPr>
          <a:xfrm>
            <a:off x="254385" y="288253"/>
            <a:ext cx="86380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4. 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기후행동계획 수립 방법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F3599-F921-4C48-BF12-465B3A9A2B9D}"/>
              </a:ext>
            </a:extLst>
          </p:cNvPr>
          <p:cNvSpPr txBox="1"/>
          <p:nvPr/>
        </p:nvSpPr>
        <p:spPr>
          <a:xfrm>
            <a:off x="790412" y="2111037"/>
            <a:ext cx="7578671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-</a:t>
            </a:r>
            <a:r>
              <a:rPr lang="ko-KR" altLang="en-US" dirty="0"/>
              <a:t>변화의 프로세스 이해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  ; </a:t>
            </a:r>
            <a:r>
              <a:rPr lang="ko-KR" altLang="en-US" dirty="0"/>
              <a:t>이 문제와 관련하여 어디에서 결정이 이뤄지는가</a:t>
            </a:r>
            <a:r>
              <a:rPr lang="en-US" altLang="ko-KR" dirty="0"/>
              <a:t>(</a:t>
            </a:r>
            <a:r>
              <a:rPr lang="ko-KR" altLang="en-US" dirty="0"/>
              <a:t>어느 행정부처</a:t>
            </a:r>
            <a:r>
              <a:rPr lang="en-US" altLang="ko-KR" dirty="0"/>
              <a:t>, </a:t>
            </a:r>
            <a:r>
              <a:rPr lang="ko-KR" altLang="en-US" dirty="0"/>
              <a:t>지자체의 어느 부서가 책임을 지는가</a:t>
            </a:r>
            <a:r>
              <a:rPr lang="en-US" altLang="ko-KR" dirty="0"/>
              <a:t>?), </a:t>
            </a:r>
            <a:r>
              <a:rPr lang="ko-KR" altLang="en-US" dirty="0"/>
              <a:t>누가 결정을 내리는가</a:t>
            </a:r>
            <a:r>
              <a:rPr lang="en-US" altLang="ko-KR" dirty="0"/>
              <a:t>? </a:t>
            </a:r>
            <a:r>
              <a:rPr lang="ko-KR" altLang="en-US" dirty="0"/>
              <a:t>어떤 방식으로 결정하는가</a:t>
            </a:r>
            <a:r>
              <a:rPr lang="en-US" altLang="ko-KR" dirty="0"/>
              <a:t>?(</a:t>
            </a:r>
            <a:r>
              <a:rPr lang="ko-KR" altLang="en-US" dirty="0"/>
              <a:t>프로세스</a:t>
            </a:r>
            <a:r>
              <a:rPr lang="en-US" altLang="ko-KR" dirty="0"/>
              <a:t>, </a:t>
            </a:r>
            <a:r>
              <a:rPr lang="ko-KR" altLang="en-US" dirty="0"/>
              <a:t>누구에게 자문을 구하는가</a:t>
            </a:r>
            <a:r>
              <a:rPr lang="en-US" altLang="ko-KR" dirty="0"/>
              <a:t>?), </a:t>
            </a:r>
            <a:r>
              <a:rPr lang="ko-KR" altLang="en-US" dirty="0"/>
              <a:t>추가로 승인하는 주체가 있는가</a:t>
            </a:r>
            <a:r>
              <a:rPr lang="en-US" altLang="ko-KR" dirty="0"/>
              <a:t>?, </a:t>
            </a:r>
            <a:r>
              <a:rPr lang="ko-KR" altLang="en-US" dirty="0"/>
              <a:t>언제 결정되는가</a:t>
            </a:r>
            <a:r>
              <a:rPr lang="en-US" altLang="ko-KR" dirty="0"/>
              <a:t>?/ </a:t>
            </a:r>
            <a:r>
              <a:rPr lang="ko-KR" altLang="en-US" dirty="0"/>
              <a:t>우리가 변화를 만들어내는데 장애물이 있는가</a:t>
            </a:r>
            <a:r>
              <a:rPr lang="en-US" altLang="ko-KR" dirty="0"/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사회환경 분석 </a:t>
            </a:r>
            <a:r>
              <a:rPr lang="en-US" altLang="ko-KR" dirty="0"/>
              <a:t>: </a:t>
            </a:r>
            <a:r>
              <a:rPr lang="ko-KR" altLang="en-US" dirty="0"/>
              <a:t>문제에 영향을 미치는 </a:t>
            </a:r>
            <a:r>
              <a:rPr lang="en-US" altLang="ko-KR" dirty="0"/>
              <a:t>PESTLE (Political, Economic, Sociological, technological, legal, environmental) </a:t>
            </a:r>
            <a:r>
              <a:rPr lang="ko-KR" altLang="en-US" dirty="0"/>
              <a:t>분석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변화를 만들어낼 우리의 역량 검토 </a:t>
            </a:r>
            <a:r>
              <a:rPr lang="en-US" altLang="ko-KR" dirty="0"/>
              <a:t>: </a:t>
            </a:r>
            <a:r>
              <a:rPr lang="ko-KR" altLang="en-US" dirty="0"/>
              <a:t>우리에게 어떤 이들이 있고</a:t>
            </a:r>
            <a:r>
              <a:rPr lang="en-US" altLang="ko-KR" dirty="0"/>
              <a:t>, </a:t>
            </a:r>
            <a:r>
              <a:rPr lang="ko-KR" altLang="en-US" dirty="0"/>
              <a:t>그들이 어떠한 지식과 스킬을 갖고 있는가</a:t>
            </a:r>
            <a:r>
              <a:rPr lang="en-US" altLang="ko-KR" dirty="0"/>
              <a:t>? </a:t>
            </a:r>
            <a:r>
              <a:rPr lang="ko-KR" altLang="en-US" dirty="0"/>
              <a:t>그 밖에 우리가 가진  자원은</a:t>
            </a:r>
            <a:r>
              <a:rPr lang="en-US" altLang="ko-KR" dirty="0"/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  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 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4955E1-B1A1-440A-A028-8BDCA5975FC8}"/>
              </a:ext>
            </a:extLst>
          </p:cNvPr>
          <p:cNvSpPr txBox="1"/>
          <p:nvPr/>
        </p:nvSpPr>
        <p:spPr>
          <a:xfrm>
            <a:off x="767166" y="1580827"/>
            <a:ext cx="22605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dirty="0">
                <a:solidFill>
                  <a:srgbClr val="0070C0"/>
                </a:solidFill>
              </a:rPr>
              <a:t>전략 선택하기</a:t>
            </a:r>
          </a:p>
        </p:txBody>
      </p:sp>
    </p:spTree>
    <p:extLst>
      <p:ext uri="{BB962C8B-B14F-4D97-AF65-F5344CB8AC3E}">
        <p14:creationId xmlns:p14="http://schemas.microsoft.com/office/powerpoint/2010/main" val="3462185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5"/>
          <p:cNvSpPr>
            <a:spLocks/>
          </p:cNvSpPr>
          <p:nvPr/>
        </p:nvSpPr>
        <p:spPr bwMode="auto">
          <a:xfrm>
            <a:off x="89965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1990</a:t>
            </a:r>
          </a:p>
        </p:txBody>
      </p:sp>
      <p:sp>
        <p:nvSpPr>
          <p:cNvPr id="64" name="Rectangle 6"/>
          <p:cNvSpPr>
            <a:spLocks/>
          </p:cNvSpPr>
          <p:nvPr/>
        </p:nvSpPr>
        <p:spPr bwMode="auto">
          <a:xfrm>
            <a:off x="2569503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1995</a:t>
            </a:r>
          </a:p>
        </p:txBody>
      </p:sp>
      <p:sp>
        <p:nvSpPr>
          <p:cNvPr id="65" name="Rectangle 7"/>
          <p:cNvSpPr>
            <a:spLocks/>
          </p:cNvSpPr>
          <p:nvPr/>
        </p:nvSpPr>
        <p:spPr bwMode="auto">
          <a:xfrm>
            <a:off x="4239354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2000</a:t>
            </a:r>
          </a:p>
        </p:txBody>
      </p:sp>
      <p:sp>
        <p:nvSpPr>
          <p:cNvPr id="66" name="Rectangle 8"/>
          <p:cNvSpPr>
            <a:spLocks/>
          </p:cNvSpPr>
          <p:nvPr/>
        </p:nvSpPr>
        <p:spPr bwMode="auto">
          <a:xfrm>
            <a:off x="5908315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2005</a:t>
            </a:r>
          </a:p>
        </p:txBody>
      </p:sp>
      <p:sp>
        <p:nvSpPr>
          <p:cNvPr id="67" name="Rectangle 9"/>
          <p:cNvSpPr>
            <a:spLocks/>
          </p:cNvSpPr>
          <p:nvPr/>
        </p:nvSpPr>
        <p:spPr bwMode="auto">
          <a:xfrm>
            <a:off x="7578166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2010</a:t>
            </a:r>
          </a:p>
        </p:txBody>
      </p:sp>
      <p:sp>
        <p:nvSpPr>
          <p:cNvPr id="73" name="Rectangle 16"/>
          <p:cNvSpPr>
            <a:spLocks/>
          </p:cNvSpPr>
          <p:nvPr/>
        </p:nvSpPr>
        <p:spPr bwMode="auto">
          <a:xfrm>
            <a:off x="857829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2013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A51668A-8E72-4AA2-A585-BA959C98A5EF}"/>
              </a:ext>
            </a:extLst>
          </p:cNvPr>
          <p:cNvSpPr/>
          <p:nvPr/>
        </p:nvSpPr>
        <p:spPr>
          <a:xfrm>
            <a:off x="0" y="885824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1E8E7B-584A-490C-A2ED-2011A23EB95A}"/>
              </a:ext>
            </a:extLst>
          </p:cNvPr>
          <p:cNvSpPr txBox="1"/>
          <p:nvPr/>
        </p:nvSpPr>
        <p:spPr>
          <a:xfrm>
            <a:off x="254385" y="288253"/>
            <a:ext cx="86380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4. 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기후행동계획 수립 방법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F3599-F921-4C48-BF12-465B3A9A2B9D}"/>
              </a:ext>
            </a:extLst>
          </p:cNvPr>
          <p:cNvSpPr txBox="1"/>
          <p:nvPr/>
        </p:nvSpPr>
        <p:spPr>
          <a:xfrm>
            <a:off x="674176" y="2056800"/>
            <a:ext cx="7857643" cy="426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dirty="0"/>
              <a:t>   </a:t>
            </a:r>
            <a:r>
              <a:rPr lang="en-US" altLang="ko-KR" sz="1600" dirty="0"/>
              <a:t>- </a:t>
            </a:r>
            <a:r>
              <a:rPr lang="ko-KR" altLang="en-US" sz="1600" dirty="0"/>
              <a:t>접근방법과 대상 정하기</a:t>
            </a:r>
            <a:r>
              <a:rPr lang="en-US" altLang="ko-KR" sz="1600" dirty="0"/>
              <a:t> : </a:t>
            </a:r>
            <a:r>
              <a:rPr lang="ko-KR" altLang="en-US" sz="1600" dirty="0"/>
              <a:t>이해관계자 분석과 권력</a:t>
            </a:r>
            <a:r>
              <a:rPr lang="en-US" altLang="ko-KR" sz="1600" dirty="0"/>
              <a:t> </a:t>
            </a:r>
            <a:r>
              <a:rPr lang="ko-KR" altLang="en-US" sz="1600" dirty="0"/>
              <a:t>분석</a:t>
            </a:r>
            <a:endParaRPr lang="en-US" altLang="ko-KR" sz="1600" dirty="0"/>
          </a:p>
          <a:p>
            <a:pPr>
              <a:lnSpc>
                <a:spcPct val="130000"/>
              </a:lnSpc>
            </a:pPr>
            <a:r>
              <a:rPr lang="en-US" altLang="ko-KR" sz="1600" dirty="0"/>
              <a:t>   - </a:t>
            </a:r>
            <a:r>
              <a:rPr lang="ko-KR" altLang="en-US" sz="1600" dirty="0"/>
              <a:t>유형별 대상</a:t>
            </a:r>
            <a:endParaRPr lang="en-US" altLang="ko-KR" sz="1600" dirty="0"/>
          </a:p>
          <a:p>
            <a:pPr>
              <a:lnSpc>
                <a:spcPct val="130000"/>
              </a:lnSpc>
            </a:pPr>
            <a:r>
              <a:rPr lang="en-US" altLang="ko-KR" sz="1600" dirty="0"/>
              <a:t>     </a:t>
            </a:r>
            <a:r>
              <a:rPr lang="ko-KR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영향력은 있으나 우리의 입장에 동의하지 않는다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;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우리의 입장에 동의하도록 설득한다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② 원칙적으로 우리의 입장에 동의하지만 이 문제에 관한한 영향력을 </a:t>
            </a:r>
            <a:b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행사하고 싶지는 않다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이 문제가 중요하다고 설득한다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③ 연대할 수 있고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그래서 우리가 강력한 목소리를 낼 수 있다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④ 역량은 낮으나 역량구축을 통해서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또는 정책결정자에 대한 접근을 </a:t>
            </a:r>
            <a:b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통해서 자신들의 영향력을 행사할 수 있다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⑤ 영향력은 있으나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우리가 그들의 입장을 변화시키기 어렵다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.: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그들의 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영향력을 감소시키기 위한 활동을 한다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  -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전략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정책결정자와의 협력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직접적인 설득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로비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정책활동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지지 구축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대중 또는 </a:t>
            </a:r>
            <a:r>
              <a:rPr lang="ko-KR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영향력있는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이해관계자들로부터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단호한 압박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보이콧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파업 등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소송</a:t>
            </a:r>
            <a:endParaRPr lang="en-US" altLang="ko-KR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4955E1-B1A1-440A-A028-8BDCA5975FC8}"/>
              </a:ext>
            </a:extLst>
          </p:cNvPr>
          <p:cNvSpPr txBox="1"/>
          <p:nvPr/>
        </p:nvSpPr>
        <p:spPr>
          <a:xfrm>
            <a:off x="914397" y="1224373"/>
            <a:ext cx="22605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dirty="0">
                <a:solidFill>
                  <a:srgbClr val="0070C0"/>
                </a:solidFill>
              </a:rPr>
              <a:t>전략 선택하기</a:t>
            </a:r>
          </a:p>
        </p:txBody>
      </p:sp>
    </p:spTree>
    <p:extLst>
      <p:ext uri="{BB962C8B-B14F-4D97-AF65-F5344CB8AC3E}">
        <p14:creationId xmlns:p14="http://schemas.microsoft.com/office/powerpoint/2010/main" val="1994041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5"/>
          <p:cNvSpPr>
            <a:spLocks/>
          </p:cNvSpPr>
          <p:nvPr/>
        </p:nvSpPr>
        <p:spPr bwMode="auto">
          <a:xfrm>
            <a:off x="89965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1990</a:t>
            </a:r>
          </a:p>
        </p:txBody>
      </p:sp>
      <p:sp>
        <p:nvSpPr>
          <p:cNvPr id="64" name="Rectangle 6"/>
          <p:cNvSpPr>
            <a:spLocks/>
          </p:cNvSpPr>
          <p:nvPr/>
        </p:nvSpPr>
        <p:spPr bwMode="auto">
          <a:xfrm>
            <a:off x="2569503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1995</a:t>
            </a:r>
          </a:p>
        </p:txBody>
      </p:sp>
      <p:sp>
        <p:nvSpPr>
          <p:cNvPr id="65" name="Rectangle 7"/>
          <p:cNvSpPr>
            <a:spLocks/>
          </p:cNvSpPr>
          <p:nvPr/>
        </p:nvSpPr>
        <p:spPr bwMode="auto">
          <a:xfrm>
            <a:off x="4239354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2000</a:t>
            </a:r>
          </a:p>
        </p:txBody>
      </p:sp>
      <p:sp>
        <p:nvSpPr>
          <p:cNvPr id="66" name="Rectangle 8"/>
          <p:cNvSpPr>
            <a:spLocks/>
          </p:cNvSpPr>
          <p:nvPr/>
        </p:nvSpPr>
        <p:spPr bwMode="auto">
          <a:xfrm>
            <a:off x="5908315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2005</a:t>
            </a:r>
          </a:p>
        </p:txBody>
      </p:sp>
      <p:sp>
        <p:nvSpPr>
          <p:cNvPr id="67" name="Rectangle 9"/>
          <p:cNvSpPr>
            <a:spLocks/>
          </p:cNvSpPr>
          <p:nvPr/>
        </p:nvSpPr>
        <p:spPr bwMode="auto">
          <a:xfrm>
            <a:off x="7578166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2010</a:t>
            </a:r>
          </a:p>
        </p:txBody>
      </p:sp>
      <p:sp>
        <p:nvSpPr>
          <p:cNvPr id="73" name="Rectangle 16"/>
          <p:cNvSpPr>
            <a:spLocks/>
          </p:cNvSpPr>
          <p:nvPr/>
        </p:nvSpPr>
        <p:spPr bwMode="auto">
          <a:xfrm>
            <a:off x="857829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2013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A51668A-8E72-4AA2-A585-BA959C98A5EF}"/>
              </a:ext>
            </a:extLst>
          </p:cNvPr>
          <p:cNvSpPr/>
          <p:nvPr/>
        </p:nvSpPr>
        <p:spPr>
          <a:xfrm>
            <a:off x="0" y="885824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FF59E1F6-415B-4A3C-8682-886D579ED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211543"/>
              </p:ext>
            </p:extLst>
          </p:nvPr>
        </p:nvGraphicFramePr>
        <p:xfrm>
          <a:off x="547231" y="2297288"/>
          <a:ext cx="8012624" cy="3273103"/>
        </p:xfrm>
        <a:graphic>
          <a:graphicData uri="http://schemas.openxmlformats.org/drawingml/2006/table">
            <a:tbl>
              <a:tblPr/>
              <a:tblGrid>
                <a:gridCol w="2240887">
                  <a:extLst>
                    <a:ext uri="{9D8B030D-6E8A-4147-A177-3AD203B41FA5}">
                      <a16:colId xmlns:a16="http://schemas.microsoft.com/office/drawing/2014/main" val="754042336"/>
                    </a:ext>
                  </a:extLst>
                </a:gridCol>
                <a:gridCol w="5771737">
                  <a:extLst>
                    <a:ext uri="{9D8B030D-6E8A-4147-A177-3AD203B41FA5}">
                      <a16:colId xmlns:a16="http://schemas.microsoft.com/office/drawing/2014/main" val="1082296003"/>
                    </a:ext>
                  </a:extLst>
                </a:gridCol>
              </a:tblGrid>
              <a:tr h="327310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기후행동의 환경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 기후변화 행동을 막는 장애물은 무엇인가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개인적 차원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사회정치적 차원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장애물을 극복하기 위한 방안은 무엇일까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 기후행동에 필요한 우리 지역사회의 자원은 무엇이 있는가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지자체의 기후위기 관심도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조직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 예산 등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네트워크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조직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노동조합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협동조합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시민단체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종교기관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 기후행동에 우호적인 세력 또는 적대적인 세력이 있는가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475341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544CC999-0661-4C0B-8740-7DF8F5BCFEF2}"/>
              </a:ext>
            </a:extLst>
          </p:cNvPr>
          <p:cNvSpPr/>
          <p:nvPr/>
        </p:nvSpPr>
        <p:spPr>
          <a:xfrm>
            <a:off x="454657" y="1587730"/>
            <a:ext cx="15183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600" b="1" dirty="0">
                <a:solidFill>
                  <a:srgbClr val="0070C0"/>
                </a:solidFill>
                <a:latin typeface="+mj-ea"/>
                <a:cs typeface="Arial" pitchFamily="34" charset="0"/>
              </a:rPr>
              <a:t>환경분석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1E8E7B-584A-490C-A2ED-2011A23EB95A}"/>
              </a:ext>
            </a:extLst>
          </p:cNvPr>
          <p:cNvSpPr txBox="1"/>
          <p:nvPr/>
        </p:nvSpPr>
        <p:spPr>
          <a:xfrm>
            <a:off x="254385" y="288253"/>
            <a:ext cx="86380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4. 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기후행동 수립 방법</a:t>
            </a:r>
          </a:p>
        </p:txBody>
      </p:sp>
    </p:spTree>
    <p:extLst>
      <p:ext uri="{BB962C8B-B14F-4D97-AF65-F5344CB8AC3E}">
        <p14:creationId xmlns:p14="http://schemas.microsoft.com/office/powerpoint/2010/main" val="1517115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54385" y="288253"/>
            <a:ext cx="8638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+mj-ea"/>
                <a:ea typeface="+mj-ea"/>
                <a:cs typeface="Arial" pitchFamily="34" charset="0"/>
              </a:rPr>
              <a:t>행동계획 수립 </a:t>
            </a:r>
            <a:r>
              <a:rPr lang="en-US" altLang="ko-KR" sz="3200" dirty="0">
                <a:latin typeface="+mj-ea"/>
                <a:ea typeface="+mj-ea"/>
                <a:cs typeface="Arial" pitchFamily="34" charset="0"/>
              </a:rPr>
              <a:t>(</a:t>
            </a:r>
            <a:r>
              <a:rPr lang="ko-KR" altLang="en-US" sz="3200" dirty="0">
                <a:latin typeface="+mj-ea"/>
                <a:ea typeface="+mj-ea"/>
                <a:cs typeface="Arial" pitchFamily="34" charset="0"/>
              </a:rPr>
              <a:t>예시</a:t>
            </a:r>
            <a:r>
              <a:rPr lang="en-US" altLang="ko-KR" sz="3200" dirty="0">
                <a:latin typeface="+mj-ea"/>
                <a:ea typeface="+mj-ea"/>
                <a:cs typeface="Arial" pitchFamily="34" charset="0"/>
              </a:rPr>
              <a:t>)</a:t>
            </a:r>
            <a:r>
              <a:rPr lang="ko-KR" altLang="en-US" sz="3200" dirty="0">
                <a:latin typeface="+mj-ea"/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89965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1990</a:t>
            </a:r>
          </a:p>
        </p:txBody>
      </p:sp>
      <p:sp>
        <p:nvSpPr>
          <p:cNvPr id="64" name="Rectangle 6"/>
          <p:cNvSpPr>
            <a:spLocks/>
          </p:cNvSpPr>
          <p:nvPr/>
        </p:nvSpPr>
        <p:spPr bwMode="auto">
          <a:xfrm>
            <a:off x="2569503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1995</a:t>
            </a:r>
          </a:p>
        </p:txBody>
      </p:sp>
      <p:sp>
        <p:nvSpPr>
          <p:cNvPr id="65" name="Rectangle 7"/>
          <p:cNvSpPr>
            <a:spLocks/>
          </p:cNvSpPr>
          <p:nvPr/>
        </p:nvSpPr>
        <p:spPr bwMode="auto">
          <a:xfrm>
            <a:off x="4239354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2000</a:t>
            </a:r>
          </a:p>
        </p:txBody>
      </p:sp>
      <p:sp>
        <p:nvSpPr>
          <p:cNvPr id="66" name="Rectangle 8"/>
          <p:cNvSpPr>
            <a:spLocks/>
          </p:cNvSpPr>
          <p:nvPr/>
        </p:nvSpPr>
        <p:spPr bwMode="auto">
          <a:xfrm>
            <a:off x="5908315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2005</a:t>
            </a:r>
          </a:p>
        </p:txBody>
      </p:sp>
      <p:sp>
        <p:nvSpPr>
          <p:cNvPr id="67" name="Rectangle 9"/>
          <p:cNvSpPr>
            <a:spLocks/>
          </p:cNvSpPr>
          <p:nvPr/>
        </p:nvSpPr>
        <p:spPr bwMode="auto">
          <a:xfrm>
            <a:off x="7578166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2010</a:t>
            </a:r>
          </a:p>
        </p:txBody>
      </p:sp>
      <p:sp>
        <p:nvSpPr>
          <p:cNvPr id="73" name="Rectangle 16"/>
          <p:cNvSpPr>
            <a:spLocks/>
          </p:cNvSpPr>
          <p:nvPr/>
        </p:nvSpPr>
        <p:spPr bwMode="auto">
          <a:xfrm>
            <a:off x="857829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2013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A51668A-8E72-4AA2-A585-BA959C98A5EF}"/>
              </a:ext>
            </a:extLst>
          </p:cNvPr>
          <p:cNvSpPr/>
          <p:nvPr/>
        </p:nvSpPr>
        <p:spPr>
          <a:xfrm>
            <a:off x="0" y="885824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FA3BE516-DD30-47C5-AA58-D11BCDC7F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108447"/>
              </p:ext>
            </p:extLst>
          </p:nvPr>
        </p:nvGraphicFramePr>
        <p:xfrm>
          <a:off x="766822" y="1311689"/>
          <a:ext cx="7656850" cy="5159279"/>
        </p:xfrm>
        <a:graphic>
          <a:graphicData uri="http://schemas.openxmlformats.org/drawingml/2006/table">
            <a:tbl>
              <a:tblPr/>
              <a:tblGrid>
                <a:gridCol w="1297411">
                  <a:extLst>
                    <a:ext uri="{9D8B030D-6E8A-4147-A177-3AD203B41FA5}">
                      <a16:colId xmlns:a16="http://schemas.microsoft.com/office/drawing/2014/main" val="1437854026"/>
                    </a:ext>
                  </a:extLst>
                </a:gridCol>
                <a:gridCol w="6359439">
                  <a:extLst>
                    <a:ext uri="{9D8B030D-6E8A-4147-A177-3AD203B41FA5}">
                      <a16:colId xmlns:a16="http://schemas.microsoft.com/office/drawing/2014/main" val="4266826367"/>
                    </a:ext>
                  </a:extLst>
                </a:gridCol>
              </a:tblGrid>
              <a:tr h="3372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문제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(1)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3223" marR="53223" marT="14715" marB="147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다루고자 하는 문제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변화가 필요한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지역의 석탄화력 발전문제</a:t>
                      </a:r>
                      <a:endParaRPr lang="ko-KR" altLang="en-US" sz="1400" kern="0" spc="0" dirty="0">
                        <a:solidFill>
                          <a:srgbClr val="FF0000"/>
                        </a:solidFill>
                        <a:effectLst/>
                        <a:latin typeface="한컴바탕"/>
                      </a:endParaRPr>
                    </a:p>
                  </a:txBody>
                  <a:tcPr marL="53223" marR="53223" marT="14715" marB="147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2911"/>
                  </a:ext>
                </a:extLst>
              </a:tr>
              <a:tr h="2206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3223" marR="53223" marT="14715" marB="147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 행동을 통해서 얻고자 하는 것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또는 변화시키고 싶은 것은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?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석탄발전소의 퇴출</a:t>
                      </a:r>
                      <a:endParaRPr lang="ko-KR" altLang="en-US" sz="1400" kern="0" spc="0" dirty="0">
                        <a:solidFill>
                          <a:srgbClr val="FF0000"/>
                        </a:solidFill>
                        <a:effectLst/>
                        <a:latin typeface="한컴바탕"/>
                      </a:endParaRPr>
                    </a:p>
                  </a:txBody>
                  <a:tcPr marL="53223" marR="53223" marT="14715" marB="147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910237"/>
                  </a:ext>
                </a:extLst>
              </a:tr>
              <a:tr h="42600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전략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(3)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3223" marR="53223" marT="14715" marB="147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목표를 달성하는 가장 최선의 방법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?  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한컴바탕"/>
                        </a:rPr>
                        <a:t>석탄발전소 퇴출 조례제정</a:t>
                      </a:r>
                    </a:p>
                  </a:txBody>
                  <a:tcPr marL="53223" marR="53223" marT="14715" marB="147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738351"/>
                  </a:ext>
                </a:extLst>
              </a:tr>
              <a:tr h="4412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대상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(4)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3223" marR="53223" marT="14715" marB="147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 행동을 통해서 누구에게 영향을 미치고 싶은가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 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지방의회의원</a:t>
                      </a:r>
                      <a:r>
                        <a:rPr lang="en-US" altLang="ko-KR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발전소 노조</a:t>
                      </a:r>
                      <a:r>
                        <a:rPr lang="en-US" altLang="ko-KR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시민</a:t>
                      </a:r>
                      <a:endParaRPr lang="ko-KR" altLang="en-US" sz="1400" kern="0" spc="0" dirty="0">
                        <a:solidFill>
                          <a:srgbClr val="FF0000"/>
                        </a:solidFill>
                        <a:effectLst/>
                        <a:latin typeface="한컴바탕"/>
                      </a:endParaRPr>
                    </a:p>
                  </a:txBody>
                  <a:tcPr marL="53223" marR="53223" marT="14715" marB="147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317284"/>
                  </a:ext>
                </a:extLst>
              </a:tr>
              <a:tr h="4412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메시지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(5)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3223" marR="53223" marT="14715" marB="147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대상에게 전달하고자 하는 주요 메시지는 무엇인가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1) 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미세먼지로 인해 지역 주민들의 건강이 위협받는다</a:t>
                      </a:r>
                      <a:r>
                        <a:rPr lang="en-US" altLang="ko-KR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2) 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또는 기후위기로 인해 주민들의 안전이 위협받는다</a:t>
                      </a:r>
                      <a:endParaRPr lang="en-US" altLang="ko-KR" sz="1400" kern="0" spc="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3) 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파리협정에 따라 석탄발전소의 퇴출은 불가피하므로</a:t>
                      </a:r>
                      <a:r>
                        <a:rPr lang="en-US" altLang="ko-KR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빨리 전환하지 </a:t>
                      </a:r>
                      <a:r>
                        <a:rPr lang="ko-KR" altLang="en-US" sz="1400" kern="0" spc="0" dirty="0" err="1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않으</a:t>
                      </a:r>
                      <a:br>
                        <a:rPr lang="en-US" altLang="ko-KR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면 엄청난 경제적인 비용을 감수해야 한다</a:t>
                      </a:r>
                      <a:r>
                        <a:rPr lang="en-US" altLang="ko-KR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400" kern="0" spc="0" dirty="0">
                        <a:solidFill>
                          <a:srgbClr val="FF0000"/>
                        </a:solidFill>
                        <a:effectLst/>
                        <a:latin typeface="한컴바탕"/>
                      </a:endParaRPr>
                    </a:p>
                  </a:txBody>
                  <a:tcPr marL="53223" marR="53223" marT="14715" marB="147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947585"/>
                  </a:ext>
                </a:extLst>
              </a:tr>
              <a:tr h="41950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메신저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(6)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3223" marR="53223" marT="14715" marB="147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메시지를 가장 효과적으로 전달하는데 도움이 될 사람이 있는가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석탄발전소 노조</a:t>
                      </a:r>
                      <a:r>
                        <a:rPr lang="en-US" altLang="ko-KR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지방의회 의원</a:t>
                      </a:r>
                      <a:r>
                        <a:rPr lang="en-US" altLang="ko-KR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종교지도자</a:t>
                      </a:r>
                      <a:endParaRPr lang="ko-KR" altLang="en-US" sz="1400" kern="0" spc="0" dirty="0">
                        <a:solidFill>
                          <a:srgbClr val="FF0000"/>
                        </a:solidFill>
                        <a:effectLst/>
                        <a:latin typeface="한컴바탕"/>
                      </a:endParaRPr>
                    </a:p>
                  </a:txBody>
                  <a:tcPr marL="53223" marR="53223" marT="14715" marB="147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194"/>
                  </a:ext>
                </a:extLst>
              </a:tr>
              <a:tr h="5903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행동방식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(7)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3223" marR="53223" marT="14715" marB="147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메시지를 가장 효과적으로 전달할 행동방식은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석탄화력 발전소 폐쇄 촉구를 위한 서명운동</a:t>
                      </a:r>
                      <a:endParaRPr lang="ko-KR" altLang="en-US" sz="1400" kern="0" spc="0" dirty="0">
                        <a:solidFill>
                          <a:srgbClr val="FF0000"/>
                        </a:solidFill>
                        <a:effectLst/>
                        <a:latin typeface="한컴바탕"/>
                      </a:endParaRPr>
                    </a:p>
                  </a:txBody>
                  <a:tcPr marL="53223" marR="53223" marT="14715" marB="147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033966"/>
                  </a:ext>
                </a:extLst>
              </a:tr>
              <a:tr h="37606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(8)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3223" marR="53223" marT="14715" marB="147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행동에 필요한 자원은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 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서명운동 추진을 위한 재원과 인력</a:t>
                      </a:r>
                      <a:endParaRPr lang="ko-KR" altLang="en-US" sz="1400" kern="0" spc="0" dirty="0">
                        <a:solidFill>
                          <a:srgbClr val="FF0000"/>
                        </a:solidFill>
                        <a:effectLst/>
                        <a:latin typeface="한컴바탕"/>
                      </a:endParaRPr>
                    </a:p>
                  </a:txBody>
                  <a:tcPr marL="53223" marR="53223" marT="14715" marB="147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36033"/>
                  </a:ext>
                </a:extLst>
              </a:tr>
              <a:tr h="3587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3223" marR="53223" marT="14715" marB="147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목표 달성을 어떻게 평가할 것인가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 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조례제정 여부</a:t>
                      </a:r>
                      <a:r>
                        <a:rPr lang="en-US" altLang="ko-KR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과정에 대한 평가</a:t>
                      </a:r>
                      <a:r>
                        <a:rPr lang="en-US" altLang="ko-KR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방식</a:t>
                      </a:r>
                      <a:r>
                        <a:rPr lang="en-US" altLang="ko-KR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초점토론</a:t>
                      </a:r>
                      <a:r>
                        <a:rPr lang="en-US" altLang="ko-KR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인터뷰</a:t>
                      </a:r>
                      <a:r>
                        <a:rPr lang="en-US" altLang="ko-KR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설문지 등</a:t>
                      </a:r>
                      <a:r>
                        <a:rPr lang="en-US" altLang="ko-KR" sz="14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FF0000"/>
                        </a:solidFill>
                        <a:effectLst/>
                        <a:latin typeface="한컴바탕"/>
                      </a:endParaRPr>
                    </a:p>
                  </a:txBody>
                  <a:tcPr marL="53223" marR="53223" marT="14715" marB="147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072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164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5"/>
          <p:cNvSpPr>
            <a:spLocks/>
          </p:cNvSpPr>
          <p:nvPr/>
        </p:nvSpPr>
        <p:spPr bwMode="auto">
          <a:xfrm>
            <a:off x="89965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1990</a:t>
            </a:r>
          </a:p>
        </p:txBody>
      </p:sp>
      <p:sp>
        <p:nvSpPr>
          <p:cNvPr id="64" name="Rectangle 6"/>
          <p:cNvSpPr>
            <a:spLocks/>
          </p:cNvSpPr>
          <p:nvPr/>
        </p:nvSpPr>
        <p:spPr bwMode="auto">
          <a:xfrm>
            <a:off x="2569503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1995</a:t>
            </a:r>
          </a:p>
        </p:txBody>
      </p:sp>
      <p:sp>
        <p:nvSpPr>
          <p:cNvPr id="65" name="Rectangle 7"/>
          <p:cNvSpPr>
            <a:spLocks/>
          </p:cNvSpPr>
          <p:nvPr/>
        </p:nvSpPr>
        <p:spPr bwMode="auto">
          <a:xfrm>
            <a:off x="4239354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2000</a:t>
            </a:r>
          </a:p>
        </p:txBody>
      </p:sp>
      <p:sp>
        <p:nvSpPr>
          <p:cNvPr id="66" name="Rectangle 8"/>
          <p:cNvSpPr>
            <a:spLocks/>
          </p:cNvSpPr>
          <p:nvPr/>
        </p:nvSpPr>
        <p:spPr bwMode="auto">
          <a:xfrm>
            <a:off x="5908315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2005</a:t>
            </a:r>
          </a:p>
        </p:txBody>
      </p:sp>
      <p:sp>
        <p:nvSpPr>
          <p:cNvPr id="67" name="Rectangle 9"/>
          <p:cNvSpPr>
            <a:spLocks/>
          </p:cNvSpPr>
          <p:nvPr/>
        </p:nvSpPr>
        <p:spPr bwMode="auto">
          <a:xfrm>
            <a:off x="7578166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2010</a:t>
            </a:r>
          </a:p>
        </p:txBody>
      </p:sp>
      <p:sp>
        <p:nvSpPr>
          <p:cNvPr id="73" name="Rectangle 16"/>
          <p:cNvSpPr>
            <a:spLocks/>
          </p:cNvSpPr>
          <p:nvPr/>
        </p:nvSpPr>
        <p:spPr bwMode="auto">
          <a:xfrm>
            <a:off x="8578291" y="62691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4000"/>
              </a:spcBef>
              <a:defRPr sz="3200">
                <a:solidFill>
                  <a:srgbClr val="8C9999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defRPr>
            </a:lvl1pPr>
            <a:lvl2pPr marL="742950" indent="-285750" eaLnBrk="0" hangingPunct="0">
              <a:spcBef>
                <a:spcPts val="1400"/>
              </a:spcBef>
              <a:buSzPct val="60000"/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80000"/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defTabSz="576068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</a:rPr>
              <a:t>2013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A51668A-8E72-4AA2-A585-BA959C98A5EF}"/>
              </a:ext>
            </a:extLst>
          </p:cNvPr>
          <p:cNvSpPr/>
          <p:nvPr/>
        </p:nvSpPr>
        <p:spPr>
          <a:xfrm>
            <a:off x="0" y="885824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44CC999-0661-4C0B-8740-7DF8F5BCFEF2}"/>
              </a:ext>
            </a:extLst>
          </p:cNvPr>
          <p:cNvSpPr/>
          <p:nvPr/>
        </p:nvSpPr>
        <p:spPr>
          <a:xfrm>
            <a:off x="712921" y="1384248"/>
            <a:ext cx="29690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600" b="1" dirty="0">
                <a:solidFill>
                  <a:srgbClr val="0070C0"/>
                </a:solidFill>
                <a:latin typeface="+mj-ea"/>
                <a:cs typeface="Arial" pitchFamily="34" charset="0"/>
              </a:rPr>
              <a:t>기후행동계획 실습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1E8E7B-584A-490C-A2ED-2011A23EB95A}"/>
              </a:ext>
            </a:extLst>
          </p:cNvPr>
          <p:cNvSpPr txBox="1"/>
          <p:nvPr/>
        </p:nvSpPr>
        <p:spPr>
          <a:xfrm>
            <a:off x="254385" y="288253"/>
            <a:ext cx="86380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4. 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기후행동 수립 방법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C3F727-411B-4983-A020-53C65B02B15B}"/>
              </a:ext>
            </a:extLst>
          </p:cNvPr>
          <p:cNvSpPr txBox="1"/>
          <p:nvPr/>
        </p:nvSpPr>
        <p:spPr>
          <a:xfrm>
            <a:off x="712921" y="1954381"/>
            <a:ext cx="8276095" cy="4615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AutoNum type="arabicParenR"/>
            </a:pPr>
            <a:r>
              <a:rPr lang="ko-KR" altLang="en-US" sz="1600" b="1" dirty="0"/>
              <a:t>대도시의 기초 자치구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예</a:t>
            </a:r>
            <a:r>
              <a:rPr lang="en-US" altLang="ko-KR" sz="1600" b="1" dirty="0"/>
              <a:t>. </a:t>
            </a:r>
            <a:r>
              <a:rPr lang="ko-KR" altLang="en-US" sz="1600" b="1" dirty="0"/>
              <a:t>서울 강동구</a:t>
            </a:r>
            <a:r>
              <a:rPr lang="en-US" altLang="ko-KR" sz="1600" b="1" dirty="0"/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600" dirty="0"/>
              <a:t>      - </a:t>
            </a:r>
            <a:r>
              <a:rPr lang="ko-KR" altLang="en-US" sz="1600" dirty="0"/>
              <a:t>석탄발전소 없고</a:t>
            </a:r>
            <a:r>
              <a:rPr lang="en-US" altLang="ko-KR" sz="1600" dirty="0"/>
              <a:t>, </a:t>
            </a:r>
            <a:r>
              <a:rPr lang="ko-KR" altLang="en-US" sz="1600" dirty="0"/>
              <a:t>온실가스 </a:t>
            </a:r>
            <a:r>
              <a:rPr lang="ko-KR" altLang="en-US" sz="1600" dirty="0" err="1"/>
              <a:t>다배출</a:t>
            </a:r>
            <a:r>
              <a:rPr lang="ko-KR" altLang="en-US" sz="1600" dirty="0"/>
              <a:t> 기업도 없다</a:t>
            </a:r>
            <a:r>
              <a:rPr lang="en-US" altLang="ko-KR" sz="1600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600" dirty="0"/>
              <a:t>      - </a:t>
            </a:r>
            <a:r>
              <a:rPr lang="ko-KR" altLang="en-US" sz="1600" dirty="0"/>
              <a:t>구청이 도시농업과 친환경 활동을 장려한다</a:t>
            </a:r>
            <a:r>
              <a:rPr lang="en-US" altLang="ko-KR" sz="1600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600" dirty="0"/>
              <a:t>      </a:t>
            </a:r>
            <a:endParaRPr lang="en-US" altLang="ko-KR" sz="1600" b="1" dirty="0"/>
          </a:p>
          <a:p>
            <a:pPr marL="342900" indent="-342900">
              <a:lnSpc>
                <a:spcPct val="120000"/>
              </a:lnSpc>
              <a:buAutoNum type="arabicParenR" startAt="2"/>
            </a:pPr>
            <a:r>
              <a:rPr lang="ko-KR" altLang="en-US" sz="1600" b="1" dirty="0"/>
              <a:t>지방 소도시</a:t>
            </a:r>
            <a:r>
              <a:rPr lang="en-US" altLang="ko-KR" sz="1600" b="1" dirty="0"/>
              <a:t>1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예</a:t>
            </a:r>
            <a:r>
              <a:rPr lang="en-US" altLang="ko-KR" sz="1600" b="1" dirty="0"/>
              <a:t>. </a:t>
            </a:r>
            <a:r>
              <a:rPr lang="ko-KR" altLang="en-US" sz="1600" b="1" dirty="0"/>
              <a:t>경남 양산</a:t>
            </a:r>
            <a:r>
              <a:rPr lang="en-US" altLang="ko-KR" sz="1600" b="1" dirty="0"/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600" dirty="0"/>
              <a:t>      - </a:t>
            </a:r>
            <a:r>
              <a:rPr lang="ko-KR" altLang="en-US" sz="1600" dirty="0"/>
              <a:t>인근 도시에 석탄발전소와 원자력발전소가 있고 온실가스 다배출기업은      </a:t>
            </a:r>
            <a:br>
              <a:rPr lang="en-US" altLang="ko-KR" sz="1600" dirty="0"/>
            </a:br>
            <a:r>
              <a:rPr lang="en-US" altLang="ko-KR" sz="1600" dirty="0"/>
              <a:t>        </a:t>
            </a:r>
            <a:r>
              <a:rPr lang="ko-KR" altLang="en-US" sz="1600" dirty="0"/>
              <a:t>없으나</a:t>
            </a:r>
            <a:r>
              <a:rPr lang="en-US" altLang="ko-KR" sz="1600" dirty="0"/>
              <a:t> </a:t>
            </a:r>
            <a:r>
              <a:rPr lang="ko-KR" altLang="en-US" sz="1600" dirty="0"/>
              <a:t>대규모 도시개발 계획이 있다</a:t>
            </a:r>
            <a:r>
              <a:rPr lang="en-US" altLang="ko-KR" sz="1600" dirty="0"/>
              <a:t>.</a:t>
            </a:r>
          </a:p>
          <a:p>
            <a:pPr>
              <a:lnSpc>
                <a:spcPct val="120000"/>
              </a:lnSpc>
            </a:pPr>
            <a:endParaRPr lang="en-US" altLang="ko-KR" sz="1600" dirty="0"/>
          </a:p>
          <a:p>
            <a:pPr>
              <a:lnSpc>
                <a:spcPct val="120000"/>
              </a:lnSpc>
            </a:pPr>
            <a:r>
              <a:rPr lang="en-US" altLang="ko-KR" sz="1600" b="1" dirty="0"/>
              <a:t>3)  </a:t>
            </a:r>
            <a:r>
              <a:rPr lang="ko-KR" altLang="en-US" sz="1600" b="1" dirty="0" err="1"/>
              <a:t>지방소도시</a:t>
            </a:r>
            <a:r>
              <a:rPr lang="en-US" altLang="ko-KR" sz="1600" b="1" dirty="0"/>
              <a:t>_</a:t>
            </a:r>
            <a:r>
              <a:rPr lang="ko-KR" altLang="en-US" sz="1600" b="1" dirty="0"/>
              <a:t>농촌 지역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예</a:t>
            </a:r>
            <a:r>
              <a:rPr lang="en-US" altLang="ko-KR" sz="1600" b="1" dirty="0"/>
              <a:t>. </a:t>
            </a:r>
            <a:r>
              <a:rPr lang="ko-KR" altLang="en-US" sz="1600" b="1" dirty="0"/>
              <a:t>경북 영주</a:t>
            </a:r>
            <a:r>
              <a:rPr lang="en-US" altLang="ko-KR" sz="1600" b="1" dirty="0"/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dirty="0"/>
              <a:t>      </a:t>
            </a:r>
            <a:r>
              <a:rPr lang="en-US" altLang="ko-KR" sz="1600" dirty="0"/>
              <a:t>- </a:t>
            </a:r>
            <a:r>
              <a:rPr lang="ko-KR" altLang="en-US" sz="1600" dirty="0"/>
              <a:t>인근 봉화군에 </a:t>
            </a:r>
            <a:r>
              <a:rPr lang="ko-KR" altLang="en-US" sz="1600" dirty="0" err="1"/>
              <a:t>영풍제련소가</a:t>
            </a:r>
            <a:r>
              <a:rPr lang="ko-KR" altLang="en-US" sz="1600" dirty="0"/>
              <a:t> 있다</a:t>
            </a:r>
            <a:r>
              <a:rPr lang="en-US" altLang="ko-KR" sz="1600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600" dirty="0"/>
              <a:t>      - </a:t>
            </a:r>
            <a:r>
              <a:rPr lang="ko-KR" altLang="en-US" sz="1600" dirty="0"/>
              <a:t>풍기 인삼 등 농업 기반 경제</a:t>
            </a:r>
            <a:r>
              <a:rPr lang="en-US" altLang="ko-KR" sz="1600" dirty="0"/>
              <a:t>. </a:t>
            </a:r>
            <a:r>
              <a:rPr lang="ko-KR" altLang="en-US" sz="1600" dirty="0"/>
              <a:t>인구감소율이 </a:t>
            </a:r>
            <a:r>
              <a:rPr lang="en-US" altLang="ko-KR" sz="1600" dirty="0"/>
              <a:t>37%</a:t>
            </a:r>
            <a:r>
              <a:rPr lang="ko-KR" altLang="en-US" sz="1600" dirty="0"/>
              <a:t>로 계속 인구가 감소하고 있으며</a:t>
            </a:r>
            <a:r>
              <a:rPr lang="en-US" altLang="ko-KR" sz="1600" dirty="0"/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dirty="0"/>
              <a:t> </a:t>
            </a:r>
          </a:p>
          <a:p>
            <a:pPr>
              <a:lnSpc>
                <a:spcPct val="120000"/>
              </a:lnSpc>
            </a:pPr>
            <a:r>
              <a:rPr lang="en-US" altLang="ko-KR" b="1" dirty="0"/>
              <a:t>4</a:t>
            </a:r>
            <a:r>
              <a:rPr lang="en-US" altLang="ko-KR" sz="1600" b="1" dirty="0"/>
              <a:t>) </a:t>
            </a:r>
            <a:r>
              <a:rPr lang="ko-KR" altLang="en-US" sz="1600" b="1" dirty="0" err="1"/>
              <a:t>지방소도시</a:t>
            </a:r>
            <a:r>
              <a:rPr lang="en-US" altLang="ko-KR" sz="1600" b="1" dirty="0"/>
              <a:t>_</a:t>
            </a:r>
            <a:r>
              <a:rPr lang="ko-KR" altLang="en-US" sz="1600" b="1" dirty="0"/>
              <a:t>해안지역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예</a:t>
            </a:r>
            <a:r>
              <a:rPr lang="en-US" altLang="ko-KR" sz="1600" b="1" dirty="0"/>
              <a:t>. </a:t>
            </a:r>
            <a:r>
              <a:rPr lang="ko-KR" altLang="en-US" sz="1600" b="1" dirty="0"/>
              <a:t>강원도 삼척</a:t>
            </a:r>
            <a:r>
              <a:rPr lang="en-US" altLang="ko-KR" sz="1600" b="1" dirty="0"/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600" dirty="0"/>
              <a:t>      - </a:t>
            </a:r>
            <a:r>
              <a:rPr lang="ko-KR" altLang="en-US" sz="1600" dirty="0"/>
              <a:t>석탄가스 복합발전이 있고</a:t>
            </a:r>
            <a:r>
              <a:rPr lang="en-US" altLang="ko-KR" sz="1600" dirty="0"/>
              <a:t>, </a:t>
            </a:r>
            <a:r>
              <a:rPr lang="ko-KR" altLang="en-US" sz="1600" dirty="0"/>
              <a:t>신규 석탄발전소가 건설 중이다</a:t>
            </a:r>
            <a:r>
              <a:rPr lang="en-US" altLang="ko-KR" sz="1600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600" dirty="0"/>
              <a:t>      - </a:t>
            </a:r>
            <a:r>
              <a:rPr lang="ko-KR" altLang="en-US" sz="1600" dirty="0"/>
              <a:t>핵발전소 유치를 막아낸 경험이 있다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2864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FECEDE-AC65-4884-881D-AE8F2EFB1CFB}"/>
              </a:ext>
            </a:extLst>
          </p:cNvPr>
          <p:cNvSpPr txBox="1"/>
          <p:nvPr/>
        </p:nvSpPr>
        <p:spPr>
          <a:xfrm>
            <a:off x="-69829" y="215308"/>
            <a:ext cx="928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*.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광주광역시의 재생에너지 지원정책의 성과와 한계</a:t>
            </a:r>
            <a:endParaRPr lang="ko-KR" altLang="en-US" sz="2600" dirty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12B9D48-DD9D-4676-A79C-9FE73E4C8DBA}"/>
              </a:ext>
            </a:extLst>
          </p:cNvPr>
          <p:cNvSpPr/>
          <p:nvPr/>
        </p:nvSpPr>
        <p:spPr>
          <a:xfrm>
            <a:off x="0" y="885824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6F26F-6A6D-438E-BE02-F3FC90536785}"/>
              </a:ext>
            </a:extLst>
          </p:cNvPr>
          <p:cNvSpPr txBox="1"/>
          <p:nvPr/>
        </p:nvSpPr>
        <p:spPr>
          <a:xfrm>
            <a:off x="573437" y="746277"/>
            <a:ext cx="7912350" cy="579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dirty="0"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dirty="0">
                <a:latin typeface="+mn-ea"/>
              </a:rPr>
              <a:t>■ 성과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</a:endParaRPr>
          </a:p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광주광역시가 다양한 재생에너지 지원정책을 펴고 있으며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특히 시민참여형 분야에서 특징을 보임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2045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를 일찍이 선언하는 등 전국의 선도적인 지자체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</a:endParaRPr>
          </a:p>
          <a:p>
            <a:pPr marL="0" marR="0" lvl="0" indent="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■ 한계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R="0" indent="-4572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그렇지만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시민들이 태양광시설을 협동조합이나 개인 차원에서 참가하려 해도 지원이 충분치 않음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</a:endParaRPr>
          </a:p>
          <a:p>
            <a:pPr marR="0" lvl="0" indent="-4572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전국적인 신재생에너지 보급비율에 미치지 못함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(2019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년까지의 전국과 지역 신재생에너지 보급 추이 참고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</a:endParaRPr>
          </a:p>
          <a:p>
            <a:pPr marR="0" lvl="0" indent="-4572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기업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개인 모두 분발할 필요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제조업등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산업부문이 전통적으로 약한 문제도 있으나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효과적인 투자가 이뤄지지 못한 면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</a:endParaRPr>
          </a:p>
          <a:p>
            <a:pPr marR="0" lvl="0" indent="-4572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산업부문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RE100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을 독려함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실태파악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2)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빛그린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산단을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비롯한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산단의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RE 100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을 추진함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R="0" lvl="0" indent="-4572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협동조합에 대한 실질적인 지원이 이뤄지지 못한 현실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685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FECEDE-AC65-4884-881D-AE8F2EFB1CFB}"/>
              </a:ext>
            </a:extLst>
          </p:cNvPr>
          <p:cNvSpPr txBox="1"/>
          <p:nvPr/>
        </p:nvSpPr>
        <p:spPr>
          <a:xfrm>
            <a:off x="-69829" y="215308"/>
            <a:ext cx="928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*.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광주광역시의 재생에너지 지원정책의 성과와 한계</a:t>
            </a:r>
            <a:endParaRPr lang="ko-KR" altLang="en-US" sz="2600" dirty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12B9D48-DD9D-4676-A79C-9FE73E4C8DBA}"/>
              </a:ext>
            </a:extLst>
          </p:cNvPr>
          <p:cNvSpPr/>
          <p:nvPr/>
        </p:nvSpPr>
        <p:spPr>
          <a:xfrm>
            <a:off x="0" y="885824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6F26F-6A6D-438E-BE02-F3FC90536785}"/>
              </a:ext>
            </a:extLst>
          </p:cNvPr>
          <p:cNvSpPr txBox="1"/>
          <p:nvPr/>
        </p:nvSpPr>
        <p:spPr>
          <a:xfrm>
            <a:off x="573437" y="746277"/>
            <a:ext cx="7912350" cy="5997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dirty="0"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latin typeface="+mn-ea"/>
              </a:rPr>
              <a:t>■ 성과 </a:t>
            </a:r>
            <a:endParaRPr lang="en-US" altLang="ko-KR" dirty="0">
              <a:latin typeface="+mn-ea"/>
            </a:endParaRPr>
          </a:p>
          <a:p>
            <a:pPr marL="127000" marR="0" indent="-1270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광주광역시가 다양한 재생에너지 지원정책을 펴고 있으며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특히 시민참여형 분야에서 특징을 보임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-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2045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를 일찍이 선언하는 등 전국의 선도적인 지자체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광주광역시가 다양한 재생에너지 지원정책을 펴고 있는 것의 의의는 인정함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2045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를 일찍이 선언하는 등 전국적으로도 선도적인 지자체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marR="0" lvl="0" indent="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■ 한계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</a:endParaRPr>
          </a:p>
          <a:p>
            <a:pPr marL="127000" marR="0" indent="-1270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그렇지만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시민들이 태양광시설을 협동조합이나 개인 차원에서 참가하려 해도 지원이 충분치 않음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</a:endParaRPr>
          </a:p>
          <a:p>
            <a:pPr marL="127000" marR="0" indent="-1270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전국적인 신재생에너지 보급비율에 미치지 못함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(2019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년까지의 전국과 지역 신재생에너지 보급 추이 참고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6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598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FECEDE-AC65-4884-881D-AE8F2EFB1CFB}"/>
              </a:ext>
            </a:extLst>
          </p:cNvPr>
          <p:cNvSpPr txBox="1"/>
          <p:nvPr/>
        </p:nvSpPr>
        <p:spPr>
          <a:xfrm>
            <a:off x="-69829" y="215308"/>
            <a:ext cx="928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*. </a:t>
            </a:r>
            <a:r>
              <a: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광주광역시의 재생에너지 지원정책의 성과와 한계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12B9D48-DD9D-4676-A79C-9FE73E4C8DBA}"/>
              </a:ext>
            </a:extLst>
          </p:cNvPr>
          <p:cNvSpPr/>
          <p:nvPr/>
        </p:nvSpPr>
        <p:spPr>
          <a:xfrm>
            <a:off x="0" y="885824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6F26F-6A6D-438E-BE02-F3FC90536785}"/>
              </a:ext>
            </a:extLst>
          </p:cNvPr>
          <p:cNvSpPr txBox="1"/>
          <p:nvPr/>
        </p:nvSpPr>
        <p:spPr>
          <a:xfrm>
            <a:off x="615824" y="1311965"/>
            <a:ext cx="7912350" cy="5350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marR="0" lvl="0" indent="-12700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기업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개인 모두 분발할 필요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제조업등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산업부문이 전통적으로 약한 문제도 있으나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효과적인 투자가 이뤄지지 못한 면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맑은 고딕" panose="020B0503020000020004" pitchFamily="50" charset="-127"/>
              <a:cs typeface="+mn-cs"/>
            </a:endParaRPr>
          </a:p>
          <a:p>
            <a:pPr marL="285750" marR="0" lvl="0" indent="-28575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산업부문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RE100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을 독려함 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1)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실태파악과 함께 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2) </a:t>
            </a: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빛그린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산단을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비롯한 </a:t>
            </a: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산단의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RE 100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을 추진함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</a:p>
          <a:p>
            <a:pPr marR="0" lvl="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맑은 고딕" panose="020B0503020000020004" pitchFamily="50" charset="-127"/>
              <a:cs typeface="+mn-cs"/>
            </a:endParaRPr>
          </a:p>
          <a:p>
            <a:pPr marL="127000" marR="0" lvl="0" indent="-12700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■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협동조합에 대한 실질적인 지원이 이뤄지지 못한 현실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맑은 고딕" panose="020B0503020000020004" pitchFamily="50" charset="-127"/>
              <a:cs typeface="+mn-cs"/>
            </a:endParaRPr>
          </a:p>
          <a:p>
            <a:pPr marL="127000" marR="0" lvl="0" indent="-12700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시민들의 에너지사업 참가에 대한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REC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회수정책은 실질적인 도움이 안됨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현재는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50%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사업비를 지원하고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REC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를 발전기간 내내 회수하는 정책임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금융기관에서 저금리로 대출을 받는 것보다 혜택이 적음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그리고 이 회수한 금액을 어떻게 운용할 것인지에 대한 계획도 부재함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예를 들어 회수한 금액을 에너지 전환기금으로 적립하여 발전차액보전제도의 </a:t>
            </a: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종잣돈으로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활용한다든지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좀더 전향적이고 구체적인 계획이 필요함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26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9E240F-20DB-4FB9-AF34-5E94FF9E5761}"/>
              </a:ext>
            </a:extLst>
          </p:cNvPr>
          <p:cNvSpPr txBox="1"/>
          <p:nvPr/>
        </p:nvSpPr>
        <p:spPr>
          <a:xfrm>
            <a:off x="2286000" y="-797317"/>
            <a:ext cx="4572000" cy="8452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marR="0" lvl="0" indent="-12700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기업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개인 모두 분발할 필요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제조업등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산업부문이 전통적으로 약한 문제도 있으나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효과적인 투자가 이뤄지지 못한 면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맑은 고딕" panose="020B0503020000020004" pitchFamily="50" charset="-127"/>
              <a:cs typeface="+mn-cs"/>
            </a:endParaRPr>
          </a:p>
          <a:p>
            <a:pPr marL="127000" marR="0" lvl="0" indent="-12700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산업부문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RE100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을 독려함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실태파악과 함께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); </a:t>
            </a: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빛그린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산단을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비롯한 </a:t>
            </a: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산단의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RE 100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을 추진함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맑은 고딕" panose="020B0503020000020004" pitchFamily="50" charset="-127"/>
              <a:cs typeface="+mn-cs"/>
            </a:endParaRPr>
          </a:p>
          <a:p>
            <a:pPr marL="127000" marR="0" lvl="0" indent="-12700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협동조합에 대한 실질적인 지원이 이뤄지지 못한 현실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맑은 고딕" panose="020B0503020000020004" pitchFamily="50" charset="-127"/>
              <a:cs typeface="+mn-cs"/>
            </a:endParaRPr>
          </a:p>
          <a:p>
            <a:pPr marL="127000" marR="0" lvl="0" indent="-12700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시민들의 에너지사업 참가에 대한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REC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회수정책은 실질적인 도움이 안됨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현재는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50%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사업비를 지원하고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REC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를 발전기간 내내 회수하는 정책임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금융기관에서 저금리로 대출을 받는 것보다 혜택이 적음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그리고 이 회수한 금액을 어떻게 운용할 것인지에 대한 계획도 부재함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예를 들어 회수한 금액을 에너지 전환기금으로 적립하여 발전차액보전제도의 </a:t>
            </a: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종잣돈으로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활용한다든지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좀더 전향적이고 구체적인 계획이 필요함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81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FECEDE-AC65-4884-881D-AE8F2EFB1CFB}"/>
              </a:ext>
            </a:extLst>
          </p:cNvPr>
          <p:cNvSpPr txBox="1"/>
          <p:nvPr/>
        </p:nvSpPr>
        <p:spPr>
          <a:xfrm>
            <a:off x="-69829" y="215308"/>
            <a:ext cx="92836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1. 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기후위기 비상행동의 </a:t>
            </a:r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21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대 총선 세부정책 </a:t>
            </a:r>
            <a:r>
              <a:rPr lang="ko-KR" altLang="en-US" sz="2600" dirty="0" err="1">
                <a:latin typeface="+mj-ea"/>
                <a:ea typeface="+mj-ea"/>
                <a:cs typeface="Arial" pitchFamily="34" charset="0"/>
              </a:rPr>
              <a:t>요구안</a:t>
            </a:r>
            <a:endParaRPr lang="ko-KR" altLang="en-US" sz="2600" dirty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12B9D48-DD9D-4676-A79C-9FE73E4C8DBA}"/>
              </a:ext>
            </a:extLst>
          </p:cNvPr>
          <p:cNvSpPr/>
          <p:nvPr/>
        </p:nvSpPr>
        <p:spPr>
          <a:xfrm>
            <a:off x="0" y="885824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6F26F-6A6D-438E-BE02-F3FC90536785}"/>
              </a:ext>
            </a:extLst>
          </p:cNvPr>
          <p:cNvSpPr txBox="1"/>
          <p:nvPr/>
        </p:nvSpPr>
        <p:spPr>
          <a:xfrm>
            <a:off x="687793" y="1009649"/>
            <a:ext cx="7954392" cy="6007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b="1" dirty="0"/>
          </a:p>
          <a:p>
            <a:endParaRPr lang="en-US" altLang="ko-KR" sz="1600" b="1" dirty="0"/>
          </a:p>
          <a:p>
            <a:pPr>
              <a:lnSpc>
                <a:spcPct val="120000"/>
              </a:lnSpc>
            </a:pPr>
            <a:r>
              <a:rPr lang="ko-KR" altLang="en-US" b="1" dirty="0">
                <a:latin typeface="+mn-ea"/>
              </a:rPr>
              <a:t>■ 식량자급률 </a:t>
            </a:r>
            <a:r>
              <a:rPr lang="en-US" altLang="ko-KR" b="1" dirty="0">
                <a:latin typeface="+mn-ea"/>
              </a:rPr>
              <a:t>2040</a:t>
            </a:r>
            <a:r>
              <a:rPr lang="ko-KR" altLang="en-US" b="1" dirty="0">
                <a:latin typeface="+mn-ea"/>
              </a:rPr>
              <a:t>년까지 </a:t>
            </a:r>
            <a:r>
              <a:rPr lang="en-US" altLang="ko-KR" b="1" dirty="0">
                <a:latin typeface="+mn-ea"/>
              </a:rPr>
              <a:t>70% </a:t>
            </a:r>
            <a:r>
              <a:rPr lang="ko-KR" altLang="en-US" b="1" dirty="0">
                <a:latin typeface="+mn-ea"/>
              </a:rPr>
              <a:t>확보 계획 수립과 이행</a:t>
            </a:r>
            <a:endParaRPr lang="en-US" altLang="ko-KR" b="1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ko-KR" b="1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b="1" dirty="0">
                <a:latin typeface="+mn-ea"/>
              </a:rPr>
              <a:t>■ </a:t>
            </a:r>
            <a:r>
              <a:rPr lang="ko-KR" altLang="en-US" b="1" dirty="0">
                <a:solidFill>
                  <a:schemeClr val="accent2"/>
                </a:solidFill>
                <a:latin typeface="+mn-ea"/>
              </a:rPr>
              <a:t>친환경 유기농 생태농업 지원 확대</a:t>
            </a:r>
            <a:endParaRPr lang="en-US" altLang="ko-KR" b="1" dirty="0">
              <a:solidFill>
                <a:schemeClr val="accent2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ko-KR" b="1" dirty="0">
              <a:solidFill>
                <a:schemeClr val="accent2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b="1" dirty="0">
                <a:latin typeface="+mn-ea"/>
              </a:rPr>
              <a:t>■ </a:t>
            </a:r>
            <a:r>
              <a:rPr lang="ko-KR" altLang="en-US" b="1" dirty="0">
                <a:solidFill>
                  <a:schemeClr val="accent2"/>
                </a:solidFill>
                <a:latin typeface="+mn-ea"/>
              </a:rPr>
              <a:t>기후위기와 식량자급에 대응하는 축산정책 전환</a:t>
            </a:r>
            <a:endParaRPr lang="en-US" altLang="ko-KR" b="1" dirty="0">
              <a:solidFill>
                <a:schemeClr val="accent2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ko-KR" b="1" dirty="0">
              <a:solidFill>
                <a:schemeClr val="accent2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b="1" dirty="0">
                <a:latin typeface="+mn-ea"/>
              </a:rPr>
              <a:t>■ </a:t>
            </a:r>
            <a:r>
              <a:rPr lang="ko-KR" altLang="en-US" b="1" dirty="0">
                <a:solidFill>
                  <a:schemeClr val="accent2"/>
                </a:solidFill>
                <a:latin typeface="+mn-ea"/>
              </a:rPr>
              <a:t>공공급식에서 친환경 지역 먹거리 이용 확대와 </a:t>
            </a:r>
            <a:r>
              <a:rPr lang="ko-KR" altLang="en-US" b="1" dirty="0" err="1">
                <a:solidFill>
                  <a:schemeClr val="accent2"/>
                </a:solidFill>
                <a:latin typeface="+mn-ea"/>
              </a:rPr>
              <a:t>채식권</a:t>
            </a:r>
            <a:r>
              <a:rPr lang="ko-KR" altLang="en-US" b="1" dirty="0">
                <a:solidFill>
                  <a:schemeClr val="accent2"/>
                </a:solidFill>
                <a:latin typeface="+mn-ea"/>
              </a:rPr>
              <a:t> 보장 확대</a:t>
            </a:r>
            <a:endParaRPr lang="en-US" altLang="ko-KR" b="1" dirty="0">
              <a:solidFill>
                <a:schemeClr val="accent2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ko-KR" b="1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b="1" dirty="0">
                <a:latin typeface="+mn-ea"/>
              </a:rPr>
              <a:t>■ 공공교통 중심의 교통체계 개편과 교통에너지 전환 추진</a:t>
            </a:r>
            <a:endParaRPr lang="en-US" altLang="ko-KR" b="1" dirty="0">
              <a:latin typeface="+mn-ea"/>
            </a:endParaRPr>
          </a:p>
          <a:p>
            <a:pPr>
              <a:lnSpc>
                <a:spcPct val="120000"/>
              </a:lnSpc>
            </a:pPr>
            <a:br>
              <a:rPr lang="ko-KR" altLang="en-US" b="1" dirty="0">
                <a:latin typeface="+mn-ea"/>
              </a:rPr>
            </a:br>
            <a:r>
              <a:rPr lang="ko-KR" altLang="en-US" b="1" dirty="0">
                <a:latin typeface="+mn-ea"/>
              </a:rPr>
              <a:t>■ </a:t>
            </a:r>
            <a:r>
              <a:rPr lang="en-US" altLang="ko-KR" b="1" dirty="0">
                <a:solidFill>
                  <a:schemeClr val="accent2"/>
                </a:solidFill>
                <a:latin typeface="+mn-ea"/>
              </a:rPr>
              <a:t>2030</a:t>
            </a:r>
            <a:r>
              <a:rPr lang="ko-KR" altLang="en-US" b="1" dirty="0">
                <a:solidFill>
                  <a:schemeClr val="accent2"/>
                </a:solidFill>
                <a:latin typeface="+mn-ea"/>
              </a:rPr>
              <a:t>년 건물부문 탄소배출 </a:t>
            </a:r>
            <a:r>
              <a:rPr lang="en-US" altLang="ko-KR" b="1" dirty="0">
                <a:solidFill>
                  <a:schemeClr val="accent2"/>
                </a:solidFill>
                <a:latin typeface="+mn-ea"/>
              </a:rPr>
              <a:t>50% </a:t>
            </a:r>
            <a:r>
              <a:rPr lang="ko-KR" altLang="en-US" b="1" dirty="0">
                <a:solidFill>
                  <a:schemeClr val="accent2"/>
                </a:solidFill>
                <a:latin typeface="+mn-ea"/>
              </a:rPr>
              <a:t>저감</a:t>
            </a:r>
            <a:r>
              <a:rPr lang="en-US" altLang="ko-KR" b="1" dirty="0">
                <a:solidFill>
                  <a:schemeClr val="accent2"/>
                </a:solidFill>
                <a:latin typeface="+mn-ea"/>
              </a:rPr>
              <a:t>, 2050</a:t>
            </a:r>
            <a:r>
              <a:rPr lang="ko-KR" altLang="en-US" b="1" dirty="0">
                <a:solidFill>
                  <a:schemeClr val="accent2"/>
                </a:solidFill>
                <a:latin typeface="+mn-ea"/>
              </a:rPr>
              <a:t>년 건물부문 탄소배출제로</a:t>
            </a:r>
            <a:r>
              <a:rPr lang="en-US" altLang="ko-KR" b="1" dirty="0">
                <a:solidFill>
                  <a:schemeClr val="accent2"/>
                </a:solidFill>
                <a:latin typeface="+mn-ea"/>
              </a:rPr>
              <a:t>, </a:t>
            </a:r>
            <a:br>
              <a:rPr lang="en-US" altLang="ko-KR" b="1" dirty="0">
                <a:solidFill>
                  <a:schemeClr val="accent2"/>
                </a:solidFill>
                <a:latin typeface="+mn-ea"/>
              </a:rPr>
            </a:br>
            <a:r>
              <a:rPr lang="en-US" altLang="ko-KR" b="1" dirty="0">
                <a:latin typeface="+mn-ea"/>
              </a:rPr>
              <a:t>    </a:t>
            </a:r>
            <a:r>
              <a:rPr lang="ko-KR" altLang="en-US" b="1" dirty="0">
                <a:latin typeface="+mn-ea"/>
              </a:rPr>
              <a:t>그린일자리 </a:t>
            </a:r>
            <a:r>
              <a:rPr lang="en-US" altLang="ko-KR" b="1" dirty="0">
                <a:latin typeface="+mn-ea"/>
              </a:rPr>
              <a:t>100</a:t>
            </a:r>
            <a:r>
              <a:rPr lang="ko-KR" altLang="en-US" b="1" dirty="0">
                <a:latin typeface="+mn-ea"/>
              </a:rPr>
              <a:t>만개 기반구축</a:t>
            </a:r>
            <a:endParaRPr lang="en-US" altLang="ko-KR" b="1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ko-KR" b="1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b="1" dirty="0">
                <a:latin typeface="+mn-ea"/>
              </a:rPr>
              <a:t>■ 탄소감축과 적응을 위한 생물다양성 보전과 생태계 복원</a:t>
            </a:r>
            <a:endParaRPr lang="en-US" altLang="ko-KR" b="1" dirty="0">
              <a:latin typeface="+mn-ea"/>
            </a:endParaRPr>
          </a:p>
          <a:p>
            <a:endParaRPr lang="en-US" altLang="ko-KR" b="1" dirty="0">
              <a:latin typeface="+mn-ea"/>
            </a:endParaRPr>
          </a:p>
          <a:p>
            <a:endParaRPr lang="en-US" altLang="ko-KR" sz="1600" b="1" dirty="0"/>
          </a:p>
          <a:p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5858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FECEDE-AC65-4884-881D-AE8F2EFB1CFB}"/>
              </a:ext>
            </a:extLst>
          </p:cNvPr>
          <p:cNvSpPr txBox="1"/>
          <p:nvPr/>
        </p:nvSpPr>
        <p:spPr>
          <a:xfrm>
            <a:off x="-69829" y="215308"/>
            <a:ext cx="92836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1. 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기후위기 비상행동의 </a:t>
            </a:r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21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대 총선 세부정책 </a:t>
            </a:r>
            <a:r>
              <a:rPr lang="ko-KR" altLang="en-US" sz="2600" dirty="0" err="1">
                <a:latin typeface="+mj-ea"/>
                <a:ea typeface="+mj-ea"/>
                <a:cs typeface="Arial" pitchFamily="34" charset="0"/>
              </a:rPr>
              <a:t>요구안</a:t>
            </a:r>
            <a:endParaRPr lang="ko-KR" altLang="en-US" sz="2600" dirty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12B9D48-DD9D-4676-A79C-9FE73E4C8DBA}"/>
              </a:ext>
            </a:extLst>
          </p:cNvPr>
          <p:cNvSpPr/>
          <p:nvPr/>
        </p:nvSpPr>
        <p:spPr>
          <a:xfrm>
            <a:off x="0" y="885824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6F26F-6A6D-438E-BE02-F3FC90536785}"/>
              </a:ext>
            </a:extLst>
          </p:cNvPr>
          <p:cNvSpPr txBox="1"/>
          <p:nvPr/>
        </p:nvSpPr>
        <p:spPr>
          <a:xfrm>
            <a:off x="594803" y="1614060"/>
            <a:ext cx="79543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b="1" dirty="0"/>
          </a:p>
          <a:p>
            <a:r>
              <a:rPr lang="ko-KR" altLang="en-US" b="1" dirty="0"/>
              <a:t>■ 기후변화 정책의 성별영향평가 실시</a:t>
            </a:r>
            <a:r>
              <a:rPr lang="en-US" altLang="ko-KR" b="1" dirty="0"/>
              <a:t>, </a:t>
            </a:r>
            <a:r>
              <a:rPr lang="ko-KR" altLang="en-US" b="1" dirty="0"/>
              <a:t>성평등한 참여 보장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>
                <a:solidFill>
                  <a:schemeClr val="accent2"/>
                </a:solidFill>
              </a:rPr>
              <a:t>■ 청소년</a:t>
            </a:r>
            <a:r>
              <a:rPr lang="en-US" altLang="ko-KR" b="1" dirty="0">
                <a:solidFill>
                  <a:schemeClr val="accent2"/>
                </a:solidFill>
              </a:rPr>
              <a:t>/</a:t>
            </a:r>
            <a:r>
              <a:rPr lang="ko-KR" altLang="en-US" b="1" dirty="0">
                <a:solidFill>
                  <a:schemeClr val="accent2"/>
                </a:solidFill>
              </a:rPr>
              <a:t>비청소년의 기후위기 교육 강화</a:t>
            </a:r>
            <a:endParaRPr lang="en-US" altLang="ko-KR" b="1" dirty="0">
              <a:solidFill>
                <a:schemeClr val="accent2"/>
              </a:solidFill>
            </a:endParaRPr>
          </a:p>
          <a:p>
            <a:endParaRPr lang="en-US" altLang="ko-KR" b="1" dirty="0">
              <a:solidFill>
                <a:schemeClr val="accent2"/>
              </a:solidFill>
            </a:endParaRPr>
          </a:p>
          <a:p>
            <a:r>
              <a:rPr lang="ko-KR" altLang="en-US" b="1" dirty="0">
                <a:solidFill>
                  <a:schemeClr val="accent2"/>
                </a:solidFill>
              </a:rPr>
              <a:t>■ 기후위기로 인한 건강위협에 대비하기 위한 공공의료체계 강화</a:t>
            </a:r>
            <a:endParaRPr lang="en-US" altLang="ko-KR" b="1" dirty="0">
              <a:solidFill>
                <a:schemeClr val="accent2"/>
              </a:solidFill>
            </a:endParaRPr>
          </a:p>
          <a:p>
            <a:endParaRPr lang="en-US" altLang="ko-KR" b="1" dirty="0"/>
          </a:p>
          <a:p>
            <a:r>
              <a:rPr lang="ko-KR" altLang="en-US" b="1" dirty="0">
                <a:solidFill>
                  <a:schemeClr val="accent2"/>
                </a:solidFill>
              </a:rPr>
              <a:t>■ 기후위기로 인한 재난으로부터 시민의 안전보호를 위한 대응정책 수립</a:t>
            </a:r>
            <a:endParaRPr lang="en-US" altLang="ko-KR" b="1" dirty="0">
              <a:solidFill>
                <a:schemeClr val="accent2"/>
              </a:solidFill>
            </a:endParaRPr>
          </a:p>
          <a:p>
            <a:endParaRPr lang="en-US" altLang="ko-KR" b="1" dirty="0"/>
          </a:p>
          <a:p>
            <a:r>
              <a:rPr lang="ko-KR" altLang="en-US" b="1" dirty="0"/>
              <a:t>■ 기후위기 대응을 위한 금융 분야의 사회책임 투자 원칙 강화와 도입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>
                <a:solidFill>
                  <a:schemeClr val="accent2"/>
                </a:solidFill>
              </a:rPr>
              <a:t>■ 생산과 소비 전반에 걸친 플라스틱의 획기적 감축과 순환경제 구축</a:t>
            </a:r>
            <a:endParaRPr lang="en-US" altLang="ko-KR" b="1" dirty="0">
              <a:solidFill>
                <a:schemeClr val="accent2"/>
              </a:solidFill>
            </a:endParaRPr>
          </a:p>
          <a:p>
            <a:endParaRPr lang="en-US" altLang="ko-KR" b="1" dirty="0"/>
          </a:p>
          <a:p>
            <a:r>
              <a:rPr lang="ko-KR" altLang="en-US" b="1" dirty="0"/>
              <a:t>■ 기후변화 정책 수립 시 청년 참여 보장</a:t>
            </a:r>
            <a:endParaRPr lang="en-US" altLang="ko-KR" b="1" dirty="0"/>
          </a:p>
          <a:p>
            <a:endParaRPr lang="en-US" altLang="ko-KR" b="1" dirty="0"/>
          </a:p>
          <a:p>
            <a:endParaRPr lang="en-US" altLang="ko-KR" sz="1600" b="1" dirty="0"/>
          </a:p>
          <a:p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9734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FECEDE-AC65-4884-881D-AE8F2EFB1CFB}"/>
              </a:ext>
            </a:extLst>
          </p:cNvPr>
          <p:cNvSpPr txBox="1"/>
          <p:nvPr/>
        </p:nvSpPr>
        <p:spPr>
          <a:xfrm>
            <a:off x="-162902" y="248318"/>
            <a:ext cx="92836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>
                <a:latin typeface="+mj-ea"/>
                <a:ea typeface="+mj-ea"/>
                <a:cs typeface="Arial" pitchFamily="34" charset="0"/>
              </a:rPr>
              <a:t>2. </a:t>
            </a:r>
            <a:r>
              <a:rPr lang="ko-KR" altLang="en-US" sz="2600" dirty="0">
                <a:latin typeface="+mj-ea"/>
                <a:ea typeface="+mj-ea"/>
                <a:cs typeface="Arial" pitchFamily="34" charset="0"/>
              </a:rPr>
              <a:t>주민참여 조례 제정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12B9D48-DD9D-4676-A79C-9FE73E4C8DBA}"/>
              </a:ext>
            </a:extLst>
          </p:cNvPr>
          <p:cNvSpPr/>
          <p:nvPr/>
        </p:nvSpPr>
        <p:spPr>
          <a:xfrm>
            <a:off x="-23245" y="729045"/>
            <a:ext cx="9144000" cy="123825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A1567-3C4C-4696-8A0E-8C3F4DF39FFB}"/>
              </a:ext>
            </a:extLst>
          </p:cNvPr>
          <p:cNvSpPr txBox="1"/>
          <p:nvPr/>
        </p:nvSpPr>
        <p:spPr>
          <a:xfrm>
            <a:off x="830780" y="989359"/>
            <a:ext cx="7826645" cy="343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rgbClr val="0070C0"/>
                </a:solidFill>
                <a:latin typeface="+mn-ea"/>
              </a:rPr>
              <a:t>1. </a:t>
            </a:r>
            <a:r>
              <a:rPr lang="ko-KR" altLang="en-US" sz="1600" b="1" dirty="0">
                <a:solidFill>
                  <a:srgbClr val="0070C0"/>
                </a:solidFill>
                <a:latin typeface="+mn-ea"/>
              </a:rPr>
              <a:t>발의 주체 </a:t>
            </a:r>
            <a:endParaRPr lang="en-US" altLang="ko-KR" sz="1600" b="1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>
                <a:latin typeface="+mn-ea"/>
              </a:rPr>
              <a:t>   </a:t>
            </a:r>
            <a:r>
              <a:rPr lang="en-US" altLang="ko-KR" sz="1600" dirty="0">
                <a:latin typeface="+mn-ea"/>
              </a:rPr>
              <a:t>- </a:t>
            </a:r>
            <a:r>
              <a:rPr lang="ko-KR" altLang="en-US" sz="1600" dirty="0">
                <a:latin typeface="+mn-ea"/>
              </a:rPr>
              <a:t>자치단체장</a:t>
            </a:r>
            <a:endParaRPr lang="en-US" altLang="ko-KR" sz="16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+mn-ea"/>
              </a:rPr>
              <a:t>   - </a:t>
            </a:r>
            <a:r>
              <a:rPr lang="ko-KR" altLang="en-US" sz="1600" dirty="0">
                <a:latin typeface="+mn-ea"/>
              </a:rPr>
              <a:t>지방의회 의원</a:t>
            </a:r>
            <a:endParaRPr lang="en-US" altLang="ko-KR" sz="16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+mn-ea"/>
              </a:rPr>
              <a:t>   - </a:t>
            </a:r>
            <a:r>
              <a:rPr lang="ko-KR" altLang="en-US" sz="1600" dirty="0">
                <a:latin typeface="+mn-ea"/>
              </a:rPr>
              <a:t>주민 </a:t>
            </a:r>
            <a:r>
              <a:rPr lang="en-US" altLang="ko-KR" sz="1600" dirty="0">
                <a:latin typeface="+mn-ea"/>
                <a:sym typeface="Wingdings" panose="05000000000000000000" pitchFamily="2" charset="2"/>
              </a:rPr>
              <a:t> </a:t>
            </a:r>
            <a:r>
              <a:rPr lang="ko-KR" altLang="en-US" sz="1600" dirty="0" err="1">
                <a:latin typeface="+mn-ea"/>
                <a:sym typeface="Wingdings" panose="05000000000000000000" pitchFamily="2" charset="2"/>
              </a:rPr>
              <a:t>조례안</a:t>
            </a:r>
            <a:r>
              <a:rPr lang="ko-KR" altLang="en-US" sz="1600" dirty="0">
                <a:latin typeface="+mn-ea"/>
                <a:sym typeface="Wingdings" panose="05000000000000000000" pitchFamily="2" charset="2"/>
              </a:rPr>
              <a:t> 작성</a:t>
            </a:r>
            <a:r>
              <a:rPr lang="en-US" altLang="ko-KR" sz="1600" dirty="0">
                <a:latin typeface="+mn-ea"/>
                <a:sym typeface="Wingdings" panose="05000000000000000000" pitchFamily="2" charset="2"/>
              </a:rPr>
              <a:t></a:t>
            </a:r>
            <a:r>
              <a:rPr lang="ko-KR" altLang="en-US" sz="1600" dirty="0">
                <a:latin typeface="+mn-ea"/>
                <a:sym typeface="Wingdings" panose="05000000000000000000" pitchFamily="2" charset="2"/>
              </a:rPr>
              <a:t>연명</a:t>
            </a:r>
            <a:r>
              <a:rPr lang="en-US" altLang="ko-KR" sz="1600" dirty="0">
                <a:latin typeface="+mn-ea"/>
                <a:sym typeface="Wingdings" panose="05000000000000000000" pitchFamily="2" charset="2"/>
              </a:rPr>
              <a:t>-&gt;</a:t>
            </a:r>
            <a:r>
              <a:rPr lang="ko-KR" altLang="en-US" sz="1600" dirty="0">
                <a:latin typeface="+mn-ea"/>
                <a:sym typeface="Wingdings" panose="05000000000000000000" pitchFamily="2" charset="2"/>
              </a:rPr>
              <a:t>지자체장에 제출</a:t>
            </a:r>
            <a:endParaRPr lang="en-US" altLang="ko-KR" sz="1600" dirty="0">
              <a:latin typeface="+mn-ea"/>
              <a:sym typeface="Wingdings" panose="05000000000000000000" pitchFamily="2" charset="2"/>
            </a:endParaRPr>
          </a:p>
          <a:p>
            <a:endParaRPr lang="en-US" altLang="ko-KR" sz="1600" b="1" dirty="0">
              <a:solidFill>
                <a:srgbClr val="0070C0"/>
              </a:solidFill>
              <a:latin typeface="+mn-ea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70C0"/>
                </a:solidFill>
                <a:latin typeface="+mn-ea"/>
                <a:sym typeface="Wingdings" panose="05000000000000000000" pitchFamily="2" charset="2"/>
              </a:rPr>
              <a:t>2. </a:t>
            </a:r>
            <a:r>
              <a:rPr lang="ko-KR" altLang="en-US" sz="1600" b="1" dirty="0">
                <a:solidFill>
                  <a:srgbClr val="0070C0"/>
                </a:solidFill>
                <a:latin typeface="+mn-ea"/>
                <a:sym typeface="Wingdings" panose="05000000000000000000" pitchFamily="2" charset="2"/>
              </a:rPr>
              <a:t>주민참여 조례 발의 대표자 요건</a:t>
            </a:r>
            <a:endParaRPr lang="en-US" altLang="ko-KR" sz="1600" b="1" dirty="0">
              <a:solidFill>
                <a:srgbClr val="0070C0"/>
              </a:solidFill>
              <a:latin typeface="+mn-ea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  <a:sym typeface="Wingdings" panose="05000000000000000000" pitchFamily="2" charset="2"/>
              </a:rPr>
              <a:t>   - 19</a:t>
            </a:r>
            <a:r>
              <a:rPr lang="ko-KR" altLang="en-US" sz="1600" dirty="0">
                <a:latin typeface="+mn-ea"/>
                <a:sym typeface="Wingdings" panose="05000000000000000000" pitchFamily="2" charset="2"/>
              </a:rPr>
              <a:t>세 이상 주민</a:t>
            </a:r>
            <a:endParaRPr lang="en-US" altLang="ko-KR" sz="1600" dirty="0">
              <a:latin typeface="+mn-ea"/>
              <a:sym typeface="Wingdings" panose="05000000000000000000" pitchFamily="2" charset="2"/>
            </a:endParaRPr>
          </a:p>
          <a:p>
            <a:endParaRPr lang="en-US" altLang="ko-KR" sz="1600" b="1" dirty="0">
              <a:solidFill>
                <a:srgbClr val="0070C0"/>
              </a:solidFill>
              <a:latin typeface="+mn-ea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70C0"/>
                </a:solidFill>
                <a:latin typeface="+mn-ea"/>
                <a:sym typeface="Wingdings" panose="05000000000000000000" pitchFamily="2" charset="2"/>
              </a:rPr>
              <a:t>3. </a:t>
            </a:r>
            <a:r>
              <a:rPr lang="ko-KR" altLang="en-US" sz="1600" b="1" dirty="0">
                <a:solidFill>
                  <a:srgbClr val="0070C0"/>
                </a:solidFill>
                <a:latin typeface="+mn-ea"/>
                <a:sym typeface="Wingdings" panose="05000000000000000000" pitchFamily="2" charset="2"/>
              </a:rPr>
              <a:t>주민 연명 요건</a:t>
            </a:r>
            <a:endParaRPr lang="en-US" altLang="ko-KR" sz="1600" b="1" dirty="0">
              <a:solidFill>
                <a:srgbClr val="0070C0"/>
              </a:solidFill>
              <a:latin typeface="+mn-ea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+mn-ea"/>
                <a:sym typeface="Wingdings" panose="05000000000000000000" pitchFamily="2" charset="2"/>
              </a:rPr>
              <a:t>   - </a:t>
            </a:r>
            <a:r>
              <a:rPr lang="ko-KR" altLang="en-US" sz="1600" dirty="0">
                <a:latin typeface="+mn-ea"/>
                <a:sym typeface="Wingdings" panose="05000000000000000000" pitchFamily="2" charset="2"/>
              </a:rPr>
              <a:t>인구 </a:t>
            </a:r>
            <a:r>
              <a:rPr lang="en-US" altLang="ko-KR" sz="1600" dirty="0">
                <a:latin typeface="+mn-ea"/>
                <a:sym typeface="Wingdings" panose="05000000000000000000" pitchFamily="2" charset="2"/>
              </a:rPr>
              <a:t>50</a:t>
            </a:r>
            <a:r>
              <a:rPr lang="ko-KR" altLang="en-US" sz="1600" dirty="0">
                <a:latin typeface="+mn-ea"/>
                <a:sym typeface="Wingdings" panose="05000000000000000000" pitchFamily="2" charset="2"/>
              </a:rPr>
              <a:t>만 이상 대도시</a:t>
            </a:r>
            <a:r>
              <a:rPr lang="en-US" altLang="ko-KR" sz="1600" dirty="0">
                <a:latin typeface="+mn-ea"/>
                <a:sym typeface="Wingdings" panose="05000000000000000000" pitchFamily="2" charset="2"/>
              </a:rPr>
              <a:t>:</a:t>
            </a:r>
            <a:r>
              <a:rPr lang="ko-KR" altLang="en-US" sz="1600" dirty="0">
                <a:latin typeface="+mn-ea"/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latin typeface="+mn-ea"/>
                <a:sym typeface="Wingdings" panose="05000000000000000000" pitchFamily="2" charset="2"/>
              </a:rPr>
              <a:t>19</a:t>
            </a:r>
            <a:r>
              <a:rPr lang="ko-KR" altLang="en-US" sz="1600" dirty="0">
                <a:latin typeface="+mn-ea"/>
                <a:sym typeface="Wingdings" panose="05000000000000000000" pitchFamily="2" charset="2"/>
              </a:rPr>
              <a:t>세 이상 주민 총수의 </a:t>
            </a:r>
            <a:r>
              <a:rPr lang="en-US" altLang="ko-KR" sz="1600" dirty="0">
                <a:latin typeface="+mn-ea"/>
                <a:sym typeface="Wingdings" panose="05000000000000000000" pitchFamily="2" charset="2"/>
              </a:rPr>
              <a:t>100</a:t>
            </a:r>
            <a:r>
              <a:rPr lang="ko-KR" altLang="en-US" sz="1600" dirty="0">
                <a:latin typeface="+mn-ea"/>
                <a:sym typeface="Wingdings" panose="05000000000000000000" pitchFamily="2" charset="2"/>
              </a:rPr>
              <a:t>분의 </a:t>
            </a:r>
            <a:r>
              <a:rPr lang="en-US" altLang="ko-KR" sz="1600" dirty="0">
                <a:latin typeface="+mn-ea"/>
                <a:sym typeface="Wingdings" panose="05000000000000000000" pitchFamily="2" charset="2"/>
              </a:rPr>
              <a:t>1 </a:t>
            </a:r>
            <a:r>
              <a:rPr lang="ko-KR" altLang="en-US" sz="1600" dirty="0">
                <a:latin typeface="+mn-ea"/>
                <a:sym typeface="Wingdings" panose="05000000000000000000" pitchFamily="2" charset="2"/>
              </a:rPr>
              <a:t>이상 </a:t>
            </a:r>
            <a:r>
              <a:rPr lang="en-US" altLang="ko-KR" sz="1600" dirty="0">
                <a:latin typeface="+mn-ea"/>
                <a:sym typeface="Wingdings" panose="05000000000000000000" pitchFamily="2" charset="2"/>
              </a:rPr>
              <a:t>70</a:t>
            </a:r>
            <a:r>
              <a:rPr lang="ko-KR" altLang="en-US" sz="1600" dirty="0">
                <a:latin typeface="+mn-ea"/>
                <a:sym typeface="Wingdings" panose="05000000000000000000" pitchFamily="2" charset="2"/>
              </a:rPr>
              <a:t>분의 </a:t>
            </a:r>
            <a:r>
              <a:rPr lang="en-US" altLang="ko-KR" sz="1600" dirty="0">
                <a:latin typeface="+mn-ea"/>
                <a:sym typeface="Wingdings" panose="05000000000000000000" pitchFamily="2" charset="2"/>
              </a:rPr>
              <a:t>1 </a:t>
            </a:r>
            <a:r>
              <a:rPr lang="ko-KR" altLang="en-US" sz="1600" dirty="0">
                <a:latin typeface="+mn-ea"/>
                <a:sym typeface="Wingdings" panose="05000000000000000000" pitchFamily="2" charset="2"/>
              </a:rPr>
              <a:t>이하</a:t>
            </a:r>
            <a:r>
              <a:rPr lang="en-US" altLang="ko-KR" sz="1600" dirty="0">
                <a:latin typeface="+mn-ea"/>
                <a:sym typeface="Wingdings" panose="05000000000000000000" pitchFamily="2" charset="2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+mn-ea"/>
                <a:sym typeface="Wingdings" panose="05000000000000000000" pitchFamily="2" charset="2"/>
              </a:rPr>
              <a:t>   - </a:t>
            </a:r>
            <a:r>
              <a:rPr lang="ko-KR" altLang="en-US" sz="1600" dirty="0" err="1">
                <a:latin typeface="+mn-ea"/>
                <a:sym typeface="Wingdings" panose="05000000000000000000" pitchFamily="2" charset="2"/>
              </a:rPr>
              <a:t>시･군</a:t>
            </a:r>
            <a:r>
              <a:rPr lang="ko-KR" altLang="en-US" sz="1600" dirty="0">
                <a:latin typeface="+mn-ea"/>
                <a:sym typeface="Wingdings" panose="05000000000000000000" pitchFamily="2" charset="2"/>
              </a:rPr>
              <a:t> 및 자치구</a:t>
            </a:r>
            <a:r>
              <a:rPr lang="en-US" altLang="ko-KR" sz="1600" dirty="0">
                <a:latin typeface="+mn-ea"/>
                <a:sym typeface="Wingdings" panose="05000000000000000000" pitchFamily="2" charset="2"/>
              </a:rPr>
              <a:t>:</a:t>
            </a:r>
            <a:r>
              <a:rPr lang="ko-KR" altLang="en-US" sz="1600" dirty="0">
                <a:latin typeface="+mn-ea"/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latin typeface="+mn-ea"/>
                <a:sym typeface="Wingdings" panose="05000000000000000000" pitchFamily="2" charset="2"/>
              </a:rPr>
              <a:t>19</a:t>
            </a:r>
            <a:r>
              <a:rPr lang="ko-KR" altLang="en-US" sz="1600" dirty="0">
                <a:latin typeface="+mn-ea"/>
                <a:sym typeface="Wingdings" panose="05000000000000000000" pitchFamily="2" charset="2"/>
              </a:rPr>
              <a:t>세 이상 주민 총수의 </a:t>
            </a:r>
            <a:r>
              <a:rPr lang="en-US" altLang="ko-KR" sz="1600" dirty="0">
                <a:latin typeface="+mn-ea"/>
                <a:sym typeface="Wingdings" panose="05000000000000000000" pitchFamily="2" charset="2"/>
              </a:rPr>
              <a:t>50</a:t>
            </a:r>
            <a:r>
              <a:rPr lang="ko-KR" altLang="en-US" sz="1600" dirty="0">
                <a:latin typeface="+mn-ea"/>
                <a:sym typeface="Wingdings" panose="05000000000000000000" pitchFamily="2" charset="2"/>
              </a:rPr>
              <a:t>분의 </a:t>
            </a:r>
            <a:r>
              <a:rPr lang="en-US" altLang="ko-KR" sz="1600" dirty="0">
                <a:latin typeface="+mn-ea"/>
                <a:sym typeface="Wingdings" panose="05000000000000000000" pitchFamily="2" charset="2"/>
              </a:rPr>
              <a:t>1 </a:t>
            </a:r>
            <a:r>
              <a:rPr lang="ko-KR" altLang="en-US" sz="1600" dirty="0">
                <a:latin typeface="+mn-ea"/>
                <a:sym typeface="Wingdings" panose="05000000000000000000" pitchFamily="2" charset="2"/>
              </a:rPr>
              <a:t>이상 </a:t>
            </a:r>
            <a:r>
              <a:rPr lang="en-US" altLang="ko-KR" sz="1600" dirty="0">
                <a:latin typeface="+mn-ea"/>
                <a:sym typeface="Wingdings" panose="05000000000000000000" pitchFamily="2" charset="2"/>
              </a:rPr>
              <a:t>20</a:t>
            </a:r>
            <a:r>
              <a:rPr lang="ko-KR" altLang="en-US" sz="1600" dirty="0">
                <a:latin typeface="+mn-ea"/>
                <a:sym typeface="Wingdings" panose="05000000000000000000" pitchFamily="2" charset="2"/>
              </a:rPr>
              <a:t>분의 </a:t>
            </a:r>
            <a:r>
              <a:rPr lang="en-US" altLang="ko-KR" sz="1600" dirty="0">
                <a:latin typeface="+mn-ea"/>
                <a:sym typeface="Wingdings" panose="05000000000000000000" pitchFamily="2" charset="2"/>
              </a:rPr>
              <a:t>1 </a:t>
            </a:r>
            <a:r>
              <a:rPr lang="ko-KR" altLang="en-US" sz="1600" dirty="0">
                <a:latin typeface="+mn-ea"/>
                <a:sym typeface="Wingdings" panose="05000000000000000000" pitchFamily="2" charset="2"/>
              </a:rPr>
              <a:t>이하</a:t>
            </a:r>
            <a:endParaRPr lang="ko-KR" altLang="en-US" sz="1600" dirty="0">
              <a:latin typeface="+mn-ea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90C5EE9-A838-46D4-83D6-F5666B754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5" y="480447"/>
            <a:ext cx="12051600" cy="54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508946696">
            <a:extLst>
              <a:ext uri="{FF2B5EF4-FFF2-40B4-BE49-F238E27FC236}">
                <a16:creationId xmlns:a16="http://schemas.microsoft.com/office/drawing/2014/main" id="{5A34DC8C-7CA4-4F8D-B74D-9E387202C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83" y="4560506"/>
            <a:ext cx="7407864" cy="183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9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2188</Words>
  <Application>Microsoft Office PowerPoint</Application>
  <PresentationFormat>화면 슬라이드 쇼(4:3)</PresentationFormat>
  <Paragraphs>329</Paragraphs>
  <Slides>27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9" baseType="lpstr">
      <vt:lpstr>굴림</vt:lpstr>
      <vt:lpstr>돋움</vt:lpstr>
      <vt:lpstr>맑은 고딕</vt:lpstr>
      <vt:lpstr>한컴바탕</vt:lpstr>
      <vt:lpstr>함초롬바탕</vt:lpstr>
      <vt:lpstr>Arial</vt:lpstr>
      <vt:lpstr>Arial Bold</vt:lpstr>
      <vt:lpstr>Bauhaus 93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민정희</dc:creator>
  <cp:lastModifiedBy>Choi Hong-yop</cp:lastModifiedBy>
  <cp:revision>59</cp:revision>
  <dcterms:created xsi:type="dcterms:W3CDTF">2020-08-31T16:03:32Z</dcterms:created>
  <dcterms:modified xsi:type="dcterms:W3CDTF">2021-08-22T18:10:26Z</dcterms:modified>
</cp:coreProperties>
</file>