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300" r:id="rId4"/>
    <p:sldId id="301" r:id="rId5"/>
    <p:sldId id="302" r:id="rId6"/>
    <p:sldId id="303" r:id="rId7"/>
    <p:sldId id="304" r:id="rId8"/>
    <p:sldId id="305" r:id="rId9"/>
    <p:sldId id="306" r:id="rId10"/>
    <p:sldId id="307" r:id="rId11"/>
    <p:sldId id="308" r:id="rId12"/>
    <p:sldId id="309" r:id="rId13"/>
    <p:sldId id="310" r:id="rId14"/>
    <p:sldId id="311" r:id="rId15"/>
    <p:sldId id="312" r:id="rId16"/>
    <p:sldId id="313" r:id="rId17"/>
    <p:sldId id="314" r:id="rId18"/>
    <p:sldId id="315" r:id="rId19"/>
    <p:sldId id="299" r:id="rId20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63" d="100"/>
          <a:sy n="63" d="100"/>
        </p:scale>
        <p:origin x="-135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DEAE1-1B32-40D2-97C9-9ACCD23F8AA9}" type="datetimeFigureOut">
              <a:rPr lang="ko-KR" altLang="en-US" smtClean="0"/>
              <a:t>2021-08-26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EB4C2-A9D5-4B37-B0C1-2CFBC313BE7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68805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DEAE1-1B32-40D2-97C9-9ACCD23F8AA9}" type="datetimeFigureOut">
              <a:rPr lang="ko-KR" altLang="en-US" smtClean="0"/>
              <a:t>2021-08-26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EB4C2-A9D5-4B37-B0C1-2CFBC313BE7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1014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DEAE1-1B32-40D2-97C9-9ACCD23F8AA9}" type="datetimeFigureOut">
              <a:rPr lang="ko-KR" altLang="en-US" smtClean="0"/>
              <a:t>2021-08-26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EB4C2-A9D5-4B37-B0C1-2CFBC313BE7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454149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빈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60857457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DEAE1-1B32-40D2-97C9-9ACCD23F8AA9}" type="datetimeFigureOut">
              <a:rPr lang="ko-KR" altLang="en-US" smtClean="0"/>
              <a:t>2021-08-26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EB4C2-A9D5-4B37-B0C1-2CFBC313BE7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8037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DEAE1-1B32-40D2-97C9-9ACCD23F8AA9}" type="datetimeFigureOut">
              <a:rPr lang="ko-KR" altLang="en-US" smtClean="0"/>
              <a:t>2021-08-26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EB4C2-A9D5-4B37-B0C1-2CFBC313BE7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59936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DEAE1-1B32-40D2-97C9-9ACCD23F8AA9}" type="datetimeFigureOut">
              <a:rPr lang="ko-KR" altLang="en-US" smtClean="0"/>
              <a:t>2021-08-26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EB4C2-A9D5-4B37-B0C1-2CFBC313BE7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89319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DEAE1-1B32-40D2-97C9-9ACCD23F8AA9}" type="datetimeFigureOut">
              <a:rPr lang="ko-KR" altLang="en-US" smtClean="0"/>
              <a:t>2021-08-26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EB4C2-A9D5-4B37-B0C1-2CFBC313BE7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3220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DEAE1-1B32-40D2-97C9-9ACCD23F8AA9}" type="datetimeFigureOut">
              <a:rPr lang="ko-KR" altLang="en-US" smtClean="0"/>
              <a:t>2021-08-26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EB4C2-A9D5-4B37-B0C1-2CFBC313BE7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9020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DEAE1-1B32-40D2-97C9-9ACCD23F8AA9}" type="datetimeFigureOut">
              <a:rPr lang="ko-KR" altLang="en-US" smtClean="0"/>
              <a:t>2021-08-26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EB4C2-A9D5-4B37-B0C1-2CFBC313BE7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93059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DEAE1-1B32-40D2-97C9-9ACCD23F8AA9}" type="datetimeFigureOut">
              <a:rPr lang="ko-KR" altLang="en-US" smtClean="0"/>
              <a:t>2021-08-26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EB4C2-A9D5-4B37-B0C1-2CFBC313BE7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01978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DEAE1-1B32-40D2-97C9-9ACCD23F8AA9}" type="datetimeFigureOut">
              <a:rPr lang="ko-KR" altLang="en-US" smtClean="0"/>
              <a:t>2021-08-26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EB4C2-A9D5-4B37-B0C1-2CFBC313BE7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33354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8DEAE1-1B32-40D2-97C9-9ACCD23F8AA9}" type="datetimeFigureOut">
              <a:rPr lang="ko-KR" altLang="en-US" smtClean="0"/>
              <a:t>2021-08-26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EB4C2-A9D5-4B37-B0C1-2CFBC313BE7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99319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/>
          <p:cNvSpPr txBox="1">
            <a:spLocks/>
          </p:cNvSpPr>
          <p:nvPr/>
        </p:nvSpPr>
        <p:spPr>
          <a:xfrm>
            <a:off x="179512" y="3501008"/>
            <a:ext cx="8784976" cy="1944216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en-US" altLang="ko-KR" sz="2400"/>
              <a:t> </a:t>
            </a:r>
            <a:endParaRPr lang="ko-KR" altLang="en-US" sz="2400" dirty="0"/>
          </a:p>
        </p:txBody>
      </p:sp>
      <p:sp>
        <p:nvSpPr>
          <p:cNvPr id="6" name="제목 1"/>
          <p:cNvSpPr txBox="1">
            <a:spLocks/>
          </p:cNvSpPr>
          <p:nvPr/>
        </p:nvSpPr>
        <p:spPr>
          <a:xfrm>
            <a:off x="3237993" y="5847407"/>
            <a:ext cx="5292588" cy="533921"/>
          </a:xfrm>
          <a:prstGeom prst="rect">
            <a:avLst/>
          </a:prstGeom>
          <a:ln w="28575"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ko-KR" alt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395536" y="3645024"/>
            <a:ext cx="8352928" cy="14745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3200" b="1" dirty="0"/>
              <a:t>광주시 ‘</a:t>
            </a:r>
            <a:r>
              <a:rPr lang="en-US" altLang="ko-KR" sz="3200" b="1" dirty="0"/>
              <a:t>2045 </a:t>
            </a:r>
            <a:r>
              <a:rPr lang="ko-KR" altLang="en-US" sz="3200" b="1" dirty="0"/>
              <a:t>탄소중립도시’</a:t>
            </a:r>
            <a:endParaRPr lang="en-US" altLang="ko-KR" sz="3200" b="1" dirty="0"/>
          </a:p>
          <a:p>
            <a:pPr algn="ctr">
              <a:lnSpc>
                <a:spcPct val="150000"/>
              </a:lnSpc>
            </a:pPr>
            <a:r>
              <a:rPr lang="ko-KR" altLang="en-US" sz="3200" b="1" dirty="0"/>
              <a:t> 성공적 추진을 위하여 </a:t>
            </a:r>
            <a:endParaRPr lang="en-US" altLang="ko-KR" sz="3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475656" y="5847407"/>
            <a:ext cx="6768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dirty="0"/>
              <a:t>전</a:t>
            </a:r>
            <a:r>
              <a:rPr lang="en-US" altLang="ko-KR" sz="2800" b="1" dirty="0"/>
              <a:t>) </a:t>
            </a:r>
            <a:r>
              <a:rPr lang="ko-KR" altLang="en-US" sz="2800" b="1" dirty="0"/>
              <a:t>국제기후환경센터 대표   임  낙  평</a:t>
            </a:r>
          </a:p>
        </p:txBody>
      </p:sp>
      <p:pic>
        <p:nvPicPr>
          <p:cNvPr id="9" name="Picture 4" descr="D:\2019\2019기후에너지\지역에너지네트워크\시민워크숍\사진\비상행동 사진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60337"/>
            <a:ext cx="4392488" cy="3244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AutoShape 2" descr="광주기후위기비상행동 - Home | Facebook"/>
          <p:cNvSpPr>
            <a:spLocks noChangeAspect="1" noChangeArrowheads="1"/>
          </p:cNvSpPr>
          <p:nvPr/>
        </p:nvSpPr>
        <p:spPr bwMode="auto">
          <a:xfrm>
            <a:off x="1682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11" name="AutoShape 4" descr="광주기후위기비상행동 - Home | Facebook"/>
          <p:cNvSpPr>
            <a:spLocks noChangeAspect="1" noChangeArrowheads="1"/>
          </p:cNvSpPr>
          <p:nvPr/>
        </p:nvSpPr>
        <p:spPr bwMode="auto">
          <a:xfrm>
            <a:off x="3206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pic>
        <p:nvPicPr>
          <p:cNvPr id="1030" name="Picture 6" descr="전남일보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63285"/>
            <a:ext cx="4248472" cy="3241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31145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모서리가 둥근 직사각형 4"/>
          <p:cNvSpPr/>
          <p:nvPr/>
        </p:nvSpPr>
        <p:spPr>
          <a:xfrm>
            <a:off x="251520" y="332656"/>
            <a:ext cx="792088" cy="720080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3</a:t>
            </a:r>
            <a:endParaRPr lang="ko-KR" alt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187624" y="332656"/>
            <a:ext cx="6696744" cy="720080"/>
          </a:xfrm>
          <a:prstGeom prst="rect">
            <a:avLst/>
          </a:prstGeom>
          <a:ln w="381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ko-KR" altLang="en-US" sz="3600" dirty="0"/>
              <a:t>광주시 </a:t>
            </a:r>
            <a:r>
              <a:rPr lang="en-US" altLang="ko-KR" sz="3600" dirty="0"/>
              <a:t>2045 </a:t>
            </a:r>
            <a:r>
              <a:rPr lang="ko-KR" altLang="en-US" sz="3600" dirty="0"/>
              <a:t>탄소중립 </a:t>
            </a:r>
            <a:r>
              <a:rPr lang="ko-KR" altLang="en-US" sz="3600" dirty="0" smtClean="0"/>
              <a:t>평가 </a:t>
            </a:r>
            <a:endParaRPr lang="ko-KR" altLang="en-US" sz="3600" dirty="0"/>
          </a:p>
        </p:txBody>
      </p:sp>
      <p:cxnSp>
        <p:nvCxnSpPr>
          <p:cNvPr id="8" name="직선 연결선 7"/>
          <p:cNvCxnSpPr/>
          <p:nvPr/>
        </p:nvCxnSpPr>
        <p:spPr>
          <a:xfrm>
            <a:off x="1187624" y="332656"/>
            <a:ext cx="0" cy="72008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/>
          <p:cNvCxnSpPr/>
          <p:nvPr/>
        </p:nvCxnSpPr>
        <p:spPr>
          <a:xfrm>
            <a:off x="1187624" y="1052736"/>
            <a:ext cx="655272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내용 개체 틀 12"/>
          <p:cNvSpPr>
            <a:spLocks noGrp="1"/>
          </p:cNvSpPr>
          <p:nvPr>
            <p:ph idx="1"/>
          </p:nvPr>
        </p:nvSpPr>
        <p:spPr>
          <a:xfrm>
            <a:off x="307816" y="1412776"/>
            <a:ext cx="8440648" cy="518457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ko-KR" altLang="en-US" sz="2500" b="1" dirty="0" smtClean="0">
                <a:solidFill>
                  <a:srgbClr val="0070C0"/>
                </a:solidFill>
              </a:rPr>
              <a:t>▶</a:t>
            </a:r>
            <a:r>
              <a:rPr lang="en-US" altLang="ko-KR" sz="2800" b="1" dirty="0" smtClean="0">
                <a:solidFill>
                  <a:srgbClr val="0070C0"/>
                </a:solidFill>
              </a:rPr>
              <a:t>3-4 </a:t>
            </a:r>
            <a:r>
              <a:rPr lang="ko-KR" altLang="en-US" sz="2800" b="1" dirty="0" smtClean="0"/>
              <a:t>수소에너지 </a:t>
            </a:r>
            <a:r>
              <a:rPr lang="ko-KR" altLang="en-US" sz="2800" b="1" dirty="0"/>
              <a:t>이용의 현실성</a:t>
            </a:r>
          </a:p>
          <a:p>
            <a:pPr marL="0" indent="0">
              <a:buNone/>
            </a:pPr>
            <a:endParaRPr lang="ko-KR" altLang="en-US" sz="2800" b="1" dirty="0"/>
          </a:p>
          <a:p>
            <a:pPr marL="0" indent="0">
              <a:buNone/>
            </a:pPr>
            <a:r>
              <a:rPr lang="en-US" altLang="ko-KR" sz="2400" dirty="0" smtClean="0"/>
              <a:t>   - </a:t>
            </a:r>
            <a:r>
              <a:rPr lang="ko-KR" altLang="en-US" sz="2400" dirty="0"/>
              <a:t>태양광을 주력으로 약</a:t>
            </a:r>
            <a:r>
              <a:rPr lang="en-US" altLang="ko-KR" sz="2400" dirty="0"/>
              <a:t>25%, </a:t>
            </a:r>
            <a:r>
              <a:rPr lang="ko-KR" altLang="en-US" sz="2400" dirty="0"/>
              <a:t>수소에너지인 연료전지 </a:t>
            </a:r>
            <a:r>
              <a:rPr lang="ko-KR" altLang="en-US" sz="2400" dirty="0" smtClean="0"/>
              <a:t>도입</a:t>
            </a:r>
            <a:endParaRPr lang="en-US" altLang="ko-KR" sz="2400" dirty="0" smtClean="0"/>
          </a:p>
          <a:p>
            <a:pPr marL="0" indent="0">
              <a:buNone/>
            </a:pPr>
            <a:r>
              <a:rPr lang="en-US" altLang="ko-KR" sz="2400" dirty="0"/>
              <a:t> </a:t>
            </a:r>
            <a:r>
              <a:rPr lang="en-US" altLang="ko-KR" sz="2400" dirty="0" smtClean="0"/>
              <a:t>    </a:t>
            </a:r>
            <a:r>
              <a:rPr lang="ko-KR" altLang="en-US" sz="2400" dirty="0" smtClean="0"/>
              <a:t>이용이 </a:t>
            </a:r>
            <a:r>
              <a:rPr lang="en-US" altLang="ko-KR" sz="2400" dirty="0"/>
              <a:t>70% </a:t>
            </a:r>
            <a:r>
              <a:rPr lang="ko-KR" altLang="en-US" sz="2400" dirty="0"/>
              <a:t>이상으로 계획 </a:t>
            </a:r>
            <a:endParaRPr lang="en-US" altLang="ko-KR" sz="2400" dirty="0" smtClean="0"/>
          </a:p>
          <a:p>
            <a:pPr marL="0" indent="0">
              <a:buNone/>
            </a:pPr>
            <a:r>
              <a:rPr lang="en-US" altLang="ko-KR" sz="2400" dirty="0" smtClean="0"/>
              <a:t>   - </a:t>
            </a:r>
            <a:r>
              <a:rPr lang="ko-KR" altLang="en-US" sz="2400" dirty="0"/>
              <a:t>수소에너지는 </a:t>
            </a:r>
            <a:r>
              <a:rPr lang="en-US" altLang="ko-KR" sz="2400" dirty="0"/>
              <a:t>Green</a:t>
            </a:r>
            <a:r>
              <a:rPr lang="ko-KR" altLang="en-US" sz="2400" dirty="0"/>
              <a:t>수소</a:t>
            </a:r>
            <a:r>
              <a:rPr lang="en-US" altLang="ko-KR" sz="2400" dirty="0"/>
              <a:t>(</a:t>
            </a:r>
            <a:r>
              <a:rPr lang="ko-KR" altLang="en-US" sz="2400" dirty="0"/>
              <a:t>재생에너지 전력 활용하여 </a:t>
            </a:r>
            <a:endParaRPr lang="en-US" altLang="ko-KR" sz="2400" dirty="0" smtClean="0"/>
          </a:p>
          <a:p>
            <a:pPr marL="0" indent="0">
              <a:buNone/>
            </a:pPr>
            <a:r>
              <a:rPr lang="en-US" altLang="ko-KR" sz="2400" dirty="0"/>
              <a:t> </a:t>
            </a:r>
            <a:r>
              <a:rPr lang="en-US" altLang="ko-KR" sz="2400" dirty="0" smtClean="0"/>
              <a:t>    </a:t>
            </a:r>
            <a:r>
              <a:rPr lang="ko-KR" altLang="en-US" sz="2400" dirty="0" smtClean="0"/>
              <a:t>물의 </a:t>
            </a:r>
            <a:r>
              <a:rPr lang="ko-KR" altLang="en-US" sz="2400" dirty="0" err="1"/>
              <a:t>전기분해해서</a:t>
            </a:r>
            <a:r>
              <a:rPr lang="ko-KR" altLang="en-US" sz="2400" dirty="0"/>
              <a:t> 얻음</a:t>
            </a:r>
            <a:r>
              <a:rPr lang="en-US" altLang="ko-KR" sz="2400" dirty="0"/>
              <a:t>), Grey</a:t>
            </a:r>
            <a:r>
              <a:rPr lang="ko-KR" altLang="en-US" sz="2400" dirty="0"/>
              <a:t>수소 </a:t>
            </a:r>
            <a:r>
              <a:rPr lang="en-US" altLang="ko-KR" sz="2400" dirty="0"/>
              <a:t>(</a:t>
            </a:r>
            <a:r>
              <a:rPr lang="ko-KR" altLang="en-US" sz="2400" dirty="0"/>
              <a:t>가스를 </a:t>
            </a:r>
            <a:r>
              <a:rPr lang="ko-KR" altLang="en-US" sz="2400" dirty="0" err="1"/>
              <a:t>개질하여</a:t>
            </a:r>
            <a:r>
              <a:rPr lang="ko-KR" altLang="en-US" sz="2400" dirty="0"/>
              <a:t> </a:t>
            </a:r>
            <a:endParaRPr lang="en-US" altLang="ko-KR" sz="2400" dirty="0" smtClean="0"/>
          </a:p>
          <a:p>
            <a:pPr marL="0" indent="0">
              <a:buNone/>
            </a:pPr>
            <a:r>
              <a:rPr lang="en-US" altLang="ko-KR" sz="2400" dirty="0"/>
              <a:t> </a:t>
            </a:r>
            <a:r>
              <a:rPr lang="en-US" altLang="ko-KR" sz="2400" dirty="0" smtClean="0"/>
              <a:t>    </a:t>
            </a:r>
            <a:r>
              <a:rPr lang="ko-KR" altLang="en-US" sz="2400" dirty="0" smtClean="0"/>
              <a:t>얻음</a:t>
            </a:r>
            <a:r>
              <a:rPr lang="en-US" altLang="ko-KR" sz="2400" dirty="0"/>
              <a:t>, </a:t>
            </a:r>
            <a:r>
              <a:rPr lang="ko-KR" altLang="en-US" sz="2400" dirty="0"/>
              <a:t>현재 수소에너지 이용</a:t>
            </a:r>
            <a:r>
              <a:rPr lang="en-US" altLang="ko-KR" sz="2400" dirty="0"/>
              <a:t>), Blue</a:t>
            </a:r>
            <a:r>
              <a:rPr lang="ko-KR" altLang="en-US" sz="2400" dirty="0"/>
              <a:t>수소</a:t>
            </a:r>
            <a:r>
              <a:rPr lang="en-US" altLang="ko-KR" sz="2400" dirty="0"/>
              <a:t>(CCS</a:t>
            </a:r>
            <a:r>
              <a:rPr lang="ko-KR" altLang="en-US" sz="2400" dirty="0"/>
              <a:t>기술 </a:t>
            </a:r>
            <a:r>
              <a:rPr lang="ko-KR" altLang="en-US" sz="2400" dirty="0" err="1" smtClean="0"/>
              <a:t>적용하</a:t>
            </a:r>
            <a:endParaRPr lang="en-US" altLang="ko-KR" sz="2400" dirty="0" smtClean="0"/>
          </a:p>
          <a:p>
            <a:pPr marL="0" indent="0">
              <a:buNone/>
            </a:pPr>
            <a:r>
              <a:rPr lang="en-US" altLang="ko-KR" sz="2400" dirty="0"/>
              <a:t> </a:t>
            </a:r>
            <a:r>
              <a:rPr lang="en-US" altLang="ko-KR" sz="2400" dirty="0" smtClean="0"/>
              <a:t>    </a:t>
            </a:r>
            <a:r>
              <a:rPr lang="ko-KR" altLang="en-US" sz="2400" dirty="0" smtClean="0"/>
              <a:t>여 </a:t>
            </a:r>
            <a:r>
              <a:rPr lang="ko-KR" altLang="en-US" sz="2400" dirty="0"/>
              <a:t>가스 </a:t>
            </a:r>
            <a:r>
              <a:rPr lang="ko-KR" altLang="en-US" sz="2400" dirty="0" err="1"/>
              <a:t>개질함</a:t>
            </a:r>
            <a:r>
              <a:rPr lang="en-US" altLang="ko-KR" sz="2400" dirty="0"/>
              <a:t>). </a:t>
            </a:r>
            <a:endParaRPr lang="en-US" altLang="ko-KR" sz="2400" dirty="0" smtClean="0"/>
          </a:p>
          <a:p>
            <a:pPr marL="0" indent="0">
              <a:buNone/>
            </a:pPr>
            <a:r>
              <a:rPr lang="en-US" altLang="ko-KR" sz="2400" dirty="0"/>
              <a:t> </a:t>
            </a:r>
            <a:r>
              <a:rPr lang="en-US" altLang="ko-KR" sz="2400" dirty="0" smtClean="0"/>
              <a:t>    Green</a:t>
            </a:r>
            <a:r>
              <a:rPr lang="ko-KR" altLang="en-US" sz="2400" dirty="0"/>
              <a:t>수소는 재생에너지로 인정될 수 있으나</a:t>
            </a:r>
            <a:r>
              <a:rPr lang="en-US" altLang="ko-KR" sz="2400" dirty="0"/>
              <a:t>, </a:t>
            </a:r>
            <a:r>
              <a:rPr lang="en-US" altLang="ko-KR" sz="2400" dirty="0" smtClean="0"/>
              <a:t>Grey </a:t>
            </a:r>
            <a:r>
              <a:rPr lang="ko-KR" altLang="en-US" sz="2400" dirty="0" smtClean="0"/>
              <a:t>나</a:t>
            </a:r>
            <a:endParaRPr lang="en-US" altLang="ko-KR" sz="2400" dirty="0" smtClean="0"/>
          </a:p>
          <a:p>
            <a:pPr marL="0" indent="0">
              <a:buNone/>
            </a:pPr>
            <a:r>
              <a:rPr lang="en-US" altLang="ko-KR" sz="2400" dirty="0"/>
              <a:t> </a:t>
            </a:r>
            <a:r>
              <a:rPr lang="en-US" altLang="ko-KR" sz="2400" dirty="0" smtClean="0"/>
              <a:t>   </a:t>
            </a:r>
            <a:r>
              <a:rPr lang="ko-KR" altLang="en-US" sz="2400" dirty="0" smtClean="0"/>
              <a:t> </a:t>
            </a:r>
            <a:r>
              <a:rPr lang="en-US" altLang="ko-KR" sz="2400" dirty="0"/>
              <a:t>Blue </a:t>
            </a:r>
            <a:r>
              <a:rPr lang="ko-KR" altLang="en-US" sz="2400" dirty="0"/>
              <a:t>혹은 </a:t>
            </a:r>
            <a:r>
              <a:rPr lang="en-US" altLang="ko-KR" sz="2400" dirty="0"/>
              <a:t>Brown(</a:t>
            </a:r>
            <a:r>
              <a:rPr lang="ko-KR" altLang="en-US" sz="2400" dirty="0"/>
              <a:t>석탄활용</a:t>
            </a:r>
            <a:r>
              <a:rPr lang="en-US" altLang="ko-KR" sz="2400" dirty="0"/>
              <a:t>)</a:t>
            </a:r>
            <a:r>
              <a:rPr lang="ko-KR" altLang="en-US" sz="2400" dirty="0"/>
              <a:t>수소는 화석에너지 이용으로 </a:t>
            </a:r>
            <a:r>
              <a:rPr lang="ko-KR" altLang="en-US" sz="2400" dirty="0" smtClean="0"/>
              <a:t>간주</a:t>
            </a:r>
            <a:endParaRPr lang="en-US" altLang="ko-KR" sz="2400" dirty="0" smtClean="0"/>
          </a:p>
          <a:p>
            <a:pPr marL="0" indent="0">
              <a:buNone/>
            </a:pPr>
            <a:r>
              <a:rPr lang="en-US" altLang="ko-KR" sz="2400" dirty="0"/>
              <a:t> </a:t>
            </a:r>
            <a:r>
              <a:rPr lang="en-US" altLang="ko-KR" sz="2400" dirty="0" smtClean="0"/>
              <a:t>    </a:t>
            </a:r>
            <a:r>
              <a:rPr lang="ko-KR" altLang="en-US" sz="2400" dirty="0" smtClean="0"/>
              <a:t>될 </a:t>
            </a:r>
            <a:r>
              <a:rPr lang="ko-KR" altLang="en-US" sz="2400" dirty="0"/>
              <a:t>수 있음</a:t>
            </a:r>
            <a:r>
              <a:rPr lang="en-US" altLang="ko-KR" sz="2400" dirty="0"/>
              <a:t>. Grey</a:t>
            </a:r>
            <a:r>
              <a:rPr lang="ko-KR" altLang="en-US" sz="2400" dirty="0"/>
              <a:t>수소 이용은 탄소중립과의 거리가 있음</a:t>
            </a:r>
            <a:r>
              <a:rPr lang="en-US" altLang="ko-KR" sz="2400" dirty="0"/>
              <a:t>. </a:t>
            </a:r>
            <a:endParaRPr lang="ko-KR" altLang="en-US" sz="2400" dirty="0"/>
          </a:p>
          <a:p>
            <a:pPr marL="0" indent="0" fontAlgn="base">
              <a:buNone/>
            </a:pPr>
            <a:r>
              <a:rPr lang="en-US" altLang="ko-KR" sz="2400" dirty="0" smtClean="0"/>
              <a:t>   - </a:t>
            </a:r>
            <a:r>
              <a:rPr lang="en-US" altLang="ko-KR" sz="2400" dirty="0"/>
              <a:t>Green</a:t>
            </a:r>
            <a:r>
              <a:rPr lang="ko-KR" altLang="en-US" sz="2400" dirty="0"/>
              <a:t>수소는 현재로서는 경제성이 없고</a:t>
            </a:r>
            <a:r>
              <a:rPr lang="en-US" altLang="ko-KR" sz="2400" dirty="0"/>
              <a:t>, 10</a:t>
            </a:r>
            <a:r>
              <a:rPr lang="ko-KR" altLang="en-US" sz="2400" dirty="0"/>
              <a:t>년 후 기술개발이 </a:t>
            </a:r>
            <a:endParaRPr lang="en-US" altLang="ko-KR" sz="2400" dirty="0" smtClean="0"/>
          </a:p>
          <a:p>
            <a:pPr marL="0" indent="0" fontAlgn="base">
              <a:buNone/>
            </a:pPr>
            <a:r>
              <a:rPr lang="en-US" altLang="ko-KR" sz="2400" dirty="0"/>
              <a:t> </a:t>
            </a:r>
            <a:r>
              <a:rPr lang="en-US" altLang="ko-KR" sz="2400" dirty="0" smtClean="0"/>
              <a:t>    </a:t>
            </a:r>
            <a:r>
              <a:rPr lang="ko-KR" altLang="en-US" sz="2400" dirty="0" smtClean="0"/>
              <a:t>이뤄지더라도 </a:t>
            </a:r>
            <a:r>
              <a:rPr lang="ko-KR" altLang="en-US" sz="2400" dirty="0"/>
              <a:t>그 만큼 재생에너지를 확충해 나아가야 함</a:t>
            </a:r>
            <a:r>
              <a:rPr lang="en-US" altLang="ko-KR" sz="2400" dirty="0"/>
              <a:t>. </a:t>
            </a:r>
            <a:endParaRPr lang="ko-KR" altLang="en-US" sz="2400" dirty="0"/>
          </a:p>
          <a:p>
            <a:pPr marL="0" indent="0">
              <a:buNone/>
            </a:pPr>
            <a:endParaRPr lang="ko-KR" altLang="en-US" sz="2400" dirty="0"/>
          </a:p>
          <a:p>
            <a:pPr marL="0" indent="0">
              <a:buNone/>
            </a:pPr>
            <a:endParaRPr lang="en-US" altLang="ko-KR" sz="2400" dirty="0"/>
          </a:p>
        </p:txBody>
      </p:sp>
    </p:spTree>
    <p:extLst>
      <p:ext uri="{BB962C8B-B14F-4D97-AF65-F5344CB8AC3E}">
        <p14:creationId xmlns:p14="http://schemas.microsoft.com/office/powerpoint/2010/main" val="41210699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모서리가 둥근 직사각형 4"/>
          <p:cNvSpPr/>
          <p:nvPr/>
        </p:nvSpPr>
        <p:spPr>
          <a:xfrm>
            <a:off x="251520" y="332656"/>
            <a:ext cx="792088" cy="720080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3</a:t>
            </a:r>
            <a:endParaRPr lang="ko-KR" alt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187624" y="332656"/>
            <a:ext cx="6696744" cy="720080"/>
          </a:xfrm>
          <a:prstGeom prst="rect">
            <a:avLst/>
          </a:prstGeom>
          <a:ln w="381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ko-KR" altLang="en-US" sz="3600" dirty="0"/>
              <a:t>광주시 </a:t>
            </a:r>
            <a:r>
              <a:rPr lang="en-US" altLang="ko-KR" sz="3600" dirty="0"/>
              <a:t>2045 </a:t>
            </a:r>
            <a:r>
              <a:rPr lang="ko-KR" altLang="en-US" sz="3600" dirty="0"/>
              <a:t>탄소중립 </a:t>
            </a:r>
            <a:r>
              <a:rPr lang="ko-KR" altLang="en-US" sz="3600" dirty="0" smtClean="0"/>
              <a:t>평가 </a:t>
            </a:r>
            <a:endParaRPr lang="ko-KR" altLang="en-US" sz="3600" dirty="0"/>
          </a:p>
        </p:txBody>
      </p:sp>
      <p:cxnSp>
        <p:nvCxnSpPr>
          <p:cNvPr id="8" name="직선 연결선 7"/>
          <p:cNvCxnSpPr/>
          <p:nvPr/>
        </p:nvCxnSpPr>
        <p:spPr>
          <a:xfrm>
            <a:off x="1187624" y="332656"/>
            <a:ext cx="0" cy="72008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/>
          <p:cNvCxnSpPr/>
          <p:nvPr/>
        </p:nvCxnSpPr>
        <p:spPr>
          <a:xfrm>
            <a:off x="1187624" y="1052736"/>
            <a:ext cx="655272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내용 개체 틀 12"/>
          <p:cNvSpPr>
            <a:spLocks noGrp="1"/>
          </p:cNvSpPr>
          <p:nvPr>
            <p:ph idx="1"/>
          </p:nvPr>
        </p:nvSpPr>
        <p:spPr>
          <a:xfrm>
            <a:off x="307816" y="1412776"/>
            <a:ext cx="8440648" cy="51845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o-KR" altLang="en-US" sz="2500" b="1" dirty="0" smtClean="0">
                <a:solidFill>
                  <a:srgbClr val="0070C0"/>
                </a:solidFill>
              </a:rPr>
              <a:t>▶</a:t>
            </a:r>
            <a:r>
              <a:rPr lang="en-US" altLang="ko-KR" sz="2800" b="1" dirty="0" smtClean="0">
                <a:solidFill>
                  <a:srgbClr val="0070C0"/>
                </a:solidFill>
              </a:rPr>
              <a:t>3-4 </a:t>
            </a:r>
            <a:r>
              <a:rPr lang="ko-KR" altLang="en-US" sz="2800" b="1" dirty="0" smtClean="0"/>
              <a:t>수소에너지 </a:t>
            </a:r>
            <a:r>
              <a:rPr lang="ko-KR" altLang="en-US" sz="2800" b="1" dirty="0"/>
              <a:t>이용의 현실성</a:t>
            </a:r>
          </a:p>
          <a:p>
            <a:pPr marL="0" indent="0">
              <a:buNone/>
            </a:pPr>
            <a:endParaRPr lang="ko-KR" altLang="en-US" sz="2800" b="1" dirty="0"/>
          </a:p>
          <a:p>
            <a:pPr marL="0" indent="0">
              <a:buNone/>
            </a:pPr>
            <a:r>
              <a:rPr lang="en-US" altLang="ko-KR" sz="2400" dirty="0" smtClean="0"/>
              <a:t>  - </a:t>
            </a:r>
            <a:r>
              <a:rPr lang="ko-KR" altLang="en-US" sz="2400" dirty="0"/>
              <a:t>수소에너지는 </a:t>
            </a:r>
            <a:r>
              <a:rPr lang="en-US" altLang="ko-KR" sz="2400" dirty="0"/>
              <a:t>Green </a:t>
            </a:r>
            <a:r>
              <a:rPr lang="ko-KR" altLang="en-US" sz="2400" dirty="0"/>
              <a:t>수소일 때 타당성 있음</a:t>
            </a:r>
            <a:r>
              <a:rPr lang="en-US" altLang="ko-KR" sz="2400" dirty="0"/>
              <a:t>.</a:t>
            </a:r>
            <a:r>
              <a:rPr lang="ko-KR" altLang="en-US" sz="2400" dirty="0"/>
              <a:t> </a:t>
            </a:r>
          </a:p>
          <a:p>
            <a:pPr marL="0" indent="0">
              <a:buNone/>
            </a:pPr>
            <a:r>
              <a:rPr lang="en-US" altLang="ko-KR" sz="2400" dirty="0" smtClean="0"/>
              <a:t>  - </a:t>
            </a:r>
            <a:r>
              <a:rPr lang="ko-KR" altLang="en-US" sz="2400" dirty="0"/>
              <a:t>현재로서는 광주시의 </a:t>
            </a:r>
            <a:r>
              <a:rPr lang="en-US" altLang="ko-KR" sz="2400" dirty="0"/>
              <a:t>RE100. </a:t>
            </a:r>
            <a:r>
              <a:rPr lang="ko-KR" altLang="en-US" sz="2400" dirty="0"/>
              <a:t>에너지 자립도시</a:t>
            </a:r>
            <a:r>
              <a:rPr lang="en-US" altLang="ko-KR" sz="2400" dirty="0"/>
              <a:t>, </a:t>
            </a:r>
            <a:r>
              <a:rPr lang="ko-KR" altLang="en-US" sz="2400" dirty="0" smtClean="0"/>
              <a:t>탄소중립</a:t>
            </a:r>
            <a:endParaRPr lang="en-US" altLang="ko-KR" sz="2400" dirty="0" smtClean="0"/>
          </a:p>
          <a:p>
            <a:pPr marL="0" indent="0">
              <a:buNone/>
            </a:pPr>
            <a:r>
              <a:rPr lang="en-US" altLang="ko-KR" sz="2400" dirty="0"/>
              <a:t> </a:t>
            </a:r>
            <a:r>
              <a:rPr lang="en-US" altLang="ko-KR" sz="2400" dirty="0" smtClean="0"/>
              <a:t>   </a:t>
            </a:r>
            <a:r>
              <a:rPr lang="ko-KR" altLang="en-US" sz="2400" dirty="0" smtClean="0"/>
              <a:t>도시에 </a:t>
            </a:r>
            <a:r>
              <a:rPr lang="ko-KR" altLang="en-US" sz="2400" dirty="0"/>
              <a:t>대규모 수소에너지 도입은 가능성과 현실성에 </a:t>
            </a:r>
            <a:endParaRPr lang="en-US" altLang="ko-KR" sz="2400" dirty="0" smtClean="0"/>
          </a:p>
          <a:p>
            <a:pPr marL="0" indent="0">
              <a:buNone/>
            </a:pPr>
            <a:r>
              <a:rPr lang="en-US" altLang="ko-KR" sz="2400" dirty="0"/>
              <a:t> </a:t>
            </a:r>
            <a:r>
              <a:rPr lang="en-US" altLang="ko-KR" sz="2400" dirty="0" smtClean="0"/>
              <a:t>   </a:t>
            </a:r>
            <a:r>
              <a:rPr lang="ko-KR" altLang="en-US" sz="2400" dirty="0" smtClean="0"/>
              <a:t>의문</a:t>
            </a:r>
            <a:r>
              <a:rPr lang="en-US" altLang="ko-KR" sz="2400" dirty="0"/>
              <a:t>.</a:t>
            </a:r>
            <a:endParaRPr lang="ko-KR" altLang="en-US" sz="2400" dirty="0"/>
          </a:p>
          <a:p>
            <a:pPr marL="0" indent="0">
              <a:buNone/>
            </a:pPr>
            <a:endParaRPr lang="ko-KR" altLang="en-US" sz="2400" dirty="0"/>
          </a:p>
          <a:p>
            <a:pPr marL="0" indent="0">
              <a:buNone/>
            </a:pPr>
            <a:endParaRPr lang="en-US" altLang="ko-KR" sz="2400" dirty="0"/>
          </a:p>
        </p:txBody>
      </p:sp>
    </p:spTree>
    <p:extLst>
      <p:ext uri="{BB962C8B-B14F-4D97-AF65-F5344CB8AC3E}">
        <p14:creationId xmlns:p14="http://schemas.microsoft.com/office/powerpoint/2010/main" val="31094239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모서리가 둥근 직사각형 4"/>
          <p:cNvSpPr/>
          <p:nvPr/>
        </p:nvSpPr>
        <p:spPr>
          <a:xfrm>
            <a:off x="251520" y="332656"/>
            <a:ext cx="792088" cy="720080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3</a:t>
            </a:r>
            <a:endParaRPr lang="ko-KR" alt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187624" y="332656"/>
            <a:ext cx="6696744" cy="720080"/>
          </a:xfrm>
          <a:prstGeom prst="rect">
            <a:avLst/>
          </a:prstGeom>
          <a:ln w="381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ko-KR" altLang="en-US" sz="3600" dirty="0"/>
              <a:t>광주시 </a:t>
            </a:r>
            <a:r>
              <a:rPr lang="en-US" altLang="ko-KR" sz="3600" dirty="0"/>
              <a:t>2045 </a:t>
            </a:r>
            <a:r>
              <a:rPr lang="ko-KR" altLang="en-US" sz="3600" dirty="0"/>
              <a:t>탄소중립 </a:t>
            </a:r>
            <a:r>
              <a:rPr lang="ko-KR" altLang="en-US" sz="3600" dirty="0" smtClean="0"/>
              <a:t>평가 </a:t>
            </a:r>
            <a:endParaRPr lang="ko-KR" altLang="en-US" sz="3600" dirty="0"/>
          </a:p>
        </p:txBody>
      </p:sp>
      <p:cxnSp>
        <p:nvCxnSpPr>
          <p:cNvPr id="8" name="직선 연결선 7"/>
          <p:cNvCxnSpPr/>
          <p:nvPr/>
        </p:nvCxnSpPr>
        <p:spPr>
          <a:xfrm>
            <a:off x="1187624" y="332656"/>
            <a:ext cx="0" cy="72008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/>
          <p:cNvCxnSpPr/>
          <p:nvPr/>
        </p:nvCxnSpPr>
        <p:spPr>
          <a:xfrm>
            <a:off x="1187624" y="1052736"/>
            <a:ext cx="655272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내용 개체 틀 12"/>
          <p:cNvSpPr>
            <a:spLocks noGrp="1"/>
          </p:cNvSpPr>
          <p:nvPr>
            <p:ph idx="1"/>
          </p:nvPr>
        </p:nvSpPr>
        <p:spPr>
          <a:xfrm>
            <a:off x="307816" y="1412776"/>
            <a:ext cx="8440648" cy="51845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o-KR" altLang="en-US" sz="2500" b="1" dirty="0" smtClean="0">
                <a:solidFill>
                  <a:srgbClr val="0070C0"/>
                </a:solidFill>
              </a:rPr>
              <a:t>▶</a:t>
            </a:r>
            <a:r>
              <a:rPr lang="en-US" altLang="ko-KR" sz="2800" b="1" dirty="0" smtClean="0">
                <a:solidFill>
                  <a:srgbClr val="0070C0"/>
                </a:solidFill>
              </a:rPr>
              <a:t>3-5 </a:t>
            </a:r>
            <a:r>
              <a:rPr lang="ko-KR" altLang="en-US" sz="2800" b="1" dirty="0" smtClean="0"/>
              <a:t>교통수송 </a:t>
            </a:r>
            <a:r>
              <a:rPr lang="ko-KR" altLang="en-US" sz="2800" b="1" dirty="0"/>
              <a:t>분야의 감축이 가능성 </a:t>
            </a:r>
          </a:p>
          <a:p>
            <a:pPr marL="0" indent="0">
              <a:buNone/>
            </a:pPr>
            <a:endParaRPr lang="ko-KR" altLang="en-US" sz="2800" b="1" dirty="0"/>
          </a:p>
          <a:p>
            <a:pPr marL="0" indent="0">
              <a:buNone/>
            </a:pPr>
            <a:r>
              <a:rPr lang="en-US" altLang="ko-KR" sz="2400" dirty="0" smtClean="0"/>
              <a:t>  - </a:t>
            </a:r>
            <a:r>
              <a:rPr lang="ko-KR" altLang="en-US" sz="2400" dirty="0"/>
              <a:t>광주시 온실가스 배출의 가장 큰 부분</a:t>
            </a:r>
            <a:r>
              <a:rPr lang="en-US" altLang="ko-KR" sz="2400" dirty="0"/>
              <a:t>(30%)</a:t>
            </a:r>
            <a:r>
              <a:rPr lang="ko-KR" altLang="en-US" sz="2400" dirty="0"/>
              <a:t>이 교통수송 </a:t>
            </a:r>
            <a:endParaRPr lang="en-US" altLang="ko-KR" sz="2400" dirty="0" smtClean="0"/>
          </a:p>
          <a:p>
            <a:pPr marL="0" indent="0">
              <a:buNone/>
            </a:pPr>
            <a:r>
              <a:rPr lang="en-US" altLang="ko-KR" sz="2400" dirty="0"/>
              <a:t> </a:t>
            </a:r>
            <a:r>
              <a:rPr lang="en-US" altLang="ko-KR" sz="2400" dirty="0" smtClean="0"/>
              <a:t>   </a:t>
            </a:r>
            <a:r>
              <a:rPr lang="ko-KR" altLang="en-US" sz="2400" dirty="0" smtClean="0"/>
              <a:t>분야 </a:t>
            </a:r>
            <a:r>
              <a:rPr lang="ko-KR" altLang="en-US" sz="2400" dirty="0"/>
              <a:t>임</a:t>
            </a:r>
            <a:r>
              <a:rPr lang="en-US" altLang="ko-KR" sz="2400" dirty="0"/>
              <a:t>. </a:t>
            </a:r>
            <a:r>
              <a:rPr lang="ko-KR" altLang="en-US" sz="2400" dirty="0"/>
              <a:t>현재 </a:t>
            </a:r>
            <a:r>
              <a:rPr lang="en-US" altLang="ko-KR" sz="2400" dirty="0"/>
              <a:t>69</a:t>
            </a:r>
            <a:r>
              <a:rPr lang="ko-KR" altLang="en-US" sz="2400" dirty="0"/>
              <a:t>만 </a:t>
            </a:r>
            <a:r>
              <a:rPr lang="en-US" altLang="ko-KR" sz="2400" dirty="0"/>
              <a:t>2000</a:t>
            </a:r>
            <a:r>
              <a:rPr lang="ko-KR" altLang="en-US" sz="2400" dirty="0"/>
              <a:t>대</a:t>
            </a:r>
            <a:r>
              <a:rPr lang="en-US" altLang="ko-KR" sz="2400" dirty="0"/>
              <a:t>(2020</a:t>
            </a:r>
            <a:r>
              <a:rPr lang="ko-KR" altLang="en-US" sz="2400" dirty="0"/>
              <a:t>년 말</a:t>
            </a:r>
            <a:r>
              <a:rPr lang="en-US" altLang="ko-KR" sz="2400" dirty="0"/>
              <a:t>) </a:t>
            </a:r>
            <a:r>
              <a:rPr lang="ko-KR" altLang="en-US" sz="2400" dirty="0"/>
              <a:t>자동차 등록</a:t>
            </a:r>
            <a:r>
              <a:rPr lang="en-US" altLang="ko-KR" sz="2400" dirty="0"/>
              <a:t>, </a:t>
            </a:r>
            <a:r>
              <a:rPr lang="ko-KR" altLang="en-US" sz="2400" dirty="0"/>
              <a:t>매년 </a:t>
            </a:r>
            <a:endParaRPr lang="en-US" altLang="ko-KR" sz="2400" dirty="0" smtClean="0"/>
          </a:p>
          <a:p>
            <a:pPr marL="0" indent="0">
              <a:buNone/>
            </a:pPr>
            <a:r>
              <a:rPr lang="en-US" altLang="ko-KR" sz="2400" dirty="0"/>
              <a:t> </a:t>
            </a:r>
            <a:r>
              <a:rPr lang="en-US" altLang="ko-KR" sz="2400" dirty="0" smtClean="0"/>
              <a:t>   </a:t>
            </a:r>
            <a:r>
              <a:rPr lang="ko-KR" altLang="en-US" sz="2400" dirty="0" smtClean="0"/>
              <a:t>약 </a:t>
            </a:r>
            <a:r>
              <a:rPr lang="en-US" altLang="ko-KR" sz="2400" dirty="0"/>
              <a:t>1</a:t>
            </a:r>
            <a:r>
              <a:rPr lang="ko-KR" altLang="en-US" sz="2400" dirty="0"/>
              <a:t>만 </a:t>
            </a:r>
            <a:r>
              <a:rPr lang="en-US" altLang="ko-KR" sz="2400" dirty="0"/>
              <a:t>5000</a:t>
            </a:r>
            <a:r>
              <a:rPr lang="ko-KR" altLang="en-US" sz="2400" dirty="0"/>
              <a:t>대 내외 증가 추세</a:t>
            </a:r>
            <a:r>
              <a:rPr lang="en-US" altLang="ko-KR" sz="2400" dirty="0"/>
              <a:t>.</a:t>
            </a:r>
            <a:r>
              <a:rPr lang="ko-KR" altLang="en-US" sz="2400" dirty="0"/>
              <a:t> </a:t>
            </a:r>
          </a:p>
          <a:p>
            <a:pPr marL="0" indent="0">
              <a:buNone/>
            </a:pPr>
            <a:r>
              <a:rPr lang="en-US" altLang="ko-KR" sz="2400" dirty="0" smtClean="0"/>
              <a:t>  - </a:t>
            </a:r>
            <a:r>
              <a:rPr lang="en-US" altLang="ko-KR" sz="2400" dirty="0" err="1"/>
              <a:t>수송</a:t>
            </a:r>
            <a:r>
              <a:rPr lang="en-US" altLang="ko-KR" sz="2400" dirty="0"/>
              <a:t> </a:t>
            </a:r>
            <a:r>
              <a:rPr lang="en-US" altLang="ko-KR" sz="2400" dirty="0" err="1"/>
              <a:t>분담률</a:t>
            </a:r>
            <a:r>
              <a:rPr lang="en-US" altLang="ko-KR" sz="2400" dirty="0"/>
              <a:t>(2020년)은 </a:t>
            </a:r>
            <a:r>
              <a:rPr lang="en-US" altLang="ko-KR" sz="2400" dirty="0" err="1"/>
              <a:t>대중교통</a:t>
            </a:r>
            <a:r>
              <a:rPr lang="en-US" altLang="ko-KR" sz="2400" dirty="0"/>
              <a:t>(</a:t>
            </a:r>
            <a:r>
              <a:rPr lang="en-US" altLang="ko-KR" sz="2400" dirty="0" err="1"/>
              <a:t>시내버스+도시철도</a:t>
            </a:r>
            <a:r>
              <a:rPr lang="en-US" altLang="ko-KR" sz="2400" dirty="0"/>
              <a:t>) </a:t>
            </a:r>
            <a:endParaRPr lang="en-US" altLang="ko-KR" sz="2400" dirty="0" smtClean="0"/>
          </a:p>
          <a:p>
            <a:pPr marL="0" indent="0">
              <a:buNone/>
            </a:pPr>
            <a:r>
              <a:rPr lang="en-US" altLang="ko-KR" sz="2400" dirty="0"/>
              <a:t> </a:t>
            </a:r>
            <a:r>
              <a:rPr lang="en-US" altLang="ko-KR" sz="2400" dirty="0" smtClean="0"/>
              <a:t>   27</a:t>
            </a:r>
            <a:r>
              <a:rPr lang="en-US" altLang="ko-KR" sz="2400" dirty="0"/>
              <a:t>% </a:t>
            </a:r>
            <a:r>
              <a:rPr lang="en-US" altLang="ko-KR" sz="2400" dirty="0" err="1"/>
              <a:t>보다</a:t>
            </a:r>
            <a:r>
              <a:rPr lang="en-US" altLang="ko-KR" sz="2400" dirty="0"/>
              <a:t> </a:t>
            </a:r>
            <a:r>
              <a:rPr lang="en-US" altLang="ko-KR" sz="2400" dirty="0" err="1"/>
              <a:t>승용차</a:t>
            </a:r>
            <a:r>
              <a:rPr lang="en-US" altLang="ko-KR" sz="2400" dirty="0"/>
              <a:t> 51%로 </a:t>
            </a:r>
            <a:r>
              <a:rPr lang="en-US" altLang="ko-KR" sz="2400" dirty="0" err="1"/>
              <a:t>압도적으로</a:t>
            </a:r>
            <a:r>
              <a:rPr lang="en-US" altLang="ko-KR" sz="2400" dirty="0"/>
              <a:t> </a:t>
            </a:r>
            <a:r>
              <a:rPr lang="en-US" altLang="ko-KR" sz="2400" dirty="0" err="1"/>
              <a:t>높음</a:t>
            </a:r>
            <a:r>
              <a:rPr lang="en-US" altLang="ko-KR" sz="2400" dirty="0"/>
              <a:t>. </a:t>
            </a:r>
            <a:r>
              <a:rPr lang="en-US" altLang="ko-KR" sz="2400" dirty="0" err="1"/>
              <a:t>자전거</a:t>
            </a:r>
            <a:r>
              <a:rPr lang="en-US" altLang="ko-KR" sz="2400" dirty="0"/>
              <a:t> </a:t>
            </a:r>
            <a:r>
              <a:rPr lang="en-US" altLang="ko-KR" sz="2400" dirty="0" err="1" smtClean="0"/>
              <a:t>이용</a:t>
            </a:r>
            <a:endParaRPr lang="en-US" altLang="ko-KR" sz="2400" dirty="0" smtClean="0"/>
          </a:p>
          <a:p>
            <a:pPr marL="0" indent="0">
              <a:buNone/>
            </a:pPr>
            <a:r>
              <a:rPr lang="en-US" altLang="ko-KR" sz="2400" dirty="0"/>
              <a:t> </a:t>
            </a:r>
            <a:r>
              <a:rPr lang="en-US" altLang="ko-KR" sz="2400" dirty="0" smtClean="0"/>
              <a:t>   </a:t>
            </a:r>
            <a:r>
              <a:rPr lang="en-US" altLang="ko-KR" sz="2400" dirty="0" err="1" smtClean="0"/>
              <a:t>비율은</a:t>
            </a:r>
            <a:r>
              <a:rPr lang="en-US" altLang="ko-KR" sz="2400" dirty="0" smtClean="0"/>
              <a:t> </a:t>
            </a:r>
            <a:r>
              <a:rPr lang="en-US" altLang="ko-KR" sz="2400" dirty="0"/>
              <a:t>1-2% </a:t>
            </a:r>
            <a:r>
              <a:rPr lang="en-US" altLang="ko-KR" sz="2400" dirty="0" err="1"/>
              <a:t>미미</a:t>
            </a:r>
            <a:r>
              <a:rPr lang="en-US" altLang="ko-KR" sz="2400" dirty="0"/>
              <a:t>. </a:t>
            </a:r>
            <a:r>
              <a:rPr lang="en-US" altLang="ko-KR" sz="2400" dirty="0" err="1"/>
              <a:t>광주시의</a:t>
            </a:r>
            <a:r>
              <a:rPr lang="en-US" altLang="ko-KR" sz="2400" dirty="0"/>
              <a:t> </a:t>
            </a:r>
            <a:r>
              <a:rPr lang="en-US" altLang="ko-KR" sz="2400" dirty="0" err="1"/>
              <a:t>교통체제가</a:t>
            </a:r>
            <a:r>
              <a:rPr lang="en-US" altLang="ko-KR" sz="2400" dirty="0"/>
              <a:t> </a:t>
            </a:r>
            <a:r>
              <a:rPr lang="en-US" altLang="ko-KR" sz="2400" dirty="0" err="1"/>
              <a:t>승용차</a:t>
            </a:r>
            <a:r>
              <a:rPr lang="en-US" altLang="ko-KR" sz="2400" dirty="0"/>
              <a:t> </a:t>
            </a:r>
            <a:r>
              <a:rPr lang="en-US" altLang="ko-KR" sz="2400" dirty="0" err="1"/>
              <a:t>중심의</a:t>
            </a:r>
            <a:r>
              <a:rPr lang="en-US" altLang="ko-KR" sz="2400" dirty="0"/>
              <a:t> </a:t>
            </a:r>
            <a:endParaRPr lang="en-US" altLang="ko-KR" sz="2400" dirty="0" smtClean="0"/>
          </a:p>
          <a:p>
            <a:pPr marL="0" indent="0">
              <a:buNone/>
            </a:pPr>
            <a:r>
              <a:rPr lang="en-US" altLang="ko-KR" sz="2400" dirty="0"/>
              <a:t> </a:t>
            </a:r>
            <a:r>
              <a:rPr lang="en-US" altLang="ko-KR" sz="2400" dirty="0" smtClean="0"/>
              <a:t>   ‘</a:t>
            </a:r>
            <a:r>
              <a:rPr lang="en-US" altLang="ko-KR" sz="2400" dirty="0" err="1"/>
              <a:t>고탄소</a:t>
            </a:r>
            <a:r>
              <a:rPr lang="en-US" altLang="ko-KR" sz="2400" dirty="0"/>
              <a:t> </a:t>
            </a:r>
            <a:r>
              <a:rPr lang="en-US" altLang="ko-KR" sz="2400" dirty="0" err="1"/>
              <a:t>고비용</a:t>
            </a:r>
            <a:r>
              <a:rPr lang="en-US" altLang="ko-KR" sz="2400" dirty="0"/>
              <a:t> </a:t>
            </a:r>
            <a:r>
              <a:rPr lang="en-US" altLang="ko-KR" sz="2400" dirty="0" err="1"/>
              <a:t>저효율</a:t>
            </a:r>
            <a:r>
              <a:rPr lang="en-US" altLang="ko-KR" sz="2400" dirty="0"/>
              <a:t> </a:t>
            </a:r>
            <a:r>
              <a:rPr lang="en-US" altLang="ko-KR" sz="2400" dirty="0" err="1"/>
              <a:t>도시교통체계’임</a:t>
            </a:r>
            <a:r>
              <a:rPr lang="en-US" altLang="ko-KR" sz="2400" dirty="0"/>
              <a:t>. </a:t>
            </a:r>
          </a:p>
          <a:p>
            <a:pPr marL="0" indent="0">
              <a:buNone/>
            </a:pPr>
            <a:endParaRPr lang="ko-KR" altLang="en-US" sz="2400" dirty="0"/>
          </a:p>
          <a:p>
            <a:pPr marL="0" indent="0">
              <a:buNone/>
            </a:pPr>
            <a:endParaRPr lang="en-US" altLang="ko-KR" sz="2400" dirty="0"/>
          </a:p>
        </p:txBody>
      </p:sp>
    </p:spTree>
    <p:extLst>
      <p:ext uri="{BB962C8B-B14F-4D97-AF65-F5344CB8AC3E}">
        <p14:creationId xmlns:p14="http://schemas.microsoft.com/office/powerpoint/2010/main" val="26987100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모서리가 둥근 직사각형 4"/>
          <p:cNvSpPr/>
          <p:nvPr/>
        </p:nvSpPr>
        <p:spPr>
          <a:xfrm>
            <a:off x="251520" y="332656"/>
            <a:ext cx="792088" cy="720080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3</a:t>
            </a:r>
            <a:endParaRPr lang="ko-KR" alt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187624" y="332656"/>
            <a:ext cx="6696744" cy="720080"/>
          </a:xfrm>
          <a:prstGeom prst="rect">
            <a:avLst/>
          </a:prstGeom>
          <a:ln w="381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ko-KR" altLang="en-US" sz="3600" dirty="0"/>
              <a:t>광주시 </a:t>
            </a:r>
            <a:r>
              <a:rPr lang="en-US" altLang="ko-KR" sz="3600" dirty="0"/>
              <a:t>2045 </a:t>
            </a:r>
            <a:r>
              <a:rPr lang="ko-KR" altLang="en-US" sz="3600" dirty="0"/>
              <a:t>탄소중립 </a:t>
            </a:r>
            <a:r>
              <a:rPr lang="ko-KR" altLang="en-US" sz="3600" dirty="0" smtClean="0"/>
              <a:t>평가 </a:t>
            </a:r>
            <a:endParaRPr lang="ko-KR" altLang="en-US" sz="3600" dirty="0"/>
          </a:p>
        </p:txBody>
      </p:sp>
      <p:cxnSp>
        <p:nvCxnSpPr>
          <p:cNvPr id="8" name="직선 연결선 7"/>
          <p:cNvCxnSpPr/>
          <p:nvPr/>
        </p:nvCxnSpPr>
        <p:spPr>
          <a:xfrm>
            <a:off x="1187624" y="332656"/>
            <a:ext cx="0" cy="72008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/>
          <p:cNvCxnSpPr/>
          <p:nvPr/>
        </p:nvCxnSpPr>
        <p:spPr>
          <a:xfrm>
            <a:off x="1187624" y="1052736"/>
            <a:ext cx="655272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내용 개체 틀 12"/>
          <p:cNvSpPr>
            <a:spLocks noGrp="1"/>
          </p:cNvSpPr>
          <p:nvPr>
            <p:ph idx="1"/>
          </p:nvPr>
        </p:nvSpPr>
        <p:spPr>
          <a:xfrm>
            <a:off x="307816" y="1412776"/>
            <a:ext cx="8440648" cy="51845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o-KR" altLang="en-US" sz="2500" b="1" dirty="0" smtClean="0">
                <a:solidFill>
                  <a:srgbClr val="0070C0"/>
                </a:solidFill>
              </a:rPr>
              <a:t>▶</a:t>
            </a:r>
            <a:r>
              <a:rPr lang="en-US" altLang="ko-KR" sz="2800" b="1" dirty="0" smtClean="0">
                <a:solidFill>
                  <a:srgbClr val="0070C0"/>
                </a:solidFill>
              </a:rPr>
              <a:t>3-5 </a:t>
            </a:r>
            <a:r>
              <a:rPr lang="ko-KR" altLang="en-US" sz="2800" b="1" dirty="0" smtClean="0"/>
              <a:t>교통수송 </a:t>
            </a:r>
            <a:r>
              <a:rPr lang="ko-KR" altLang="en-US" sz="2800" b="1" dirty="0"/>
              <a:t>분야의 감축이 가능성 </a:t>
            </a:r>
          </a:p>
          <a:p>
            <a:pPr marL="0" indent="0">
              <a:buNone/>
            </a:pPr>
            <a:endParaRPr lang="ko-KR" altLang="en-US" sz="2800" b="1" dirty="0"/>
          </a:p>
          <a:p>
            <a:pPr marL="0" indent="0">
              <a:buNone/>
            </a:pPr>
            <a:r>
              <a:rPr lang="en-US" altLang="ko-KR" sz="2400" dirty="0" smtClean="0"/>
              <a:t>  - </a:t>
            </a:r>
            <a:r>
              <a:rPr lang="ko-KR" altLang="en-US" sz="2400" dirty="0" smtClean="0"/>
              <a:t>시의 </a:t>
            </a:r>
            <a:r>
              <a:rPr lang="en-US" altLang="ko-KR" sz="2400" dirty="0"/>
              <a:t>2045 </a:t>
            </a:r>
            <a:r>
              <a:rPr lang="ko-KR" altLang="en-US" sz="2400" dirty="0"/>
              <a:t>탄소중립에서는 </a:t>
            </a:r>
            <a:r>
              <a:rPr lang="en-US" altLang="ko-KR" sz="2400" dirty="0"/>
              <a:t>2025</a:t>
            </a:r>
            <a:r>
              <a:rPr lang="ko-KR" altLang="en-US" sz="2400" dirty="0"/>
              <a:t>년 </a:t>
            </a:r>
            <a:r>
              <a:rPr lang="ko-KR" altLang="en-US" sz="2400" dirty="0" err="1"/>
              <a:t>노후경유차</a:t>
            </a:r>
            <a:r>
              <a:rPr lang="ko-KR" altLang="en-US" sz="2400" dirty="0"/>
              <a:t> 퇴출</a:t>
            </a:r>
            <a:r>
              <a:rPr lang="en-US" altLang="ko-KR" sz="2400" dirty="0"/>
              <a:t>, </a:t>
            </a:r>
            <a:endParaRPr lang="en-US" altLang="ko-KR" sz="2400" dirty="0" smtClean="0"/>
          </a:p>
          <a:p>
            <a:pPr marL="0" indent="0">
              <a:buNone/>
            </a:pPr>
            <a:r>
              <a:rPr lang="en-US" altLang="ko-KR" sz="2400" dirty="0"/>
              <a:t> </a:t>
            </a:r>
            <a:r>
              <a:rPr lang="en-US" altLang="ko-KR" sz="2400" dirty="0" smtClean="0"/>
              <a:t>   2030</a:t>
            </a:r>
            <a:r>
              <a:rPr lang="ko-KR" altLang="en-US" sz="2400" dirty="0"/>
              <a:t>년 내연기관차 등록제한</a:t>
            </a:r>
            <a:r>
              <a:rPr lang="en-US" altLang="ko-KR" sz="2400" dirty="0"/>
              <a:t>, 2025</a:t>
            </a:r>
            <a:r>
              <a:rPr lang="ko-KR" altLang="en-US" sz="2400" dirty="0"/>
              <a:t>년 자전거 분담률 </a:t>
            </a:r>
            <a:r>
              <a:rPr lang="en-US" altLang="ko-KR" sz="2400" dirty="0"/>
              <a:t>5% </a:t>
            </a:r>
            <a:endParaRPr lang="en-US" altLang="ko-KR" sz="2400" dirty="0" smtClean="0"/>
          </a:p>
          <a:p>
            <a:pPr marL="0" indent="0">
              <a:buNone/>
            </a:pPr>
            <a:r>
              <a:rPr lang="en-US" altLang="ko-KR" sz="2400" dirty="0"/>
              <a:t> </a:t>
            </a:r>
            <a:r>
              <a:rPr lang="en-US" altLang="ko-KR" sz="2400" dirty="0" smtClean="0"/>
              <a:t>   </a:t>
            </a:r>
            <a:r>
              <a:rPr lang="ko-KR" altLang="en-US" sz="2400" dirty="0" smtClean="0"/>
              <a:t>상향</a:t>
            </a:r>
            <a:r>
              <a:rPr lang="en-US" altLang="ko-KR" sz="2400" dirty="0"/>
              <a:t>, </a:t>
            </a:r>
            <a:r>
              <a:rPr lang="ko-KR" altLang="en-US" sz="2400" dirty="0"/>
              <a:t>단계적으로 </a:t>
            </a:r>
            <a:r>
              <a:rPr lang="ko-KR" altLang="en-US" sz="2400" dirty="0" err="1"/>
              <a:t>전기차</a:t>
            </a:r>
            <a:r>
              <a:rPr lang="ko-KR" altLang="en-US" sz="2400" dirty="0"/>
              <a:t> </a:t>
            </a:r>
            <a:r>
              <a:rPr lang="ko-KR" altLang="en-US" sz="2400" dirty="0" err="1"/>
              <a:t>수소차</a:t>
            </a:r>
            <a:r>
              <a:rPr lang="ko-KR" altLang="en-US" sz="2400" dirty="0"/>
              <a:t> 도입 등을 추진 중임</a:t>
            </a:r>
            <a:r>
              <a:rPr lang="en-US" altLang="ko-KR" sz="2400" dirty="0"/>
              <a:t>.</a:t>
            </a:r>
            <a:endParaRPr lang="ko-KR" altLang="en-US" sz="2400" dirty="0"/>
          </a:p>
          <a:p>
            <a:pPr marL="0" indent="0">
              <a:buNone/>
            </a:pPr>
            <a:r>
              <a:rPr lang="en-US" altLang="ko-KR" sz="2400" dirty="0" smtClean="0"/>
              <a:t>  - </a:t>
            </a:r>
            <a:r>
              <a:rPr lang="ko-KR" altLang="en-US" sz="2400" dirty="0"/>
              <a:t>탄소중립의 길에 합당한 대응책일지 의문임</a:t>
            </a:r>
            <a:r>
              <a:rPr lang="en-US" altLang="ko-KR" sz="2400" dirty="0"/>
              <a:t>. </a:t>
            </a:r>
            <a:r>
              <a:rPr lang="ko-KR" altLang="en-US" sz="2400" dirty="0"/>
              <a:t>도시의 최대 </a:t>
            </a:r>
            <a:endParaRPr lang="en-US" altLang="ko-KR" sz="2400" dirty="0" smtClean="0"/>
          </a:p>
          <a:p>
            <a:pPr marL="0" indent="0">
              <a:buNone/>
            </a:pPr>
            <a:r>
              <a:rPr lang="en-US" altLang="ko-KR" sz="2400" dirty="0"/>
              <a:t> </a:t>
            </a:r>
            <a:r>
              <a:rPr lang="en-US" altLang="ko-KR" sz="2400" dirty="0" smtClean="0"/>
              <a:t>   </a:t>
            </a:r>
            <a:r>
              <a:rPr lang="ko-KR" altLang="en-US" sz="2400" dirty="0" err="1" smtClean="0"/>
              <a:t>배출원에</a:t>
            </a:r>
            <a:r>
              <a:rPr lang="ko-KR" altLang="en-US" sz="2400" dirty="0" smtClean="0"/>
              <a:t> </a:t>
            </a:r>
            <a:r>
              <a:rPr lang="ko-KR" altLang="en-US" sz="2400" dirty="0"/>
              <a:t>대한 정책적 비전이 부족함</a:t>
            </a:r>
            <a:r>
              <a:rPr lang="en-US" altLang="ko-KR" sz="2400" dirty="0"/>
              <a:t>.</a:t>
            </a:r>
            <a:endParaRPr lang="ko-KR" altLang="en-US" sz="2400" dirty="0"/>
          </a:p>
          <a:p>
            <a:pPr marL="0" indent="0">
              <a:buNone/>
            </a:pPr>
            <a:r>
              <a:rPr lang="en-US" altLang="ko-KR" sz="2400" dirty="0" smtClean="0"/>
              <a:t>  - </a:t>
            </a:r>
            <a:r>
              <a:rPr lang="ko-KR" altLang="en-US" sz="2400" dirty="0"/>
              <a:t>대중교통</a:t>
            </a:r>
            <a:r>
              <a:rPr lang="en-US" altLang="ko-KR" sz="2400" dirty="0"/>
              <a:t>(</a:t>
            </a:r>
            <a:r>
              <a:rPr lang="ko-KR" altLang="en-US" sz="2400" dirty="0"/>
              <a:t>시내버스 도철</a:t>
            </a:r>
            <a:r>
              <a:rPr lang="en-US" altLang="ko-KR" sz="2400" dirty="0"/>
              <a:t>) </a:t>
            </a:r>
            <a:r>
              <a:rPr lang="ko-KR" altLang="en-US" sz="2400" dirty="0"/>
              <a:t>및 자전거 중심의 ‘</a:t>
            </a:r>
            <a:r>
              <a:rPr lang="ko-KR" altLang="en-US" sz="2400" dirty="0" err="1"/>
              <a:t>탈탄소</a:t>
            </a:r>
            <a:r>
              <a:rPr lang="ko-KR" altLang="en-US" sz="2400" dirty="0"/>
              <a:t> </a:t>
            </a:r>
            <a:endParaRPr lang="en-US" altLang="ko-KR" sz="2400" dirty="0" smtClean="0"/>
          </a:p>
          <a:p>
            <a:pPr marL="0" indent="0">
              <a:buNone/>
            </a:pPr>
            <a:r>
              <a:rPr lang="en-US" altLang="ko-KR" sz="2400" dirty="0"/>
              <a:t> </a:t>
            </a:r>
            <a:r>
              <a:rPr lang="en-US" altLang="ko-KR" sz="2400" dirty="0" smtClean="0"/>
              <a:t>   </a:t>
            </a:r>
            <a:r>
              <a:rPr lang="ko-KR" altLang="en-US" sz="2400" dirty="0" smtClean="0"/>
              <a:t>저비용 </a:t>
            </a:r>
            <a:r>
              <a:rPr lang="ko-KR" altLang="en-US" sz="2400" dirty="0"/>
              <a:t>고효율 녹색교통체계’로 단계적 전환이 필요함</a:t>
            </a:r>
            <a:r>
              <a:rPr lang="en-US" altLang="ko-KR" sz="2400" dirty="0"/>
              <a:t>. </a:t>
            </a:r>
            <a:endParaRPr lang="en-US" altLang="ko-KR" sz="2400" dirty="0" smtClean="0"/>
          </a:p>
          <a:p>
            <a:pPr marL="0" indent="0">
              <a:buNone/>
            </a:pPr>
            <a:r>
              <a:rPr lang="en-US" altLang="ko-KR" sz="2400" dirty="0"/>
              <a:t> </a:t>
            </a:r>
            <a:r>
              <a:rPr lang="en-US" altLang="ko-KR" sz="2400" dirty="0" smtClean="0"/>
              <a:t>   </a:t>
            </a:r>
            <a:r>
              <a:rPr lang="ko-KR" altLang="en-US" sz="2400" dirty="0" smtClean="0"/>
              <a:t>대중교통 </a:t>
            </a:r>
            <a:r>
              <a:rPr lang="ko-KR" altLang="en-US" sz="2400" dirty="0"/>
              <a:t>수송비율</a:t>
            </a:r>
            <a:r>
              <a:rPr lang="en-US" altLang="ko-KR" sz="2400" dirty="0"/>
              <a:t>, </a:t>
            </a:r>
            <a:r>
              <a:rPr lang="ko-KR" altLang="en-US" sz="2400" dirty="0"/>
              <a:t>자전거 비율도 대폭 상향해야 필요</a:t>
            </a:r>
            <a:r>
              <a:rPr lang="en-US" altLang="ko-KR" sz="2400" dirty="0"/>
              <a:t>. </a:t>
            </a:r>
            <a:endParaRPr lang="ko-KR" altLang="en-US" sz="2400" dirty="0"/>
          </a:p>
          <a:p>
            <a:pPr marL="0" indent="0">
              <a:buNone/>
            </a:pPr>
            <a:endParaRPr lang="ko-KR" altLang="en-US" sz="2400" dirty="0"/>
          </a:p>
          <a:p>
            <a:pPr marL="0" indent="0">
              <a:buNone/>
            </a:pPr>
            <a:endParaRPr lang="en-US" altLang="ko-KR" sz="2400" dirty="0"/>
          </a:p>
        </p:txBody>
      </p:sp>
    </p:spTree>
    <p:extLst>
      <p:ext uri="{BB962C8B-B14F-4D97-AF65-F5344CB8AC3E}">
        <p14:creationId xmlns:p14="http://schemas.microsoft.com/office/powerpoint/2010/main" val="3712690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모서리가 둥근 직사각형 4"/>
          <p:cNvSpPr/>
          <p:nvPr/>
        </p:nvSpPr>
        <p:spPr>
          <a:xfrm>
            <a:off x="251520" y="332656"/>
            <a:ext cx="792088" cy="720080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3</a:t>
            </a:r>
            <a:endParaRPr lang="ko-KR" alt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187624" y="332656"/>
            <a:ext cx="6696744" cy="720080"/>
          </a:xfrm>
          <a:prstGeom prst="rect">
            <a:avLst/>
          </a:prstGeom>
          <a:ln w="381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ko-KR" altLang="en-US" sz="3600" dirty="0"/>
              <a:t>광주시 </a:t>
            </a:r>
            <a:r>
              <a:rPr lang="en-US" altLang="ko-KR" sz="3600" dirty="0"/>
              <a:t>2045 </a:t>
            </a:r>
            <a:r>
              <a:rPr lang="ko-KR" altLang="en-US" sz="3600" dirty="0"/>
              <a:t>탄소중립 </a:t>
            </a:r>
            <a:r>
              <a:rPr lang="ko-KR" altLang="en-US" sz="3600" dirty="0" smtClean="0"/>
              <a:t>평가 </a:t>
            </a:r>
            <a:endParaRPr lang="ko-KR" altLang="en-US" sz="3600" dirty="0"/>
          </a:p>
        </p:txBody>
      </p:sp>
      <p:cxnSp>
        <p:nvCxnSpPr>
          <p:cNvPr id="8" name="직선 연결선 7"/>
          <p:cNvCxnSpPr/>
          <p:nvPr/>
        </p:nvCxnSpPr>
        <p:spPr>
          <a:xfrm>
            <a:off x="1187624" y="332656"/>
            <a:ext cx="0" cy="72008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/>
          <p:cNvCxnSpPr/>
          <p:nvPr/>
        </p:nvCxnSpPr>
        <p:spPr>
          <a:xfrm>
            <a:off x="1187624" y="1052736"/>
            <a:ext cx="655272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내용 개체 틀 12"/>
          <p:cNvSpPr>
            <a:spLocks noGrp="1"/>
          </p:cNvSpPr>
          <p:nvPr>
            <p:ph idx="1"/>
          </p:nvPr>
        </p:nvSpPr>
        <p:spPr>
          <a:xfrm>
            <a:off x="307816" y="1412776"/>
            <a:ext cx="8440648" cy="51845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o-KR" altLang="en-US" sz="2500" b="1" dirty="0" smtClean="0">
                <a:solidFill>
                  <a:srgbClr val="0070C0"/>
                </a:solidFill>
              </a:rPr>
              <a:t>▶</a:t>
            </a:r>
            <a:r>
              <a:rPr lang="en-US" altLang="ko-KR" sz="2800" b="1" dirty="0" smtClean="0">
                <a:solidFill>
                  <a:srgbClr val="0070C0"/>
                </a:solidFill>
              </a:rPr>
              <a:t>3-5 </a:t>
            </a:r>
            <a:r>
              <a:rPr lang="ko-KR" altLang="en-US" sz="2800" b="1" dirty="0" smtClean="0"/>
              <a:t>교통수송 </a:t>
            </a:r>
            <a:r>
              <a:rPr lang="ko-KR" altLang="en-US" sz="2800" b="1" dirty="0"/>
              <a:t>분야의 감축이 가능성 </a:t>
            </a:r>
          </a:p>
          <a:p>
            <a:pPr marL="0" indent="0">
              <a:buNone/>
            </a:pPr>
            <a:endParaRPr lang="ko-KR" altLang="en-US" sz="2800" b="1" dirty="0"/>
          </a:p>
          <a:p>
            <a:pPr marL="0" indent="0">
              <a:buNone/>
            </a:pPr>
            <a:r>
              <a:rPr lang="en-US" altLang="ko-KR" sz="2400" dirty="0" smtClean="0"/>
              <a:t>  - </a:t>
            </a:r>
            <a:r>
              <a:rPr lang="ko-KR" altLang="en-US" sz="2400" dirty="0"/>
              <a:t>시내버스는 </a:t>
            </a:r>
            <a:r>
              <a:rPr lang="en-US" altLang="ko-KR" sz="2400" dirty="0"/>
              <a:t>2030</a:t>
            </a:r>
            <a:r>
              <a:rPr lang="ko-KR" altLang="en-US" sz="2400" dirty="0"/>
              <a:t>년 이전까지 </a:t>
            </a:r>
            <a:r>
              <a:rPr lang="en-US" altLang="ko-KR" sz="2400" dirty="0"/>
              <a:t>100% </a:t>
            </a:r>
            <a:r>
              <a:rPr lang="ko-KR" altLang="en-US" sz="2400" dirty="0" err="1"/>
              <a:t>친환경차</a:t>
            </a:r>
            <a:r>
              <a:rPr lang="en-US" altLang="ko-KR" sz="2400" dirty="0"/>
              <a:t>(</a:t>
            </a:r>
            <a:r>
              <a:rPr lang="ko-KR" altLang="en-US" sz="2400" dirty="0" err="1"/>
              <a:t>전기차</a:t>
            </a:r>
            <a:r>
              <a:rPr lang="en-US" altLang="ko-KR" sz="2400" dirty="0"/>
              <a:t>, </a:t>
            </a:r>
            <a:endParaRPr lang="en-US" altLang="ko-KR" sz="2400" dirty="0" smtClean="0"/>
          </a:p>
          <a:p>
            <a:pPr marL="0" indent="0">
              <a:buNone/>
            </a:pPr>
            <a:r>
              <a:rPr lang="en-US" altLang="ko-KR" sz="2400" dirty="0"/>
              <a:t> </a:t>
            </a:r>
            <a:r>
              <a:rPr lang="en-US" altLang="ko-KR" sz="2400" dirty="0" smtClean="0"/>
              <a:t>   </a:t>
            </a:r>
            <a:r>
              <a:rPr lang="ko-KR" altLang="en-US" sz="2400" dirty="0" err="1" smtClean="0"/>
              <a:t>수소차</a:t>
            </a:r>
            <a:r>
              <a:rPr lang="en-US" altLang="ko-KR" sz="2400" dirty="0"/>
              <a:t>) </a:t>
            </a:r>
            <a:r>
              <a:rPr lang="ko-KR" altLang="en-US" sz="2400" dirty="0"/>
              <a:t>전환</a:t>
            </a:r>
            <a:r>
              <a:rPr lang="en-US" altLang="ko-KR" sz="2400" dirty="0"/>
              <a:t>, 2030</a:t>
            </a:r>
            <a:r>
              <a:rPr lang="ko-KR" altLang="en-US" sz="2400" dirty="0"/>
              <a:t>년까지 내연기관 신규등록금지하고</a:t>
            </a:r>
            <a:r>
              <a:rPr lang="en-US" altLang="ko-KR" sz="2400" dirty="0"/>
              <a:t>, </a:t>
            </a:r>
            <a:endParaRPr lang="en-US" altLang="ko-KR" sz="2400" dirty="0" smtClean="0"/>
          </a:p>
          <a:p>
            <a:pPr marL="0" indent="0">
              <a:buNone/>
            </a:pPr>
            <a:r>
              <a:rPr lang="en-US" altLang="ko-KR" sz="2400" dirty="0"/>
              <a:t> </a:t>
            </a:r>
            <a:r>
              <a:rPr lang="en-US" altLang="ko-KR" sz="2400" dirty="0" smtClean="0"/>
              <a:t>   2035</a:t>
            </a:r>
            <a:r>
              <a:rPr lang="ko-KR" altLang="en-US" sz="2400" dirty="0"/>
              <a:t>년까지 </a:t>
            </a:r>
            <a:r>
              <a:rPr lang="en-US" altLang="ko-KR" sz="2400" dirty="0"/>
              <a:t>60-70% </a:t>
            </a:r>
            <a:r>
              <a:rPr lang="ko-KR" altLang="en-US" sz="2400" dirty="0"/>
              <a:t>이상 </a:t>
            </a:r>
            <a:r>
              <a:rPr lang="ko-KR" altLang="en-US" sz="2400" dirty="0" err="1"/>
              <a:t>친환경차</a:t>
            </a:r>
            <a:r>
              <a:rPr lang="ko-KR" altLang="en-US" sz="2400" dirty="0"/>
              <a:t> 도입 할 수 있는 </a:t>
            </a:r>
            <a:r>
              <a:rPr lang="ko-KR" altLang="en-US" sz="2400" dirty="0" smtClean="0"/>
              <a:t>대담</a:t>
            </a:r>
            <a:endParaRPr lang="en-US" altLang="ko-KR" sz="2400" dirty="0" smtClean="0"/>
          </a:p>
          <a:p>
            <a:pPr marL="0" indent="0">
              <a:buNone/>
            </a:pPr>
            <a:r>
              <a:rPr lang="en-US" altLang="ko-KR" sz="2400" dirty="0"/>
              <a:t> </a:t>
            </a:r>
            <a:r>
              <a:rPr lang="en-US" altLang="ko-KR" sz="2400" dirty="0" smtClean="0"/>
              <a:t>   </a:t>
            </a:r>
            <a:r>
              <a:rPr lang="ko-KR" altLang="en-US" sz="2400" dirty="0" smtClean="0"/>
              <a:t>한 </a:t>
            </a:r>
            <a:r>
              <a:rPr lang="ko-KR" altLang="en-US" sz="2400" dirty="0"/>
              <a:t>정책이 필요</a:t>
            </a:r>
            <a:r>
              <a:rPr lang="en-US" altLang="ko-KR" sz="2400" dirty="0"/>
              <a:t>. </a:t>
            </a:r>
            <a:endParaRPr lang="ko-KR" altLang="en-US" sz="2400" dirty="0"/>
          </a:p>
          <a:p>
            <a:pPr marL="0" indent="0">
              <a:buNone/>
            </a:pPr>
            <a:endParaRPr lang="en-US" altLang="ko-KR" sz="2400" dirty="0"/>
          </a:p>
        </p:txBody>
      </p:sp>
    </p:spTree>
    <p:extLst>
      <p:ext uri="{BB962C8B-B14F-4D97-AF65-F5344CB8AC3E}">
        <p14:creationId xmlns:p14="http://schemas.microsoft.com/office/powerpoint/2010/main" val="28741883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모서리가 둥근 직사각형 4"/>
          <p:cNvSpPr/>
          <p:nvPr/>
        </p:nvSpPr>
        <p:spPr>
          <a:xfrm>
            <a:off x="251520" y="332656"/>
            <a:ext cx="792088" cy="720080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3</a:t>
            </a:r>
            <a:endParaRPr lang="ko-KR" alt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187624" y="332656"/>
            <a:ext cx="6696744" cy="720080"/>
          </a:xfrm>
          <a:prstGeom prst="rect">
            <a:avLst/>
          </a:prstGeom>
          <a:ln w="381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ko-KR" altLang="en-US" sz="3600" dirty="0"/>
              <a:t>광주시 </a:t>
            </a:r>
            <a:r>
              <a:rPr lang="en-US" altLang="ko-KR" sz="3600" dirty="0"/>
              <a:t>2045 </a:t>
            </a:r>
            <a:r>
              <a:rPr lang="ko-KR" altLang="en-US" sz="3600" dirty="0"/>
              <a:t>탄소중립 </a:t>
            </a:r>
            <a:r>
              <a:rPr lang="ko-KR" altLang="en-US" sz="3600" dirty="0" smtClean="0"/>
              <a:t>평가 </a:t>
            </a:r>
            <a:endParaRPr lang="ko-KR" altLang="en-US" sz="3600" dirty="0"/>
          </a:p>
        </p:txBody>
      </p:sp>
      <p:cxnSp>
        <p:nvCxnSpPr>
          <p:cNvPr id="8" name="직선 연결선 7"/>
          <p:cNvCxnSpPr/>
          <p:nvPr/>
        </p:nvCxnSpPr>
        <p:spPr>
          <a:xfrm>
            <a:off x="1187624" y="332656"/>
            <a:ext cx="0" cy="72008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/>
          <p:cNvCxnSpPr/>
          <p:nvPr/>
        </p:nvCxnSpPr>
        <p:spPr>
          <a:xfrm>
            <a:off x="1187624" y="1052736"/>
            <a:ext cx="655272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내용 개체 틀 12"/>
          <p:cNvSpPr>
            <a:spLocks noGrp="1"/>
          </p:cNvSpPr>
          <p:nvPr>
            <p:ph idx="1"/>
          </p:nvPr>
        </p:nvSpPr>
        <p:spPr>
          <a:xfrm>
            <a:off x="307816" y="1412776"/>
            <a:ext cx="8584664" cy="51845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o-KR" altLang="en-US" sz="2500" b="1" dirty="0" smtClean="0">
                <a:solidFill>
                  <a:srgbClr val="0070C0"/>
                </a:solidFill>
              </a:rPr>
              <a:t>▶</a:t>
            </a:r>
            <a:r>
              <a:rPr lang="en-US" altLang="ko-KR" sz="2800" b="1" dirty="0" smtClean="0">
                <a:solidFill>
                  <a:srgbClr val="0070C0"/>
                </a:solidFill>
              </a:rPr>
              <a:t>3-6 </a:t>
            </a:r>
            <a:r>
              <a:rPr lang="ko-KR" altLang="en-US" sz="2400" b="1" dirty="0"/>
              <a:t>각종 건축물의 녹색화 구상이 있는가</a:t>
            </a:r>
            <a:r>
              <a:rPr lang="en-US" altLang="ko-KR" sz="2400" b="1" dirty="0"/>
              <a:t>.</a:t>
            </a:r>
            <a:r>
              <a:rPr lang="en-US" altLang="ko-KR" sz="2400" dirty="0"/>
              <a:t> </a:t>
            </a:r>
            <a:endParaRPr lang="ko-KR" altLang="en-US" sz="2400" dirty="0"/>
          </a:p>
          <a:p>
            <a:pPr marL="0" indent="0">
              <a:buNone/>
            </a:pPr>
            <a:r>
              <a:rPr lang="en-US" altLang="ko-KR" sz="2400" dirty="0" smtClean="0"/>
              <a:t>  </a:t>
            </a:r>
          </a:p>
          <a:p>
            <a:pPr marL="0" indent="0">
              <a:buNone/>
            </a:pPr>
            <a:r>
              <a:rPr lang="en-US" altLang="ko-KR" sz="2400" dirty="0"/>
              <a:t> </a:t>
            </a:r>
            <a:r>
              <a:rPr lang="en-US" altLang="ko-KR" sz="2400" dirty="0" smtClean="0"/>
              <a:t> - </a:t>
            </a:r>
            <a:r>
              <a:rPr lang="ko-KR" altLang="en-US" sz="2400" dirty="0" smtClean="0"/>
              <a:t>건축물은 </a:t>
            </a:r>
            <a:r>
              <a:rPr lang="ko-KR" altLang="en-US" sz="2400" dirty="0"/>
              <a:t>‘에너지를 먹는 하마’</a:t>
            </a:r>
          </a:p>
          <a:p>
            <a:pPr marL="0" indent="0">
              <a:buNone/>
            </a:pPr>
            <a:r>
              <a:rPr lang="en-US" altLang="ko-KR" sz="2400" dirty="0" smtClean="0"/>
              <a:t>  - </a:t>
            </a:r>
            <a:r>
              <a:rPr lang="ko-KR" altLang="en-US" sz="2400" dirty="0"/>
              <a:t>탄소중립 도시 추진에서 가장 힘든 과제가 ‘탄소중립 빌딩’</a:t>
            </a:r>
          </a:p>
          <a:p>
            <a:pPr marL="0" indent="0">
              <a:buNone/>
            </a:pPr>
            <a:r>
              <a:rPr lang="en-US" altLang="ko-KR" sz="2400" dirty="0"/>
              <a:t> </a:t>
            </a:r>
            <a:r>
              <a:rPr lang="en-US" altLang="ko-KR" sz="2400" dirty="0" smtClean="0"/>
              <a:t> - </a:t>
            </a:r>
            <a:r>
              <a:rPr lang="ko-KR" altLang="en-US" sz="2400" dirty="0"/>
              <a:t>거액의 투자재원도 필요할 것임</a:t>
            </a:r>
            <a:r>
              <a:rPr lang="en-US" altLang="ko-KR" sz="2400" dirty="0"/>
              <a:t>. </a:t>
            </a:r>
            <a:r>
              <a:rPr lang="ko-KR" altLang="en-US" sz="2400" dirty="0"/>
              <a:t>그러나 반드시 </a:t>
            </a:r>
            <a:r>
              <a:rPr lang="ko-KR" altLang="en-US" sz="2400" dirty="0" smtClean="0"/>
              <a:t>추진해</a:t>
            </a:r>
            <a:endParaRPr lang="en-US" altLang="ko-KR" sz="2400" dirty="0" smtClean="0"/>
          </a:p>
          <a:p>
            <a:pPr marL="0" indent="0">
              <a:buNone/>
            </a:pPr>
            <a:r>
              <a:rPr lang="en-US" altLang="ko-KR" sz="2400" dirty="0"/>
              <a:t> </a:t>
            </a:r>
            <a:r>
              <a:rPr lang="en-US" altLang="ko-KR" sz="2400" dirty="0" smtClean="0"/>
              <a:t>   </a:t>
            </a:r>
            <a:r>
              <a:rPr lang="ko-KR" altLang="en-US" sz="2400" dirty="0" smtClean="0"/>
              <a:t>가야 </a:t>
            </a:r>
            <a:r>
              <a:rPr lang="ko-KR" altLang="en-US" sz="2400" dirty="0"/>
              <a:t>할 과제인 만큼 중장기 </a:t>
            </a:r>
            <a:r>
              <a:rPr lang="en-US" altLang="ko-KR" sz="2400" dirty="0"/>
              <a:t>2030</a:t>
            </a:r>
            <a:r>
              <a:rPr lang="ko-KR" altLang="en-US" sz="2400" dirty="0"/>
              <a:t>년</a:t>
            </a:r>
            <a:r>
              <a:rPr lang="en-US" altLang="ko-KR" sz="2400" dirty="0"/>
              <a:t>, 2045</a:t>
            </a:r>
            <a:r>
              <a:rPr lang="ko-KR" altLang="en-US" sz="2400" dirty="0"/>
              <a:t>년까지의 중장기 </a:t>
            </a:r>
            <a:endParaRPr lang="en-US" altLang="ko-KR" sz="2400" dirty="0" smtClean="0"/>
          </a:p>
          <a:p>
            <a:pPr marL="0" indent="0">
              <a:buNone/>
            </a:pPr>
            <a:r>
              <a:rPr lang="en-US" altLang="ko-KR" sz="2400" dirty="0"/>
              <a:t> </a:t>
            </a:r>
            <a:r>
              <a:rPr lang="en-US" altLang="ko-KR" sz="2400" dirty="0" smtClean="0"/>
              <a:t>   </a:t>
            </a:r>
            <a:r>
              <a:rPr lang="ko-KR" altLang="en-US" sz="2400" dirty="0" smtClean="0"/>
              <a:t>계획이 </a:t>
            </a:r>
            <a:r>
              <a:rPr lang="ko-KR" altLang="en-US" sz="2400" dirty="0"/>
              <a:t>있어야 할 것임</a:t>
            </a:r>
            <a:r>
              <a:rPr lang="en-US" altLang="ko-KR" sz="2400" dirty="0"/>
              <a:t>. </a:t>
            </a:r>
            <a:r>
              <a:rPr lang="ko-KR" altLang="en-US" sz="2400" dirty="0"/>
              <a:t>상당한 재원이 필요할 것이고</a:t>
            </a:r>
            <a:r>
              <a:rPr lang="en-US" altLang="ko-KR" sz="2400" dirty="0"/>
              <a:t>, </a:t>
            </a:r>
            <a:endParaRPr lang="en-US" altLang="ko-KR" sz="2400" dirty="0" smtClean="0"/>
          </a:p>
          <a:p>
            <a:pPr marL="0" indent="0">
              <a:buNone/>
            </a:pPr>
            <a:r>
              <a:rPr lang="en-US" altLang="ko-KR" sz="2400" dirty="0"/>
              <a:t> </a:t>
            </a:r>
            <a:r>
              <a:rPr lang="en-US" altLang="ko-KR" sz="2400" dirty="0" smtClean="0"/>
              <a:t>   </a:t>
            </a:r>
            <a:r>
              <a:rPr lang="ko-KR" altLang="en-US" sz="2400" dirty="0" smtClean="0"/>
              <a:t>녹색 </a:t>
            </a:r>
            <a:r>
              <a:rPr lang="ko-KR" altLang="en-US" sz="2400" dirty="0"/>
              <a:t>건물에 대한 정책적 제도적 장치도 있어야 </a:t>
            </a:r>
            <a:r>
              <a:rPr lang="ko-KR" altLang="en-US" sz="2400" dirty="0"/>
              <a:t>함</a:t>
            </a:r>
            <a:endParaRPr lang="ko-KR" altLang="en-US" sz="2400" dirty="0"/>
          </a:p>
          <a:p>
            <a:pPr marL="0" indent="0">
              <a:buNone/>
            </a:pPr>
            <a:endParaRPr lang="en-US" altLang="ko-KR" sz="2400" dirty="0" smtClean="0"/>
          </a:p>
        </p:txBody>
      </p:sp>
    </p:spTree>
    <p:extLst>
      <p:ext uri="{BB962C8B-B14F-4D97-AF65-F5344CB8AC3E}">
        <p14:creationId xmlns:p14="http://schemas.microsoft.com/office/powerpoint/2010/main" val="16847566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모서리가 둥근 직사각형 4"/>
          <p:cNvSpPr/>
          <p:nvPr/>
        </p:nvSpPr>
        <p:spPr>
          <a:xfrm>
            <a:off x="251520" y="332656"/>
            <a:ext cx="792088" cy="720080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3</a:t>
            </a:r>
            <a:endParaRPr lang="ko-KR" alt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187624" y="332656"/>
            <a:ext cx="6696744" cy="720080"/>
          </a:xfrm>
          <a:prstGeom prst="rect">
            <a:avLst/>
          </a:prstGeom>
          <a:ln w="381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ko-KR" altLang="en-US" sz="3600" dirty="0"/>
              <a:t>광주시 </a:t>
            </a:r>
            <a:r>
              <a:rPr lang="en-US" altLang="ko-KR" sz="3600" dirty="0"/>
              <a:t>2045 </a:t>
            </a:r>
            <a:r>
              <a:rPr lang="ko-KR" altLang="en-US" sz="3600" dirty="0"/>
              <a:t>탄소중립 </a:t>
            </a:r>
            <a:r>
              <a:rPr lang="ko-KR" altLang="en-US" sz="3600" dirty="0" smtClean="0"/>
              <a:t>평가 </a:t>
            </a:r>
            <a:endParaRPr lang="ko-KR" altLang="en-US" sz="3600" dirty="0"/>
          </a:p>
        </p:txBody>
      </p:sp>
      <p:cxnSp>
        <p:nvCxnSpPr>
          <p:cNvPr id="8" name="직선 연결선 7"/>
          <p:cNvCxnSpPr/>
          <p:nvPr/>
        </p:nvCxnSpPr>
        <p:spPr>
          <a:xfrm>
            <a:off x="1187624" y="332656"/>
            <a:ext cx="0" cy="72008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/>
          <p:cNvCxnSpPr/>
          <p:nvPr/>
        </p:nvCxnSpPr>
        <p:spPr>
          <a:xfrm>
            <a:off x="1187624" y="1052736"/>
            <a:ext cx="655272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내용 개체 틀 12"/>
          <p:cNvSpPr>
            <a:spLocks noGrp="1"/>
          </p:cNvSpPr>
          <p:nvPr>
            <p:ph idx="1"/>
          </p:nvPr>
        </p:nvSpPr>
        <p:spPr>
          <a:xfrm>
            <a:off x="307816" y="1412776"/>
            <a:ext cx="8584664" cy="51845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o-KR" altLang="en-US" sz="2500" b="1" dirty="0" smtClean="0">
                <a:solidFill>
                  <a:srgbClr val="0070C0"/>
                </a:solidFill>
              </a:rPr>
              <a:t>▶</a:t>
            </a:r>
            <a:r>
              <a:rPr lang="en-US" altLang="ko-KR" sz="2800" b="1" dirty="0" smtClean="0">
                <a:solidFill>
                  <a:srgbClr val="0070C0"/>
                </a:solidFill>
              </a:rPr>
              <a:t>3-7 </a:t>
            </a:r>
            <a:r>
              <a:rPr lang="ko-KR" altLang="en-US" sz="2400" b="1" dirty="0" err="1"/>
              <a:t>연차별</a:t>
            </a:r>
            <a:r>
              <a:rPr lang="ko-KR" altLang="en-US" sz="2400" b="1" dirty="0"/>
              <a:t> 로드 </a:t>
            </a:r>
            <a:r>
              <a:rPr lang="ko-KR" altLang="en-US" sz="2400" b="1" dirty="0" err="1"/>
              <a:t>맵과</a:t>
            </a:r>
            <a:r>
              <a:rPr lang="ko-KR" altLang="en-US" sz="2400" b="1" dirty="0"/>
              <a:t> 재원 확보 방안 필요성</a:t>
            </a:r>
          </a:p>
          <a:p>
            <a:pPr marL="0" indent="0">
              <a:buNone/>
            </a:pPr>
            <a:endParaRPr lang="en-US" altLang="ko-KR" sz="2400" dirty="0" smtClean="0"/>
          </a:p>
          <a:p>
            <a:pPr marL="0" indent="0" fontAlgn="base">
              <a:buNone/>
            </a:pPr>
            <a:r>
              <a:rPr lang="en-US" altLang="ko-KR" sz="2400" dirty="0" smtClean="0"/>
              <a:t>  - 2030</a:t>
            </a:r>
            <a:r>
              <a:rPr lang="ko-KR" altLang="en-US" sz="2400" dirty="0"/>
              <a:t>년까지의 계획은 연차 별 </a:t>
            </a:r>
            <a:r>
              <a:rPr lang="ko-KR" altLang="en-US" sz="2400" dirty="0" smtClean="0"/>
              <a:t>추진 현황 필요</a:t>
            </a:r>
            <a:r>
              <a:rPr lang="en-US" altLang="ko-KR" sz="2400" dirty="0" smtClean="0"/>
              <a:t> </a:t>
            </a:r>
            <a:endParaRPr lang="ko-KR" altLang="en-US" sz="2400" dirty="0"/>
          </a:p>
          <a:p>
            <a:pPr marL="0" indent="0" fontAlgn="base">
              <a:buNone/>
            </a:pPr>
            <a:r>
              <a:rPr lang="en-US" altLang="ko-KR" sz="2400" dirty="0" smtClean="0"/>
              <a:t>  - </a:t>
            </a:r>
            <a:r>
              <a:rPr lang="ko-KR" altLang="en-US" sz="2400" dirty="0"/>
              <a:t>현재까지 예산과 계획은 </a:t>
            </a:r>
            <a:r>
              <a:rPr lang="en-US" altLang="ko-KR" sz="2400" dirty="0"/>
              <a:t>2025</a:t>
            </a:r>
            <a:r>
              <a:rPr lang="ko-KR" altLang="en-US" sz="2400" dirty="0"/>
              <a:t>년까지만 수립</a:t>
            </a:r>
            <a:r>
              <a:rPr lang="en-US" altLang="ko-KR" sz="2400" dirty="0"/>
              <a:t>, </a:t>
            </a:r>
            <a:r>
              <a:rPr lang="ko-KR" altLang="en-US" sz="2400" dirty="0"/>
              <a:t>대부분 민자 </a:t>
            </a:r>
            <a:endParaRPr lang="en-US" altLang="ko-KR" sz="2400" dirty="0" smtClean="0"/>
          </a:p>
          <a:p>
            <a:pPr marL="0" indent="0" fontAlgn="base">
              <a:buNone/>
            </a:pPr>
            <a:r>
              <a:rPr lang="en-US" altLang="ko-KR" sz="2400" dirty="0"/>
              <a:t> </a:t>
            </a:r>
            <a:r>
              <a:rPr lang="en-US" altLang="ko-KR" sz="2400" dirty="0" smtClean="0"/>
              <a:t>   </a:t>
            </a:r>
            <a:r>
              <a:rPr lang="ko-KR" altLang="en-US" sz="2400" dirty="0" smtClean="0"/>
              <a:t>투자 </a:t>
            </a:r>
            <a:r>
              <a:rPr lang="ko-KR" altLang="en-US" sz="2400" dirty="0"/>
              <a:t>의존도가 큼</a:t>
            </a:r>
            <a:r>
              <a:rPr lang="en-US" altLang="ko-KR" sz="2400" dirty="0"/>
              <a:t>. </a:t>
            </a:r>
            <a:r>
              <a:rPr lang="ko-KR" altLang="en-US" sz="2400" dirty="0"/>
              <a:t>사업비를 </a:t>
            </a:r>
            <a:r>
              <a:rPr lang="en-US" altLang="ko-KR" sz="2400" dirty="0"/>
              <a:t>2025</a:t>
            </a:r>
            <a:r>
              <a:rPr lang="ko-KR" altLang="en-US" sz="2400" dirty="0"/>
              <a:t>년까지 </a:t>
            </a:r>
            <a:r>
              <a:rPr lang="en-US" altLang="ko-KR" sz="2400" dirty="0"/>
              <a:t>24</a:t>
            </a:r>
            <a:r>
              <a:rPr lang="ko-KR" altLang="en-US" sz="2400" dirty="0"/>
              <a:t>조 </a:t>
            </a:r>
            <a:r>
              <a:rPr lang="en-US" altLang="ko-KR" sz="2400" dirty="0"/>
              <a:t>4,716</a:t>
            </a:r>
            <a:r>
              <a:rPr lang="ko-KR" altLang="en-US" sz="2400" dirty="0"/>
              <a:t>억 </a:t>
            </a:r>
            <a:r>
              <a:rPr lang="ko-KR" altLang="en-US" sz="2400" dirty="0" smtClean="0"/>
              <a:t>원</a:t>
            </a:r>
            <a:endParaRPr lang="en-US" altLang="ko-KR" sz="2400" dirty="0" smtClean="0"/>
          </a:p>
          <a:p>
            <a:pPr marL="0" indent="0" fontAlgn="base">
              <a:buNone/>
            </a:pPr>
            <a:r>
              <a:rPr lang="en-US" altLang="ko-KR" sz="2400" dirty="0"/>
              <a:t> </a:t>
            </a:r>
            <a:r>
              <a:rPr lang="en-US" altLang="ko-KR" sz="2400" dirty="0" smtClean="0"/>
              <a:t>   (</a:t>
            </a:r>
            <a:r>
              <a:rPr lang="ko-KR" altLang="en-US" sz="2400" dirty="0"/>
              <a:t>국비 </a:t>
            </a:r>
            <a:r>
              <a:rPr lang="en-US" altLang="ko-KR" sz="2400" dirty="0"/>
              <a:t>4</a:t>
            </a:r>
            <a:r>
              <a:rPr lang="ko-KR" altLang="en-US" sz="2400" dirty="0"/>
              <a:t>조 </a:t>
            </a:r>
            <a:r>
              <a:rPr lang="en-US" altLang="ko-KR" sz="2400" dirty="0"/>
              <a:t>1,312</a:t>
            </a:r>
            <a:r>
              <a:rPr lang="ko-KR" altLang="en-US" sz="2400" dirty="0"/>
              <a:t>억</a:t>
            </a:r>
            <a:r>
              <a:rPr lang="en-US" altLang="ko-KR" sz="2400" dirty="0"/>
              <a:t>, </a:t>
            </a:r>
            <a:r>
              <a:rPr lang="ko-KR" altLang="en-US" sz="2400" dirty="0"/>
              <a:t>시비 </a:t>
            </a:r>
            <a:r>
              <a:rPr lang="en-US" altLang="ko-KR" sz="2400" dirty="0"/>
              <a:t>2</a:t>
            </a:r>
            <a:r>
              <a:rPr lang="ko-KR" altLang="en-US" sz="2400" dirty="0"/>
              <a:t>조 </a:t>
            </a:r>
            <a:r>
              <a:rPr lang="en-US" altLang="ko-KR" sz="2400" dirty="0"/>
              <a:t>2,602</a:t>
            </a:r>
            <a:r>
              <a:rPr lang="ko-KR" altLang="en-US" sz="2400" dirty="0"/>
              <a:t>억</a:t>
            </a:r>
            <a:r>
              <a:rPr lang="en-US" altLang="ko-KR" sz="2400" dirty="0"/>
              <a:t>, </a:t>
            </a:r>
            <a:r>
              <a:rPr lang="ko-KR" altLang="en-US" sz="2400" dirty="0"/>
              <a:t>민자 </a:t>
            </a:r>
            <a:r>
              <a:rPr lang="en-US" altLang="ko-KR" sz="2400" dirty="0"/>
              <a:t>18</a:t>
            </a:r>
            <a:r>
              <a:rPr lang="ko-KR" altLang="en-US" sz="2400" dirty="0"/>
              <a:t>조 </a:t>
            </a:r>
            <a:r>
              <a:rPr lang="en-US" altLang="ko-KR" sz="2400" dirty="0"/>
              <a:t>0,802</a:t>
            </a:r>
            <a:r>
              <a:rPr lang="ko-KR" altLang="en-US" sz="2400" dirty="0"/>
              <a:t>억</a:t>
            </a:r>
            <a:r>
              <a:rPr lang="en-US" altLang="ko-KR" sz="2400" dirty="0"/>
              <a:t>) </a:t>
            </a:r>
            <a:endParaRPr lang="en-US" altLang="ko-KR" sz="2400" dirty="0" smtClean="0"/>
          </a:p>
          <a:p>
            <a:pPr marL="0" indent="0" fontAlgn="base">
              <a:buNone/>
            </a:pPr>
            <a:r>
              <a:rPr lang="en-US" altLang="ko-KR" sz="2400" dirty="0"/>
              <a:t> </a:t>
            </a:r>
            <a:r>
              <a:rPr lang="en-US" altLang="ko-KR" sz="2400" dirty="0" smtClean="0"/>
              <a:t>   </a:t>
            </a:r>
            <a:r>
              <a:rPr lang="ko-KR" altLang="en-US" sz="2400" dirty="0" smtClean="0"/>
              <a:t>상정</a:t>
            </a:r>
            <a:r>
              <a:rPr lang="en-US" altLang="ko-KR" sz="2400" dirty="0"/>
              <a:t>. </a:t>
            </a:r>
            <a:r>
              <a:rPr lang="ko-KR" altLang="en-US" sz="2400" dirty="0"/>
              <a:t>재원 조달이 가능성이 있는지</a:t>
            </a:r>
            <a:r>
              <a:rPr lang="en-US" altLang="ko-KR" sz="2400" dirty="0"/>
              <a:t>. </a:t>
            </a:r>
            <a:endParaRPr lang="ko-KR" altLang="en-US" sz="2400" dirty="0"/>
          </a:p>
          <a:p>
            <a:pPr marL="0" indent="0">
              <a:buNone/>
            </a:pPr>
            <a:endParaRPr lang="en-US" altLang="ko-KR" sz="2400" dirty="0" smtClean="0"/>
          </a:p>
        </p:txBody>
      </p:sp>
    </p:spTree>
    <p:extLst>
      <p:ext uri="{BB962C8B-B14F-4D97-AF65-F5344CB8AC3E}">
        <p14:creationId xmlns:p14="http://schemas.microsoft.com/office/powerpoint/2010/main" val="24035301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모서리가 둥근 직사각형 4"/>
          <p:cNvSpPr/>
          <p:nvPr/>
        </p:nvSpPr>
        <p:spPr>
          <a:xfrm>
            <a:off x="251520" y="332656"/>
            <a:ext cx="792088" cy="720080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3</a:t>
            </a:r>
            <a:endParaRPr lang="ko-KR" alt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187624" y="332656"/>
            <a:ext cx="6696744" cy="720080"/>
          </a:xfrm>
          <a:prstGeom prst="rect">
            <a:avLst/>
          </a:prstGeom>
          <a:ln w="381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ko-KR" altLang="en-US" sz="3600" dirty="0"/>
              <a:t>광주시 </a:t>
            </a:r>
            <a:r>
              <a:rPr lang="en-US" altLang="ko-KR" sz="3600" dirty="0"/>
              <a:t>2045 </a:t>
            </a:r>
            <a:r>
              <a:rPr lang="ko-KR" altLang="en-US" sz="3600" dirty="0"/>
              <a:t>탄소중립 </a:t>
            </a:r>
            <a:r>
              <a:rPr lang="ko-KR" altLang="en-US" sz="3600" dirty="0" smtClean="0"/>
              <a:t>평가 </a:t>
            </a:r>
            <a:endParaRPr lang="ko-KR" altLang="en-US" sz="3600" dirty="0"/>
          </a:p>
        </p:txBody>
      </p:sp>
      <p:cxnSp>
        <p:nvCxnSpPr>
          <p:cNvPr id="8" name="직선 연결선 7"/>
          <p:cNvCxnSpPr/>
          <p:nvPr/>
        </p:nvCxnSpPr>
        <p:spPr>
          <a:xfrm>
            <a:off x="1187624" y="332656"/>
            <a:ext cx="0" cy="72008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/>
          <p:cNvCxnSpPr/>
          <p:nvPr/>
        </p:nvCxnSpPr>
        <p:spPr>
          <a:xfrm>
            <a:off x="1187624" y="1052736"/>
            <a:ext cx="655272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내용 개체 틀 12"/>
          <p:cNvSpPr>
            <a:spLocks noGrp="1"/>
          </p:cNvSpPr>
          <p:nvPr>
            <p:ph idx="1"/>
          </p:nvPr>
        </p:nvSpPr>
        <p:spPr>
          <a:xfrm>
            <a:off x="307816" y="1412776"/>
            <a:ext cx="8584664" cy="51845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o-KR" altLang="en-US" sz="2500" b="1" dirty="0" smtClean="0">
                <a:solidFill>
                  <a:srgbClr val="0070C0"/>
                </a:solidFill>
              </a:rPr>
              <a:t>▶</a:t>
            </a:r>
            <a:r>
              <a:rPr lang="en-US" altLang="ko-KR" sz="2800" b="1" dirty="0" smtClean="0">
                <a:solidFill>
                  <a:srgbClr val="0070C0"/>
                </a:solidFill>
              </a:rPr>
              <a:t>3-8 </a:t>
            </a:r>
            <a:r>
              <a:rPr lang="ko-KR" altLang="en-US" sz="2400" b="1" dirty="0"/>
              <a:t>‘</a:t>
            </a:r>
            <a:r>
              <a:rPr lang="en-US" altLang="ko-KR" sz="2400" b="1" dirty="0"/>
              <a:t>2045 </a:t>
            </a:r>
            <a:r>
              <a:rPr lang="ko-KR" altLang="en-US" sz="2400" b="1" dirty="0"/>
              <a:t>탄소중립’과 법적 구속력</a:t>
            </a:r>
          </a:p>
          <a:p>
            <a:pPr marL="0" indent="0" fontAlgn="base">
              <a:buNone/>
            </a:pPr>
            <a:endParaRPr lang="en-US" altLang="ko-KR" sz="2400" dirty="0"/>
          </a:p>
          <a:p>
            <a:pPr marL="0" indent="0" fontAlgn="base">
              <a:buNone/>
            </a:pPr>
            <a:r>
              <a:rPr lang="en-US" altLang="ko-KR" sz="2400" dirty="0" smtClean="0"/>
              <a:t>  - </a:t>
            </a:r>
            <a:r>
              <a:rPr lang="en-US" altLang="ko-KR" sz="2400" dirty="0"/>
              <a:t>2050 </a:t>
            </a:r>
            <a:r>
              <a:rPr lang="ko-KR" altLang="en-US" sz="2400" dirty="0"/>
              <a:t>탄소중립을 확고히 하는 정부가 기후위기 관련 법률 </a:t>
            </a:r>
            <a:endParaRPr lang="en-US" altLang="ko-KR" sz="2400" dirty="0" smtClean="0"/>
          </a:p>
          <a:p>
            <a:pPr marL="0" indent="0" fontAlgn="base">
              <a:buNone/>
            </a:pPr>
            <a:r>
              <a:rPr lang="en-US" altLang="ko-KR" sz="2400" dirty="0"/>
              <a:t> </a:t>
            </a:r>
            <a:r>
              <a:rPr lang="en-US" altLang="ko-KR" sz="2400" dirty="0" smtClean="0"/>
              <a:t>   </a:t>
            </a:r>
            <a:r>
              <a:rPr lang="ko-KR" altLang="en-US" sz="2400" dirty="0" smtClean="0"/>
              <a:t>제정이 </a:t>
            </a:r>
            <a:r>
              <a:rPr lang="ko-KR" altLang="en-US" sz="2400" dirty="0"/>
              <a:t>시급히 필요하고</a:t>
            </a:r>
            <a:r>
              <a:rPr lang="en-US" altLang="ko-KR" sz="2400" dirty="0"/>
              <a:t>(</a:t>
            </a:r>
            <a:r>
              <a:rPr lang="ko-KR" altLang="en-US" sz="2400" dirty="0"/>
              <a:t>현재 국회에서 심의 중임</a:t>
            </a:r>
            <a:r>
              <a:rPr lang="en-US" altLang="ko-KR" sz="2400" dirty="0"/>
              <a:t>),</a:t>
            </a:r>
            <a:r>
              <a:rPr lang="ko-KR" altLang="en-US" sz="2400" dirty="0"/>
              <a:t> </a:t>
            </a:r>
            <a:r>
              <a:rPr lang="ko-KR" altLang="en-US" sz="2400" dirty="0" smtClean="0"/>
              <a:t>광주시</a:t>
            </a:r>
            <a:endParaRPr lang="en-US" altLang="ko-KR" sz="2400" dirty="0" smtClean="0"/>
          </a:p>
          <a:p>
            <a:pPr marL="0" indent="0" fontAlgn="base">
              <a:buNone/>
            </a:pPr>
            <a:r>
              <a:rPr lang="en-US" altLang="ko-KR" sz="2400" dirty="0"/>
              <a:t> </a:t>
            </a:r>
            <a:r>
              <a:rPr lang="en-US" altLang="ko-KR" sz="2400" dirty="0" smtClean="0"/>
              <a:t>   </a:t>
            </a:r>
            <a:r>
              <a:rPr lang="ko-KR" altLang="en-US" sz="2400" dirty="0" smtClean="0"/>
              <a:t>와 </a:t>
            </a:r>
            <a:r>
              <a:rPr lang="ko-KR" altLang="en-US" sz="2400" dirty="0"/>
              <a:t>같은 지방정부들 또한 조례의 제정이 필요함</a:t>
            </a:r>
            <a:r>
              <a:rPr lang="en-US" altLang="ko-KR" sz="2400" dirty="0"/>
              <a:t>. </a:t>
            </a:r>
            <a:r>
              <a:rPr lang="ko-KR" altLang="en-US" sz="2400" dirty="0"/>
              <a:t>때에 따라 </a:t>
            </a:r>
            <a:endParaRPr lang="en-US" altLang="ko-KR" sz="2400" dirty="0" smtClean="0"/>
          </a:p>
          <a:p>
            <a:pPr marL="0" indent="0" fontAlgn="base">
              <a:buNone/>
            </a:pPr>
            <a:r>
              <a:rPr lang="en-US" altLang="ko-KR" sz="2400" dirty="0"/>
              <a:t> </a:t>
            </a:r>
            <a:r>
              <a:rPr lang="en-US" altLang="ko-KR" sz="2400" dirty="0" smtClean="0"/>
              <a:t>   </a:t>
            </a:r>
            <a:r>
              <a:rPr lang="ko-KR" altLang="en-US" sz="2400" dirty="0" smtClean="0"/>
              <a:t>중앙정부보다 </a:t>
            </a:r>
            <a:r>
              <a:rPr lang="ko-KR" altLang="en-US" sz="2400" dirty="0"/>
              <a:t>먼저 조례를 가질 필요도 있음</a:t>
            </a:r>
            <a:r>
              <a:rPr lang="en-US" altLang="ko-KR" sz="2400" dirty="0"/>
              <a:t>. </a:t>
            </a:r>
            <a:r>
              <a:rPr lang="ko-KR" altLang="en-US" sz="2400" dirty="0"/>
              <a:t>광주의 경우</a:t>
            </a:r>
            <a:r>
              <a:rPr lang="en-US" altLang="ko-KR" sz="2400" dirty="0"/>
              <a:t>, </a:t>
            </a:r>
            <a:endParaRPr lang="en-US" altLang="ko-KR" sz="2400" dirty="0" smtClean="0"/>
          </a:p>
          <a:p>
            <a:pPr marL="0" indent="0" fontAlgn="base">
              <a:buNone/>
            </a:pPr>
            <a:r>
              <a:rPr lang="en-US" altLang="ko-KR" sz="2400" dirty="0"/>
              <a:t> </a:t>
            </a:r>
            <a:r>
              <a:rPr lang="en-US" altLang="ko-KR" sz="2400" dirty="0" smtClean="0"/>
              <a:t>   </a:t>
            </a:r>
            <a:r>
              <a:rPr lang="ko-KR" altLang="en-US" sz="2400" dirty="0" smtClean="0"/>
              <a:t>조례에는 </a:t>
            </a:r>
            <a:r>
              <a:rPr lang="ko-KR" altLang="en-US" sz="2400" dirty="0"/>
              <a:t>중장기 감축목표를 담고</a:t>
            </a:r>
            <a:r>
              <a:rPr lang="en-US" altLang="ko-KR" sz="2400" dirty="0"/>
              <a:t>, </a:t>
            </a:r>
            <a:r>
              <a:rPr lang="ko-KR" altLang="en-US" sz="2400" dirty="0"/>
              <a:t>이를 구현하기 위한 </a:t>
            </a:r>
            <a:endParaRPr lang="en-US" altLang="ko-KR" sz="2400" dirty="0" smtClean="0"/>
          </a:p>
          <a:p>
            <a:pPr marL="0" indent="0" fontAlgn="base">
              <a:buNone/>
            </a:pPr>
            <a:r>
              <a:rPr lang="en-US" altLang="ko-KR" sz="2400" dirty="0"/>
              <a:t> </a:t>
            </a:r>
            <a:r>
              <a:rPr lang="en-US" altLang="ko-KR" sz="2400" dirty="0" smtClean="0"/>
              <a:t>   </a:t>
            </a:r>
            <a:r>
              <a:rPr lang="ko-KR" altLang="en-US" sz="2400" dirty="0" smtClean="0"/>
              <a:t>정책을 </a:t>
            </a:r>
            <a:r>
              <a:rPr lang="ko-KR" altLang="en-US" sz="2400" dirty="0"/>
              <a:t>담아야 할 것임</a:t>
            </a:r>
            <a:r>
              <a:rPr lang="en-US" altLang="ko-KR" sz="2400" dirty="0"/>
              <a:t>. </a:t>
            </a:r>
            <a:endParaRPr lang="ko-KR" altLang="en-US" sz="2400" dirty="0"/>
          </a:p>
          <a:p>
            <a:pPr marL="0" indent="0" fontAlgn="base">
              <a:buNone/>
            </a:pPr>
            <a:r>
              <a:rPr lang="en-US" altLang="ko-KR" sz="2400" dirty="0" smtClean="0"/>
              <a:t>  - </a:t>
            </a:r>
            <a:r>
              <a:rPr lang="ko-KR" altLang="en-US" sz="2400" dirty="0"/>
              <a:t>탄소중립은 광범위한 도시의 변화를 담고 있어서 연관된 </a:t>
            </a:r>
            <a:endParaRPr lang="en-US" altLang="ko-KR" sz="2400" dirty="0" smtClean="0"/>
          </a:p>
          <a:p>
            <a:pPr marL="0" indent="0" fontAlgn="base">
              <a:buNone/>
            </a:pPr>
            <a:r>
              <a:rPr lang="en-US" altLang="ko-KR" sz="2400" dirty="0"/>
              <a:t> </a:t>
            </a:r>
            <a:r>
              <a:rPr lang="en-US" altLang="ko-KR" sz="2400" dirty="0" smtClean="0"/>
              <a:t>   </a:t>
            </a:r>
            <a:r>
              <a:rPr lang="ko-KR" altLang="en-US" sz="2400" dirty="0" smtClean="0"/>
              <a:t>조례</a:t>
            </a:r>
            <a:r>
              <a:rPr lang="en-US" altLang="ko-KR" sz="2400" dirty="0"/>
              <a:t>, </a:t>
            </a:r>
            <a:r>
              <a:rPr lang="ko-KR" altLang="en-US" sz="2400" dirty="0"/>
              <a:t>예를 들면 건축</a:t>
            </a:r>
            <a:r>
              <a:rPr lang="en-US" altLang="ko-KR" sz="2400" dirty="0"/>
              <a:t>, </a:t>
            </a:r>
            <a:r>
              <a:rPr lang="ko-KR" altLang="en-US" sz="2400" dirty="0"/>
              <a:t>교통</a:t>
            </a:r>
            <a:r>
              <a:rPr lang="en-US" altLang="ko-KR" sz="2400" dirty="0"/>
              <a:t>, </a:t>
            </a:r>
            <a:r>
              <a:rPr lang="ko-KR" altLang="en-US" sz="2400" dirty="0"/>
              <a:t>에너지</a:t>
            </a:r>
            <a:r>
              <a:rPr lang="en-US" altLang="ko-KR" sz="2400" dirty="0"/>
              <a:t>, </a:t>
            </a:r>
            <a:r>
              <a:rPr lang="ko-KR" altLang="en-US" sz="2400" dirty="0"/>
              <a:t>산단</a:t>
            </a:r>
            <a:r>
              <a:rPr lang="en-US" altLang="ko-KR" sz="2400" dirty="0"/>
              <a:t>, </a:t>
            </a:r>
            <a:r>
              <a:rPr lang="ko-KR" altLang="en-US" sz="2400" dirty="0"/>
              <a:t>도시계획 등 </a:t>
            </a:r>
            <a:endParaRPr lang="en-US" altLang="ko-KR" sz="2400" dirty="0" smtClean="0"/>
          </a:p>
          <a:p>
            <a:pPr marL="0" indent="0" fontAlgn="base">
              <a:buNone/>
            </a:pPr>
            <a:r>
              <a:rPr lang="en-US" altLang="ko-KR" sz="2400" dirty="0"/>
              <a:t> </a:t>
            </a:r>
            <a:r>
              <a:rPr lang="en-US" altLang="ko-KR" sz="2400" dirty="0" smtClean="0"/>
              <a:t>   </a:t>
            </a:r>
            <a:r>
              <a:rPr lang="ko-KR" altLang="en-US" sz="2400" dirty="0" smtClean="0"/>
              <a:t>분야의 </a:t>
            </a:r>
            <a:r>
              <a:rPr lang="ko-KR" altLang="en-US" sz="2400" dirty="0"/>
              <a:t>조례로 이를 </a:t>
            </a:r>
            <a:r>
              <a:rPr lang="ko-KR" altLang="en-US" sz="2400" dirty="0" smtClean="0"/>
              <a:t>반영 필요</a:t>
            </a:r>
            <a:endParaRPr lang="ko-KR" altLang="en-US" sz="2400" dirty="0"/>
          </a:p>
          <a:p>
            <a:pPr marL="0" indent="0" fontAlgn="base">
              <a:buNone/>
            </a:pPr>
            <a:endParaRPr lang="en-US" altLang="ko-KR" sz="2400" dirty="0" smtClean="0"/>
          </a:p>
        </p:txBody>
      </p:sp>
    </p:spTree>
    <p:extLst>
      <p:ext uri="{BB962C8B-B14F-4D97-AF65-F5344CB8AC3E}">
        <p14:creationId xmlns:p14="http://schemas.microsoft.com/office/powerpoint/2010/main" val="22224685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모서리가 둥근 직사각형 4"/>
          <p:cNvSpPr/>
          <p:nvPr/>
        </p:nvSpPr>
        <p:spPr>
          <a:xfrm>
            <a:off x="251520" y="332656"/>
            <a:ext cx="792088" cy="720080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4</a:t>
            </a:r>
            <a:endParaRPr lang="ko-KR" alt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187624" y="332656"/>
            <a:ext cx="6696744" cy="720080"/>
          </a:xfrm>
          <a:prstGeom prst="rect">
            <a:avLst/>
          </a:prstGeom>
          <a:ln w="381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ko-KR" altLang="en-US" sz="3200" b="1" dirty="0"/>
              <a:t>‘</a:t>
            </a:r>
            <a:r>
              <a:rPr lang="en-US" altLang="ko-KR" sz="3200" b="1" dirty="0"/>
              <a:t>2045</a:t>
            </a:r>
            <a:r>
              <a:rPr lang="ko-KR" altLang="en-US" sz="3200" b="1" dirty="0"/>
              <a:t>탄소 중립도시’ </a:t>
            </a:r>
            <a:r>
              <a:rPr lang="ko-KR" altLang="en-US" sz="3200" b="1" dirty="0" smtClean="0"/>
              <a:t>광주를 위하여 </a:t>
            </a:r>
            <a:endParaRPr lang="ko-KR" altLang="en-US" sz="3200" b="1" dirty="0"/>
          </a:p>
        </p:txBody>
      </p:sp>
      <p:cxnSp>
        <p:nvCxnSpPr>
          <p:cNvPr id="8" name="직선 연결선 7"/>
          <p:cNvCxnSpPr/>
          <p:nvPr/>
        </p:nvCxnSpPr>
        <p:spPr>
          <a:xfrm>
            <a:off x="1187624" y="332656"/>
            <a:ext cx="0" cy="72008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/>
          <p:cNvCxnSpPr/>
          <p:nvPr/>
        </p:nvCxnSpPr>
        <p:spPr>
          <a:xfrm>
            <a:off x="1187624" y="1052736"/>
            <a:ext cx="655272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내용 개체 틀 12"/>
          <p:cNvSpPr>
            <a:spLocks noGrp="1"/>
          </p:cNvSpPr>
          <p:nvPr>
            <p:ph idx="1"/>
          </p:nvPr>
        </p:nvSpPr>
        <p:spPr>
          <a:xfrm>
            <a:off x="307816" y="1412776"/>
            <a:ext cx="8584664" cy="518457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ko-KR" altLang="en-US" sz="2500" b="1" dirty="0" smtClean="0">
                <a:solidFill>
                  <a:srgbClr val="0070C0"/>
                </a:solidFill>
              </a:rPr>
              <a:t>▶ </a:t>
            </a:r>
            <a:r>
              <a:rPr lang="ko-KR" altLang="en-US" sz="2400" b="1" dirty="0"/>
              <a:t>‘</a:t>
            </a:r>
            <a:r>
              <a:rPr lang="en-US" altLang="ko-KR" sz="2400" b="1" dirty="0"/>
              <a:t>2030</a:t>
            </a:r>
            <a:r>
              <a:rPr lang="ko-KR" altLang="en-US" sz="2400" b="1" dirty="0"/>
              <a:t>년 </a:t>
            </a:r>
            <a:r>
              <a:rPr lang="en-US" altLang="ko-KR" sz="2400" b="1" dirty="0"/>
              <a:t>50% </a:t>
            </a:r>
            <a:r>
              <a:rPr lang="ko-KR" altLang="en-US" sz="2400" b="1" dirty="0"/>
              <a:t>감축 및 ‘</a:t>
            </a:r>
            <a:r>
              <a:rPr lang="en-US" altLang="ko-KR" sz="2400" b="1" dirty="0"/>
              <a:t>2050 </a:t>
            </a:r>
            <a:r>
              <a:rPr lang="ko-KR" altLang="en-US" sz="2400" b="1" dirty="0"/>
              <a:t>탄소중립’은 인류가 가야 </a:t>
            </a:r>
            <a:endParaRPr lang="en-US" altLang="ko-KR" sz="2400" b="1" dirty="0" smtClean="0"/>
          </a:p>
          <a:p>
            <a:pPr marL="0" indent="0">
              <a:buNone/>
            </a:pPr>
            <a:r>
              <a:rPr lang="en-US" altLang="ko-KR" sz="2400" b="1" dirty="0"/>
              <a:t> </a:t>
            </a:r>
            <a:r>
              <a:rPr lang="en-US" altLang="ko-KR" sz="2400" b="1" dirty="0" smtClean="0"/>
              <a:t>   </a:t>
            </a:r>
            <a:r>
              <a:rPr lang="ko-KR" altLang="en-US" sz="2400" b="1" dirty="0" smtClean="0"/>
              <a:t>할 </a:t>
            </a:r>
            <a:r>
              <a:rPr lang="ko-KR" altLang="en-US" sz="2400" b="1" dirty="0"/>
              <a:t>길</a:t>
            </a:r>
            <a:r>
              <a:rPr lang="en-US" altLang="ko-KR" sz="2400" b="1" dirty="0"/>
              <a:t>, </a:t>
            </a:r>
            <a:r>
              <a:rPr lang="ko-KR" altLang="en-US" sz="2400" b="1" dirty="0"/>
              <a:t>선택이 아닌 필수의 길임</a:t>
            </a:r>
          </a:p>
          <a:p>
            <a:pPr marL="0" indent="0">
              <a:buNone/>
            </a:pPr>
            <a:r>
              <a:rPr lang="ko-KR" altLang="en-US" sz="2400" b="1" dirty="0" smtClean="0">
                <a:solidFill>
                  <a:srgbClr val="0070C0"/>
                </a:solidFill>
              </a:rPr>
              <a:t>▶ </a:t>
            </a:r>
            <a:r>
              <a:rPr lang="ko-KR" altLang="en-US" sz="2400" b="1" dirty="0"/>
              <a:t>시민들의 국제적인 ‘미래를 위한 금요일</a:t>
            </a:r>
            <a:r>
              <a:rPr lang="en-US" altLang="ko-KR" sz="2400" b="1" dirty="0"/>
              <a:t>(Fridays For </a:t>
            </a:r>
            <a:endParaRPr lang="en-US" altLang="ko-KR" sz="2400" b="1" dirty="0" smtClean="0"/>
          </a:p>
          <a:p>
            <a:pPr marL="0" indent="0">
              <a:buNone/>
            </a:pPr>
            <a:r>
              <a:rPr lang="en-US" altLang="ko-KR" sz="2400" b="1" dirty="0"/>
              <a:t> </a:t>
            </a:r>
            <a:r>
              <a:rPr lang="en-US" altLang="ko-KR" sz="2400" b="1" dirty="0" smtClean="0"/>
              <a:t>   Future</a:t>
            </a:r>
            <a:r>
              <a:rPr lang="en-US" altLang="ko-KR" sz="2400" b="1" dirty="0"/>
              <a:t>)’</a:t>
            </a:r>
            <a:r>
              <a:rPr lang="ko-KR" altLang="en-US" sz="2400" b="1" dirty="0"/>
              <a:t>와 연계한 금요일 기후보호를 위한 캠페인이 </a:t>
            </a:r>
            <a:endParaRPr lang="en-US" altLang="ko-KR" sz="2400" b="1" dirty="0" smtClean="0"/>
          </a:p>
          <a:p>
            <a:pPr marL="0" indent="0">
              <a:buNone/>
            </a:pPr>
            <a:r>
              <a:rPr lang="en-US" altLang="ko-KR" sz="2400" b="1" dirty="0"/>
              <a:t> </a:t>
            </a:r>
            <a:r>
              <a:rPr lang="en-US" altLang="ko-KR" sz="2400" b="1" dirty="0" smtClean="0"/>
              <a:t>   </a:t>
            </a:r>
            <a:r>
              <a:rPr lang="ko-KR" altLang="en-US" sz="2400" b="1" dirty="0" smtClean="0"/>
              <a:t>‘</a:t>
            </a:r>
            <a:r>
              <a:rPr lang="en-US" altLang="ko-KR" sz="2400" b="1" dirty="0"/>
              <a:t>2045 </a:t>
            </a:r>
            <a:r>
              <a:rPr lang="ko-KR" altLang="en-US" sz="2400" b="1" dirty="0"/>
              <a:t>탄소중립 길’에 소중한 자산</a:t>
            </a:r>
            <a:endParaRPr lang="ko-KR" altLang="en-US" sz="2400" dirty="0"/>
          </a:p>
          <a:p>
            <a:pPr marL="0" indent="0">
              <a:buNone/>
            </a:pPr>
            <a:r>
              <a:rPr lang="ko-KR" altLang="en-US" sz="2400" b="1" dirty="0" smtClean="0">
                <a:solidFill>
                  <a:srgbClr val="0070C0"/>
                </a:solidFill>
              </a:rPr>
              <a:t>▶ </a:t>
            </a:r>
            <a:r>
              <a:rPr lang="ko-KR" altLang="en-US" sz="2400" b="1" dirty="0"/>
              <a:t>지난 </a:t>
            </a:r>
            <a:r>
              <a:rPr lang="en-US" altLang="ko-KR" sz="2400" b="1" dirty="0"/>
              <a:t>1</a:t>
            </a:r>
            <a:r>
              <a:rPr lang="ko-KR" altLang="en-US" sz="2400" b="1" dirty="0"/>
              <a:t>년 에너지 전환과 재생에너지 확대</a:t>
            </a:r>
            <a:r>
              <a:rPr lang="en-US" altLang="ko-KR" sz="2400" b="1" dirty="0"/>
              <a:t>, </a:t>
            </a:r>
            <a:r>
              <a:rPr lang="ko-KR" altLang="en-US" sz="2400" b="1" dirty="0"/>
              <a:t>녹색교통과 </a:t>
            </a:r>
            <a:r>
              <a:rPr lang="ko-KR" altLang="en-US" sz="2400" b="1" dirty="0" smtClean="0"/>
              <a:t>친</a:t>
            </a:r>
            <a:endParaRPr lang="en-US" altLang="ko-KR" sz="2400" b="1" dirty="0" smtClean="0"/>
          </a:p>
          <a:p>
            <a:pPr marL="0" indent="0">
              <a:buNone/>
            </a:pPr>
            <a:r>
              <a:rPr lang="en-US" altLang="ko-KR" sz="2400" b="1" dirty="0"/>
              <a:t> </a:t>
            </a:r>
            <a:r>
              <a:rPr lang="en-US" altLang="ko-KR" sz="2400" b="1" dirty="0" smtClean="0"/>
              <a:t>   </a:t>
            </a:r>
            <a:r>
              <a:rPr lang="ko-KR" altLang="en-US" sz="2400" b="1" dirty="0" err="1" smtClean="0"/>
              <a:t>환경차</a:t>
            </a:r>
            <a:r>
              <a:rPr lang="ko-KR" altLang="en-US" sz="2400" b="1" dirty="0" smtClean="0"/>
              <a:t> </a:t>
            </a:r>
            <a:r>
              <a:rPr lang="ko-KR" altLang="en-US" sz="2400" b="1" dirty="0"/>
              <a:t>도입</a:t>
            </a:r>
            <a:r>
              <a:rPr lang="en-US" altLang="ko-KR" sz="2400" b="1" dirty="0"/>
              <a:t>, </a:t>
            </a:r>
            <a:r>
              <a:rPr lang="ko-KR" altLang="en-US" sz="2400" b="1" dirty="0"/>
              <a:t>녹색빌딩도입</a:t>
            </a:r>
            <a:r>
              <a:rPr lang="en-US" altLang="ko-KR" sz="2400" b="1" dirty="0"/>
              <a:t>, </a:t>
            </a:r>
            <a:r>
              <a:rPr lang="ko-KR" altLang="en-US" sz="2400" b="1" dirty="0"/>
              <a:t>자원순환 등을 통해 얼마만큼 </a:t>
            </a:r>
            <a:endParaRPr lang="en-US" altLang="ko-KR" sz="2400" b="1" dirty="0" smtClean="0"/>
          </a:p>
          <a:p>
            <a:pPr marL="0" indent="0">
              <a:buNone/>
            </a:pPr>
            <a:r>
              <a:rPr lang="en-US" altLang="ko-KR" sz="2400" b="1" dirty="0"/>
              <a:t> </a:t>
            </a:r>
            <a:r>
              <a:rPr lang="en-US" altLang="ko-KR" sz="2400" b="1" dirty="0" smtClean="0"/>
              <a:t>   </a:t>
            </a:r>
            <a:r>
              <a:rPr lang="ko-KR" altLang="en-US" sz="2400" b="1" dirty="0" smtClean="0"/>
              <a:t>감축의 </a:t>
            </a:r>
            <a:r>
              <a:rPr lang="ko-KR" altLang="en-US" sz="2400" b="1" dirty="0"/>
              <a:t>성과를 기록했는지 </a:t>
            </a:r>
            <a:r>
              <a:rPr lang="ko-KR" altLang="en-US" sz="2400" b="1" dirty="0" smtClean="0"/>
              <a:t>평가 </a:t>
            </a:r>
            <a:endParaRPr lang="en-US" altLang="ko-KR" sz="2400" b="1" dirty="0" smtClean="0"/>
          </a:p>
          <a:p>
            <a:pPr marL="0" indent="0">
              <a:buNone/>
            </a:pPr>
            <a:r>
              <a:rPr lang="ko-KR" altLang="en-US" sz="2400" b="1" dirty="0">
                <a:solidFill>
                  <a:srgbClr val="0070C0"/>
                </a:solidFill>
              </a:rPr>
              <a:t>▶ </a:t>
            </a:r>
            <a:r>
              <a:rPr lang="en-US" altLang="ko-KR" sz="2400" b="1" dirty="0" smtClean="0"/>
              <a:t>2050</a:t>
            </a:r>
            <a:r>
              <a:rPr lang="ko-KR" altLang="en-US" sz="2400" b="1" dirty="0"/>
              <a:t>년 ‘탄소중립’</a:t>
            </a:r>
            <a:r>
              <a:rPr lang="en-US" altLang="ko-KR" sz="2400" b="1" dirty="0"/>
              <a:t>, ‘</a:t>
            </a:r>
            <a:r>
              <a:rPr lang="ko-KR" altLang="en-US" sz="2400" b="1" dirty="0"/>
              <a:t>순제로 배출</a:t>
            </a:r>
            <a:r>
              <a:rPr lang="en-US" altLang="ko-KR" sz="2400" b="1" dirty="0"/>
              <a:t>(Net Zero)’ </a:t>
            </a:r>
            <a:r>
              <a:rPr lang="ko-KR" altLang="en-US" sz="2400" b="1" dirty="0"/>
              <a:t>실로 </a:t>
            </a:r>
            <a:r>
              <a:rPr lang="ko-KR" altLang="en-US" sz="2400" b="1" dirty="0" err="1"/>
              <a:t>야심찬</a:t>
            </a:r>
            <a:r>
              <a:rPr lang="ko-KR" altLang="en-US" sz="2400" b="1" dirty="0"/>
              <a:t> </a:t>
            </a:r>
            <a:endParaRPr lang="en-US" altLang="ko-KR" sz="2400" b="1" dirty="0" smtClean="0"/>
          </a:p>
          <a:p>
            <a:pPr marL="0" indent="0">
              <a:buNone/>
            </a:pPr>
            <a:r>
              <a:rPr lang="en-US" altLang="ko-KR" sz="2400" b="1" dirty="0"/>
              <a:t> </a:t>
            </a:r>
            <a:r>
              <a:rPr lang="en-US" altLang="ko-KR" sz="2400" b="1" dirty="0" smtClean="0"/>
              <a:t>  </a:t>
            </a:r>
            <a:r>
              <a:rPr lang="ko-KR" altLang="en-US" sz="2400" b="1" dirty="0" smtClean="0"/>
              <a:t>목표임</a:t>
            </a:r>
            <a:r>
              <a:rPr lang="en-US" altLang="ko-KR" sz="2400" b="1" dirty="0"/>
              <a:t>. </a:t>
            </a:r>
            <a:r>
              <a:rPr lang="ko-KR" altLang="en-US" sz="2400" b="1" dirty="0" smtClean="0"/>
              <a:t>반드시 </a:t>
            </a:r>
            <a:r>
              <a:rPr lang="ko-KR" altLang="en-US" sz="2400" b="1" dirty="0"/>
              <a:t>성취해야 될 것임</a:t>
            </a:r>
            <a:r>
              <a:rPr lang="en-US" altLang="ko-KR" sz="2400" b="1" dirty="0"/>
              <a:t>. </a:t>
            </a:r>
            <a:r>
              <a:rPr lang="ko-KR" altLang="en-US" sz="2400" b="1" dirty="0"/>
              <a:t>이를 성취하기 위해서는 </a:t>
            </a:r>
            <a:endParaRPr lang="en-US" altLang="ko-KR" sz="2400" b="1" dirty="0" smtClean="0"/>
          </a:p>
          <a:p>
            <a:pPr marL="0" indent="0">
              <a:buNone/>
            </a:pPr>
            <a:r>
              <a:rPr lang="en-US" altLang="ko-KR" sz="2400" b="1" dirty="0"/>
              <a:t> </a:t>
            </a:r>
            <a:r>
              <a:rPr lang="en-US" altLang="ko-KR" sz="2400" b="1" dirty="0" smtClean="0"/>
              <a:t>  </a:t>
            </a:r>
            <a:r>
              <a:rPr lang="ko-KR" altLang="en-US" sz="2400" b="1" dirty="0" smtClean="0"/>
              <a:t>‘</a:t>
            </a:r>
            <a:r>
              <a:rPr lang="ko-KR" altLang="en-US" sz="2400" b="1" dirty="0"/>
              <a:t>지금 당장 행동에 나서야 할 것임</a:t>
            </a:r>
            <a:r>
              <a:rPr lang="en-US" altLang="ko-KR" sz="2400" b="1" dirty="0"/>
              <a:t>( The Time To Act Is </a:t>
            </a:r>
            <a:endParaRPr lang="en-US" altLang="ko-KR" sz="2400" b="1" dirty="0" smtClean="0"/>
          </a:p>
          <a:p>
            <a:pPr marL="0" indent="0">
              <a:buNone/>
            </a:pPr>
            <a:r>
              <a:rPr lang="en-US" altLang="ko-KR" sz="2400" b="1" dirty="0"/>
              <a:t> </a:t>
            </a:r>
            <a:r>
              <a:rPr lang="en-US" altLang="ko-KR" sz="2400" b="1" dirty="0" smtClean="0"/>
              <a:t>  NOW</a:t>
            </a:r>
            <a:r>
              <a:rPr lang="en-US" altLang="ko-KR" sz="2400" b="1" dirty="0"/>
              <a:t>).’</a:t>
            </a:r>
            <a:r>
              <a:rPr lang="en-US" altLang="ko-KR" sz="2400" dirty="0"/>
              <a:t> </a:t>
            </a:r>
            <a:endParaRPr lang="ko-KR" altLang="en-US" sz="2400" dirty="0"/>
          </a:p>
          <a:p>
            <a:pPr marL="0" indent="0">
              <a:buNone/>
            </a:pPr>
            <a:endParaRPr lang="ko-KR" altLang="en-US" sz="2400" dirty="0"/>
          </a:p>
          <a:p>
            <a:pPr marL="0" indent="0">
              <a:buNone/>
            </a:pPr>
            <a:endParaRPr lang="en-US" altLang="ko-KR" sz="2400" dirty="0" smtClean="0"/>
          </a:p>
        </p:txBody>
      </p:sp>
    </p:spTree>
    <p:extLst>
      <p:ext uri="{BB962C8B-B14F-4D97-AF65-F5344CB8AC3E}">
        <p14:creationId xmlns:p14="http://schemas.microsoft.com/office/powerpoint/2010/main" val="38849995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직선 연결선 1"/>
          <p:cNvCxnSpPr/>
          <p:nvPr/>
        </p:nvCxnSpPr>
        <p:spPr>
          <a:xfrm>
            <a:off x="107504" y="297386"/>
            <a:ext cx="8784976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20575" y="1848599"/>
            <a:ext cx="87849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6000" b="1" dirty="0">
                <a:solidFill>
                  <a:srgbClr val="92D050"/>
                </a:solidFill>
              </a:rPr>
              <a:t>생명</a:t>
            </a:r>
            <a:r>
              <a:rPr lang="en-US" altLang="ko-KR" sz="6000" b="1" dirty="0">
                <a:solidFill>
                  <a:srgbClr val="92D050"/>
                </a:solidFill>
              </a:rPr>
              <a:t>•</a:t>
            </a:r>
            <a:r>
              <a:rPr lang="ko-KR" altLang="en-US" sz="6000" b="1" dirty="0">
                <a:solidFill>
                  <a:srgbClr val="92D050"/>
                </a:solidFill>
              </a:rPr>
              <a:t>평화</a:t>
            </a:r>
            <a:r>
              <a:rPr lang="en-US" altLang="ko-KR" sz="6000" b="1" dirty="0">
                <a:solidFill>
                  <a:srgbClr val="92D050"/>
                </a:solidFill>
              </a:rPr>
              <a:t>•</a:t>
            </a:r>
            <a:r>
              <a:rPr lang="ko-KR" altLang="en-US" sz="6000" b="1" dirty="0">
                <a:solidFill>
                  <a:srgbClr val="92D050"/>
                </a:solidFill>
              </a:rPr>
              <a:t>정의로운 전환</a:t>
            </a:r>
            <a:endParaRPr lang="en-US" altLang="ko-KR" sz="6000" b="1" dirty="0">
              <a:solidFill>
                <a:srgbClr val="92D05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74428" y="4509120"/>
            <a:ext cx="6877271" cy="1107996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anchor="ctr">
            <a:spAutoFit/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4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  </a:t>
            </a:r>
            <a:r>
              <a:rPr kumimoji="0" lang="ko-KR" altLang="en-US" sz="4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감사합니다</a:t>
            </a:r>
            <a:r>
              <a:rPr kumimoji="0" lang="en-US" altLang="ko-KR" sz="4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.</a:t>
            </a:r>
            <a:endParaRPr kumimoji="0" lang="ko-KR" altLang="en-US" sz="4400" b="1" dirty="0">
              <a:solidFill>
                <a:schemeClr val="tx1">
                  <a:lumMod val="75000"/>
                  <a:lumOff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14337217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모서리가 둥근 직사각형 4"/>
          <p:cNvSpPr/>
          <p:nvPr/>
        </p:nvSpPr>
        <p:spPr>
          <a:xfrm>
            <a:off x="251520" y="332656"/>
            <a:ext cx="792088" cy="720080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</a:t>
            </a:r>
            <a:endParaRPr lang="ko-KR" alt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187624" y="332656"/>
            <a:ext cx="6696744" cy="720080"/>
          </a:xfrm>
          <a:prstGeom prst="rect">
            <a:avLst/>
          </a:prstGeom>
          <a:ln w="381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ko-KR" altLang="en-US" sz="4000" b="1" dirty="0" smtClean="0">
                <a:solidFill>
                  <a:srgbClr val="0070C0"/>
                </a:solidFill>
              </a:rPr>
              <a:t>들어가</a:t>
            </a:r>
            <a:r>
              <a:rPr lang="ko-KR" altLang="en-US" sz="4000" b="1" dirty="0">
                <a:solidFill>
                  <a:srgbClr val="0070C0"/>
                </a:solidFill>
              </a:rPr>
              <a:t>기</a:t>
            </a:r>
            <a:endParaRPr lang="ko-KR" altLang="en-US" sz="4000" b="1" dirty="0">
              <a:solidFill>
                <a:srgbClr val="0070C0"/>
              </a:solidFill>
            </a:endParaRPr>
          </a:p>
        </p:txBody>
      </p:sp>
      <p:cxnSp>
        <p:nvCxnSpPr>
          <p:cNvPr id="8" name="직선 연결선 7"/>
          <p:cNvCxnSpPr/>
          <p:nvPr/>
        </p:nvCxnSpPr>
        <p:spPr>
          <a:xfrm>
            <a:off x="1187624" y="332656"/>
            <a:ext cx="0" cy="72008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/>
          <p:cNvCxnSpPr/>
          <p:nvPr/>
        </p:nvCxnSpPr>
        <p:spPr>
          <a:xfrm>
            <a:off x="1187624" y="1052736"/>
            <a:ext cx="655272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내용 개체 틀 12"/>
          <p:cNvSpPr>
            <a:spLocks noGrp="1"/>
          </p:cNvSpPr>
          <p:nvPr>
            <p:ph idx="1"/>
          </p:nvPr>
        </p:nvSpPr>
        <p:spPr>
          <a:xfrm>
            <a:off x="307816" y="1412776"/>
            <a:ext cx="8440648" cy="11521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o-KR" altLang="en-US" sz="2500" b="1" dirty="0" smtClean="0">
                <a:solidFill>
                  <a:srgbClr val="0070C0"/>
                </a:solidFill>
              </a:rPr>
              <a:t>▶</a:t>
            </a:r>
            <a:r>
              <a:rPr lang="en-US" altLang="ko-KR" sz="2400" b="1" dirty="0" smtClean="0"/>
              <a:t>1</a:t>
            </a:r>
            <a:r>
              <a:rPr lang="ko-KR" altLang="en-US" sz="2400" b="1" dirty="0"/>
              <a:t>년 전 </a:t>
            </a:r>
            <a:r>
              <a:rPr lang="en-US" altLang="ko-KR" sz="2400" b="1" dirty="0"/>
              <a:t>8</a:t>
            </a:r>
            <a:r>
              <a:rPr lang="ko-KR" altLang="en-US" sz="2400" b="1" dirty="0"/>
              <a:t>월</a:t>
            </a:r>
            <a:r>
              <a:rPr lang="en-US" altLang="ko-KR" sz="2400" b="1" dirty="0"/>
              <a:t>, </a:t>
            </a:r>
            <a:r>
              <a:rPr lang="ko-KR" altLang="en-US" sz="2400" b="1" dirty="0"/>
              <a:t>광주시 ‘광주시 </a:t>
            </a:r>
            <a:r>
              <a:rPr lang="en-US" altLang="ko-KR" sz="2400" b="1" dirty="0"/>
              <a:t>2045 </a:t>
            </a:r>
            <a:r>
              <a:rPr lang="ko-KR" altLang="en-US" sz="2400" b="1" dirty="0"/>
              <a:t>탄소중립도시’ 선포</a:t>
            </a:r>
            <a:r>
              <a:rPr lang="en-US" altLang="ko-KR" sz="2400" dirty="0"/>
              <a:t>. </a:t>
            </a:r>
            <a:endParaRPr lang="en-US" altLang="ko-KR" sz="2400" dirty="0" smtClean="0"/>
          </a:p>
          <a:p>
            <a:pPr marL="0" indent="0">
              <a:buNone/>
            </a:pPr>
            <a:r>
              <a:rPr lang="en-US" altLang="ko-KR" sz="2400" b="1" dirty="0"/>
              <a:t> </a:t>
            </a:r>
            <a:r>
              <a:rPr lang="en-US" altLang="ko-KR" sz="2400" b="1" dirty="0" smtClean="0"/>
              <a:t>  </a:t>
            </a:r>
            <a:r>
              <a:rPr lang="ko-KR" altLang="en-US" sz="2400" b="1" dirty="0" smtClean="0"/>
              <a:t>중앙정부가 </a:t>
            </a:r>
            <a:r>
              <a:rPr lang="en-US" altLang="ko-KR" sz="2400" b="1" dirty="0"/>
              <a:t>2050 </a:t>
            </a:r>
            <a:r>
              <a:rPr lang="ko-KR" altLang="en-US" sz="2400" b="1" dirty="0"/>
              <a:t>탄소중립국가 </a:t>
            </a:r>
            <a:r>
              <a:rPr lang="ko-KR" altLang="en-US" sz="2400" b="1" dirty="0" smtClean="0"/>
              <a:t>선언</a:t>
            </a:r>
            <a:endParaRPr lang="ko-KR" altLang="en-US" sz="2400" dirty="0"/>
          </a:p>
        </p:txBody>
      </p:sp>
      <p:sp>
        <p:nvSpPr>
          <p:cNvPr id="11" name="내용 개체 틀 12"/>
          <p:cNvSpPr txBox="1">
            <a:spLocks/>
          </p:cNvSpPr>
          <p:nvPr/>
        </p:nvSpPr>
        <p:spPr>
          <a:xfrm>
            <a:off x="315672" y="2708920"/>
            <a:ext cx="8440648" cy="187220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2500" b="1" dirty="0" smtClean="0">
                <a:solidFill>
                  <a:srgbClr val="0070C0"/>
                </a:solidFill>
              </a:rPr>
              <a:t>▶</a:t>
            </a:r>
            <a:r>
              <a:rPr lang="en-US" altLang="ko-KR" sz="2400" b="1" dirty="0"/>
              <a:t>2045 </a:t>
            </a:r>
            <a:r>
              <a:rPr lang="ko-KR" altLang="en-US" sz="2400" b="1" dirty="0"/>
              <a:t>탄소중립도시 </a:t>
            </a:r>
            <a:r>
              <a:rPr lang="ko-KR" altLang="en-US" sz="2400" b="1" dirty="0" smtClean="0"/>
              <a:t>선포</a:t>
            </a:r>
            <a:endParaRPr lang="en-US" altLang="ko-KR" sz="2400" dirty="0" smtClean="0"/>
          </a:p>
          <a:p>
            <a:pPr marL="0" indent="0">
              <a:buNone/>
            </a:pPr>
            <a:r>
              <a:rPr lang="en-US" altLang="ko-KR" sz="2400" dirty="0"/>
              <a:t> </a:t>
            </a:r>
            <a:r>
              <a:rPr lang="en-US" altLang="ko-KR" sz="2400" dirty="0" smtClean="0"/>
              <a:t> - </a:t>
            </a:r>
            <a:r>
              <a:rPr lang="ko-KR" altLang="en-US" sz="2400" b="1" dirty="0"/>
              <a:t>‘파리기후협정’의 </a:t>
            </a:r>
            <a:r>
              <a:rPr lang="ko-KR" altLang="en-US" sz="2400" b="1" dirty="0" smtClean="0"/>
              <a:t>이행과정</a:t>
            </a:r>
            <a:endParaRPr lang="ko-KR" altLang="en-US" sz="2400" dirty="0"/>
          </a:p>
          <a:p>
            <a:pPr marL="0" indent="0">
              <a:buNone/>
            </a:pPr>
            <a:r>
              <a:rPr lang="en-US" altLang="ko-KR" sz="2400" dirty="0" smtClean="0"/>
              <a:t>  - </a:t>
            </a:r>
            <a:r>
              <a:rPr lang="ko-KR" altLang="en-US" sz="2400" b="1" dirty="0" smtClean="0"/>
              <a:t>‘</a:t>
            </a:r>
            <a:r>
              <a:rPr lang="ko-KR" altLang="en-US" sz="2400" b="1" dirty="0"/>
              <a:t>섭씨 </a:t>
            </a:r>
            <a:r>
              <a:rPr lang="en-US" altLang="ko-KR" sz="2400" b="1" dirty="0"/>
              <a:t>1.5</a:t>
            </a:r>
            <a:r>
              <a:rPr lang="ko-KR" altLang="en-US" sz="2400" b="1" dirty="0"/>
              <a:t>도 온난화 목표’ 이를 달성하기 위해 ‘</a:t>
            </a:r>
            <a:r>
              <a:rPr lang="en-US" altLang="ko-KR" sz="2400" b="1" dirty="0"/>
              <a:t>2050 </a:t>
            </a:r>
            <a:r>
              <a:rPr lang="ko-KR" altLang="en-US" sz="2400" b="1" dirty="0" smtClean="0"/>
              <a:t>탄소중립</a:t>
            </a:r>
            <a:endParaRPr lang="en-US" altLang="ko-KR" sz="2400" b="1" dirty="0" smtClean="0"/>
          </a:p>
          <a:p>
            <a:pPr marL="0" indent="0">
              <a:buNone/>
            </a:pPr>
            <a:r>
              <a:rPr lang="en-US" altLang="ko-KR" sz="2400" b="1" dirty="0"/>
              <a:t> </a:t>
            </a:r>
            <a:r>
              <a:rPr lang="en-US" altLang="ko-KR" sz="2400" b="1" dirty="0" smtClean="0"/>
              <a:t>    </a:t>
            </a:r>
            <a:r>
              <a:rPr lang="ko-KR" altLang="en-US" sz="2400" b="1" dirty="0" smtClean="0"/>
              <a:t>과 </a:t>
            </a:r>
            <a:r>
              <a:rPr lang="ko-KR" altLang="en-US" sz="2400" b="1" dirty="0"/>
              <a:t>중간 목표인 </a:t>
            </a:r>
            <a:r>
              <a:rPr lang="en-US" altLang="ko-KR" sz="2400" b="1" dirty="0"/>
              <a:t>2030</a:t>
            </a:r>
            <a:r>
              <a:rPr lang="ko-KR" altLang="en-US" sz="2400" b="1" dirty="0"/>
              <a:t>년 </a:t>
            </a:r>
            <a:r>
              <a:rPr lang="en-US" altLang="ko-KR" sz="2400" b="1" dirty="0"/>
              <a:t>50% </a:t>
            </a:r>
            <a:r>
              <a:rPr lang="ko-KR" altLang="en-US" sz="2400" b="1" dirty="0"/>
              <a:t>온실가스 감축목표’</a:t>
            </a:r>
            <a:r>
              <a:rPr lang="ko-KR" altLang="en-US" sz="2400" dirty="0"/>
              <a:t> </a:t>
            </a:r>
          </a:p>
          <a:p>
            <a:pPr marL="0" indent="0">
              <a:buFont typeface="Arial" pitchFamily="34" charset="0"/>
              <a:buNone/>
            </a:pPr>
            <a:endParaRPr lang="ko-KR" altLang="en-US" sz="2400" dirty="0"/>
          </a:p>
        </p:txBody>
      </p:sp>
      <p:sp>
        <p:nvSpPr>
          <p:cNvPr id="12" name="내용 개체 틀 12"/>
          <p:cNvSpPr txBox="1">
            <a:spLocks/>
          </p:cNvSpPr>
          <p:nvPr/>
        </p:nvSpPr>
        <p:spPr>
          <a:xfrm>
            <a:off x="251520" y="4581128"/>
            <a:ext cx="8440648" cy="206084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2500" b="1" dirty="0" smtClean="0">
                <a:solidFill>
                  <a:srgbClr val="0070C0"/>
                </a:solidFill>
              </a:rPr>
              <a:t>▶</a:t>
            </a:r>
            <a:r>
              <a:rPr lang="ko-KR" altLang="en-US" sz="2400" b="1" dirty="0"/>
              <a:t>‘</a:t>
            </a:r>
            <a:r>
              <a:rPr lang="en-US" altLang="ko-KR" sz="2400" b="1" dirty="0"/>
              <a:t>2050 </a:t>
            </a:r>
            <a:r>
              <a:rPr lang="ko-KR" altLang="en-US" sz="2400" b="1" dirty="0"/>
              <a:t>탄소중립’은 실로 </a:t>
            </a:r>
            <a:r>
              <a:rPr lang="ko-KR" altLang="en-US" sz="2400" b="1" dirty="0" err="1"/>
              <a:t>야심찬</a:t>
            </a:r>
            <a:r>
              <a:rPr lang="ko-KR" altLang="en-US" sz="2400" b="1" dirty="0"/>
              <a:t> 목표</a:t>
            </a:r>
            <a:endParaRPr lang="ko-KR" altLang="en-US" sz="2400" dirty="0"/>
          </a:p>
          <a:p>
            <a:pPr marL="0" indent="0">
              <a:buNone/>
            </a:pPr>
            <a:r>
              <a:rPr lang="en-US" altLang="ko-KR" sz="2400" b="1" dirty="0" smtClean="0"/>
              <a:t>  - 20</a:t>
            </a:r>
            <a:r>
              <a:rPr lang="ko-KR" altLang="en-US" sz="2400" b="1" dirty="0"/>
              <a:t>세기형 화석에너지 기반의 사회경제구조</a:t>
            </a:r>
            <a:r>
              <a:rPr lang="en-US" altLang="ko-KR" sz="2400" b="1" dirty="0"/>
              <a:t>, </a:t>
            </a:r>
            <a:r>
              <a:rPr lang="ko-KR" altLang="en-US" sz="2400" b="1" dirty="0" smtClean="0"/>
              <a:t>생산소비</a:t>
            </a:r>
            <a:endParaRPr lang="en-US" altLang="ko-KR" sz="2400" b="1" dirty="0" smtClean="0"/>
          </a:p>
          <a:p>
            <a:pPr marL="0" indent="0">
              <a:buNone/>
            </a:pPr>
            <a:r>
              <a:rPr lang="en-US" altLang="ko-KR" sz="2400" b="1" dirty="0"/>
              <a:t> </a:t>
            </a:r>
            <a:r>
              <a:rPr lang="en-US" altLang="ko-KR" sz="2400" b="1" dirty="0" smtClean="0"/>
              <a:t>   </a:t>
            </a:r>
            <a:r>
              <a:rPr lang="ko-KR" altLang="en-US" sz="2400" b="1" dirty="0" smtClean="0"/>
              <a:t>구조의 </a:t>
            </a:r>
            <a:r>
              <a:rPr lang="ko-KR" altLang="en-US" sz="2400" b="1" dirty="0"/>
              <a:t>일대 전환</a:t>
            </a:r>
            <a:r>
              <a:rPr lang="ko-KR" altLang="en-US" sz="2400" dirty="0"/>
              <a:t>을 의미</a:t>
            </a:r>
            <a:r>
              <a:rPr lang="en-US" altLang="ko-KR" sz="2400" dirty="0"/>
              <a:t>. </a:t>
            </a:r>
            <a:r>
              <a:rPr lang="ko-KR" altLang="en-US" sz="2400" b="1" dirty="0"/>
              <a:t>화석에너지 의존 제로</a:t>
            </a:r>
            <a:r>
              <a:rPr lang="en-US" altLang="ko-KR" sz="2400" dirty="0"/>
              <a:t>, </a:t>
            </a:r>
            <a:r>
              <a:rPr lang="ko-KR" altLang="en-US" sz="2400" b="1" dirty="0"/>
              <a:t>조기 </a:t>
            </a:r>
            <a:endParaRPr lang="en-US" altLang="ko-KR" sz="2400" b="1" dirty="0" smtClean="0"/>
          </a:p>
          <a:p>
            <a:pPr marL="0" indent="0">
              <a:buNone/>
            </a:pPr>
            <a:r>
              <a:rPr lang="en-US" altLang="ko-KR" sz="2400" b="1" dirty="0"/>
              <a:t> </a:t>
            </a:r>
            <a:r>
              <a:rPr lang="en-US" altLang="ko-KR" sz="2400" b="1" dirty="0" smtClean="0"/>
              <a:t>   </a:t>
            </a:r>
            <a:r>
              <a:rPr lang="ko-KR" altLang="en-US" sz="2400" b="1" dirty="0" err="1" smtClean="0"/>
              <a:t>탈석탄</a:t>
            </a:r>
            <a:r>
              <a:rPr lang="en-US" altLang="ko-KR" sz="2400" b="1" dirty="0" smtClean="0"/>
              <a:t>, </a:t>
            </a:r>
            <a:r>
              <a:rPr lang="ko-KR" altLang="en-US" sz="2400" b="1" dirty="0" err="1"/>
              <a:t>열대우림을</a:t>
            </a:r>
            <a:r>
              <a:rPr lang="ko-KR" altLang="en-US" sz="2400" b="1" dirty="0"/>
              <a:t> 비롯 숲 파괴 및 생물 </a:t>
            </a:r>
            <a:r>
              <a:rPr lang="ko-KR" altLang="en-US" sz="2400" b="1" dirty="0" err="1"/>
              <a:t>종다양성의</a:t>
            </a:r>
            <a:r>
              <a:rPr lang="ko-KR" altLang="en-US" sz="2400" b="1" dirty="0"/>
              <a:t> </a:t>
            </a:r>
            <a:r>
              <a:rPr lang="ko-KR" altLang="en-US" sz="2400" b="1" dirty="0" smtClean="0"/>
              <a:t>파괴도</a:t>
            </a:r>
            <a:endParaRPr lang="en-US" altLang="ko-KR" sz="2400" b="1" dirty="0" smtClean="0"/>
          </a:p>
          <a:p>
            <a:pPr marL="0" indent="0">
              <a:buNone/>
            </a:pPr>
            <a:r>
              <a:rPr lang="en-US" altLang="ko-KR" sz="2400" b="1" dirty="0"/>
              <a:t> </a:t>
            </a:r>
            <a:r>
              <a:rPr lang="en-US" altLang="ko-KR" sz="2400" b="1" dirty="0" smtClean="0"/>
              <a:t>  </a:t>
            </a:r>
            <a:r>
              <a:rPr lang="ko-KR" altLang="en-US" sz="2400" b="1" dirty="0" smtClean="0"/>
              <a:t> 극복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002088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모서리가 둥근 직사각형 4"/>
          <p:cNvSpPr/>
          <p:nvPr/>
        </p:nvSpPr>
        <p:spPr>
          <a:xfrm>
            <a:off x="251520" y="332656"/>
            <a:ext cx="792088" cy="720080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</a:t>
            </a:r>
            <a:endParaRPr lang="ko-KR" alt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187624" y="332656"/>
            <a:ext cx="6696744" cy="720080"/>
          </a:xfrm>
          <a:prstGeom prst="rect">
            <a:avLst/>
          </a:prstGeom>
          <a:ln w="381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ko-KR" altLang="en-US" sz="4000" b="1" dirty="0" smtClean="0">
                <a:solidFill>
                  <a:srgbClr val="0070C0"/>
                </a:solidFill>
              </a:rPr>
              <a:t>들어가</a:t>
            </a:r>
            <a:r>
              <a:rPr lang="ko-KR" altLang="en-US" sz="4000" b="1" dirty="0">
                <a:solidFill>
                  <a:srgbClr val="0070C0"/>
                </a:solidFill>
              </a:rPr>
              <a:t>기</a:t>
            </a:r>
            <a:endParaRPr lang="ko-KR" altLang="en-US" sz="4000" b="1" dirty="0">
              <a:solidFill>
                <a:srgbClr val="0070C0"/>
              </a:solidFill>
            </a:endParaRPr>
          </a:p>
        </p:txBody>
      </p:sp>
      <p:cxnSp>
        <p:nvCxnSpPr>
          <p:cNvPr id="8" name="직선 연결선 7"/>
          <p:cNvCxnSpPr/>
          <p:nvPr/>
        </p:nvCxnSpPr>
        <p:spPr>
          <a:xfrm>
            <a:off x="1187624" y="332656"/>
            <a:ext cx="0" cy="72008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/>
          <p:cNvCxnSpPr/>
          <p:nvPr/>
        </p:nvCxnSpPr>
        <p:spPr>
          <a:xfrm>
            <a:off x="1187624" y="1052736"/>
            <a:ext cx="655272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내용 개체 틀 12"/>
          <p:cNvSpPr>
            <a:spLocks noGrp="1"/>
          </p:cNvSpPr>
          <p:nvPr>
            <p:ph idx="1"/>
          </p:nvPr>
        </p:nvSpPr>
        <p:spPr>
          <a:xfrm>
            <a:off x="307816" y="1412776"/>
            <a:ext cx="8440648" cy="172819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ko-KR" altLang="en-US" sz="2500" b="1" dirty="0" smtClean="0">
                <a:solidFill>
                  <a:srgbClr val="0070C0"/>
                </a:solidFill>
              </a:rPr>
              <a:t>▶</a:t>
            </a:r>
            <a:r>
              <a:rPr lang="en-US" altLang="ko-KR" sz="2400" dirty="0"/>
              <a:t>'</a:t>
            </a:r>
            <a:r>
              <a:rPr lang="ko-KR" altLang="en-US" sz="2400" b="1" dirty="0"/>
              <a:t>탄소중립은 유럽인을 달나라에 보내는 일</a:t>
            </a:r>
            <a:r>
              <a:rPr lang="en-US" altLang="ko-KR" sz="2400" b="1" dirty="0"/>
              <a:t>(Europe man </a:t>
            </a:r>
            <a:endParaRPr lang="en-US" altLang="ko-KR" sz="2400" b="1" dirty="0" smtClean="0"/>
          </a:p>
          <a:p>
            <a:pPr marL="0" indent="0">
              <a:buNone/>
            </a:pPr>
            <a:r>
              <a:rPr lang="en-US" altLang="ko-KR" sz="2400" b="1" dirty="0"/>
              <a:t> </a:t>
            </a:r>
            <a:r>
              <a:rPr lang="en-US" altLang="ko-KR" sz="2400" b="1" dirty="0" smtClean="0"/>
              <a:t>  On </a:t>
            </a:r>
            <a:r>
              <a:rPr lang="en-US" altLang="ko-KR" sz="2400" b="1" dirty="0"/>
              <a:t>the Moon Moment</a:t>
            </a:r>
            <a:r>
              <a:rPr lang="en-US" altLang="ko-KR" sz="2400" b="1" dirty="0" smtClean="0"/>
              <a:t>)‘</a:t>
            </a:r>
          </a:p>
          <a:p>
            <a:pPr marL="0" indent="0">
              <a:buNone/>
            </a:pPr>
            <a:r>
              <a:rPr lang="en-US" altLang="ko-KR" sz="2400" b="1" dirty="0"/>
              <a:t> </a:t>
            </a:r>
            <a:r>
              <a:rPr lang="en-US" altLang="ko-KR" sz="2400" b="1" dirty="0" smtClean="0"/>
              <a:t> - </a:t>
            </a:r>
            <a:r>
              <a:rPr lang="ko-KR" altLang="en-US" sz="2400" dirty="0"/>
              <a:t>‘우리 인류의 의식주 구조</a:t>
            </a:r>
            <a:r>
              <a:rPr lang="en-US" altLang="ko-KR" sz="2400" dirty="0"/>
              <a:t>, </a:t>
            </a:r>
            <a:r>
              <a:rPr lang="ko-KR" altLang="en-US" sz="2400" dirty="0"/>
              <a:t>삶의 방식 등 </a:t>
            </a:r>
            <a:r>
              <a:rPr lang="ko-KR" altLang="en-US" sz="2400" b="1" dirty="0"/>
              <a:t>모든 것이 </a:t>
            </a:r>
            <a:r>
              <a:rPr lang="ko-KR" altLang="en-US" sz="2400" b="1" dirty="0" err="1" smtClean="0"/>
              <a:t>바뀌</a:t>
            </a:r>
            <a:endParaRPr lang="en-US" altLang="ko-KR" sz="2400" b="1" dirty="0" smtClean="0"/>
          </a:p>
          <a:p>
            <a:pPr marL="0" indent="0">
              <a:buNone/>
            </a:pPr>
            <a:r>
              <a:rPr lang="en-US" altLang="ko-KR" sz="2400" b="1" dirty="0"/>
              <a:t> </a:t>
            </a:r>
            <a:r>
              <a:rPr lang="en-US" altLang="ko-KR" sz="2400" b="1" dirty="0" smtClean="0"/>
              <a:t>   </a:t>
            </a:r>
            <a:r>
              <a:rPr lang="ko-KR" altLang="en-US" sz="2400" b="1" dirty="0" smtClean="0"/>
              <a:t>어야 </a:t>
            </a:r>
            <a:r>
              <a:rPr lang="ko-KR" altLang="en-US" sz="2400" b="1" dirty="0"/>
              <a:t>가능한 일</a:t>
            </a:r>
            <a:r>
              <a:rPr lang="ko-KR" altLang="en-US" sz="2400" dirty="0"/>
              <a:t>’임</a:t>
            </a:r>
            <a:r>
              <a:rPr lang="en-US" altLang="ko-KR" sz="2400" dirty="0"/>
              <a:t>. </a:t>
            </a:r>
            <a:endParaRPr lang="ko-KR" altLang="en-US" sz="2400" dirty="0"/>
          </a:p>
          <a:p>
            <a:pPr marL="0" indent="0">
              <a:buNone/>
            </a:pPr>
            <a:endParaRPr lang="en-US" altLang="ko-KR" sz="2400" dirty="0"/>
          </a:p>
        </p:txBody>
      </p:sp>
      <p:sp>
        <p:nvSpPr>
          <p:cNvPr id="9" name="내용 개체 틀 12"/>
          <p:cNvSpPr txBox="1">
            <a:spLocks/>
          </p:cNvSpPr>
          <p:nvPr/>
        </p:nvSpPr>
        <p:spPr>
          <a:xfrm>
            <a:off x="351676" y="3356992"/>
            <a:ext cx="8440648" cy="17281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2500" b="1" dirty="0" smtClean="0">
                <a:solidFill>
                  <a:srgbClr val="0070C0"/>
                </a:solidFill>
              </a:rPr>
              <a:t>▶</a:t>
            </a:r>
            <a:r>
              <a:rPr lang="en-US" altLang="ko-KR" sz="2400" dirty="0" smtClean="0"/>
              <a:t>‘2045 </a:t>
            </a:r>
            <a:r>
              <a:rPr lang="ko-KR" altLang="en-US" sz="2400" dirty="0"/>
              <a:t>탄소중립 광주’는</a:t>
            </a:r>
            <a:r>
              <a:rPr lang="ko-KR" altLang="en-US" sz="2400" b="1" dirty="0"/>
              <a:t> 제대로 가고 </a:t>
            </a:r>
            <a:r>
              <a:rPr lang="ko-KR" altLang="en-US" sz="2400" b="1" dirty="0" smtClean="0"/>
              <a:t>있을까</a:t>
            </a:r>
            <a:r>
              <a:rPr lang="en-US" altLang="ko-KR" sz="2400" dirty="0" smtClean="0"/>
              <a:t>?</a:t>
            </a:r>
          </a:p>
          <a:p>
            <a:pPr marL="0" indent="0">
              <a:buNone/>
            </a:pPr>
            <a:r>
              <a:rPr lang="en-US" altLang="ko-KR" sz="2400" b="1" dirty="0"/>
              <a:t> </a:t>
            </a:r>
            <a:r>
              <a:rPr lang="en-US" altLang="ko-KR" sz="2400" b="1" dirty="0" smtClean="0"/>
              <a:t>  2030 </a:t>
            </a:r>
            <a:r>
              <a:rPr lang="ko-KR" altLang="en-US" sz="2400" b="1" dirty="0" smtClean="0"/>
              <a:t>중간 목표도 </a:t>
            </a:r>
            <a:r>
              <a:rPr lang="ko-KR" altLang="en-US" sz="2400" b="1" dirty="0"/>
              <a:t>확고할 </a:t>
            </a:r>
            <a:r>
              <a:rPr lang="ko-KR" altLang="en-US" sz="2400" b="1" dirty="0" smtClean="0"/>
              <a:t>것인가</a:t>
            </a:r>
            <a:r>
              <a:rPr lang="en-US" altLang="ko-KR" sz="2400" dirty="0" smtClean="0"/>
              <a:t>?</a:t>
            </a:r>
          </a:p>
          <a:p>
            <a:pPr marL="0" indent="0">
              <a:buNone/>
            </a:pPr>
            <a:r>
              <a:rPr lang="en-US" altLang="ko-KR" sz="2400" dirty="0"/>
              <a:t> </a:t>
            </a:r>
            <a:r>
              <a:rPr lang="en-US" altLang="ko-KR" sz="2400" dirty="0" smtClean="0"/>
              <a:t>  </a:t>
            </a:r>
            <a:r>
              <a:rPr lang="ko-KR" altLang="en-US" sz="2400" b="1" dirty="0"/>
              <a:t>광주의 중장기 기후행동계획이 진행되고 </a:t>
            </a:r>
            <a:r>
              <a:rPr lang="ko-KR" altLang="en-US" sz="2400" b="1" dirty="0" smtClean="0"/>
              <a:t>있을까</a:t>
            </a:r>
            <a:r>
              <a:rPr lang="en-US" altLang="ko-KR" sz="2400" dirty="0"/>
              <a:t>?</a:t>
            </a:r>
            <a:endParaRPr lang="ko-KR" altLang="en-US" sz="2400" dirty="0"/>
          </a:p>
          <a:p>
            <a:pPr marL="0" indent="0">
              <a:buNone/>
            </a:pPr>
            <a:endParaRPr lang="ko-KR" altLang="en-US" sz="2400" dirty="0"/>
          </a:p>
          <a:p>
            <a:pPr marL="0" indent="0">
              <a:buFont typeface="Arial" pitchFamily="34" charset="0"/>
              <a:buNone/>
            </a:pPr>
            <a:endParaRPr lang="en-US" altLang="ko-KR" sz="2400" dirty="0"/>
          </a:p>
        </p:txBody>
      </p:sp>
    </p:spTree>
    <p:extLst>
      <p:ext uri="{BB962C8B-B14F-4D97-AF65-F5344CB8AC3E}">
        <p14:creationId xmlns:p14="http://schemas.microsoft.com/office/powerpoint/2010/main" val="25603909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모서리가 둥근 직사각형 4"/>
          <p:cNvSpPr/>
          <p:nvPr/>
        </p:nvSpPr>
        <p:spPr>
          <a:xfrm>
            <a:off x="251520" y="332656"/>
            <a:ext cx="792088" cy="720080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</a:t>
            </a:r>
            <a:endParaRPr lang="ko-KR" alt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187624" y="332656"/>
            <a:ext cx="6696744" cy="720080"/>
          </a:xfrm>
          <a:prstGeom prst="rect">
            <a:avLst/>
          </a:prstGeom>
          <a:ln w="381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ko-KR" altLang="en-US" sz="3600" dirty="0"/>
              <a:t>광주시 ‘</a:t>
            </a:r>
            <a:r>
              <a:rPr lang="en-US" altLang="ko-KR" sz="3600" dirty="0"/>
              <a:t>2045 </a:t>
            </a:r>
            <a:r>
              <a:rPr lang="ko-KR" altLang="en-US" sz="3600" dirty="0"/>
              <a:t>탄소중립’ </a:t>
            </a:r>
            <a:r>
              <a:rPr lang="ko-KR" altLang="en-US" sz="3600" dirty="0" smtClean="0"/>
              <a:t>정책</a:t>
            </a:r>
            <a:endParaRPr lang="ko-KR" altLang="en-US" sz="3600" dirty="0"/>
          </a:p>
        </p:txBody>
      </p:sp>
      <p:cxnSp>
        <p:nvCxnSpPr>
          <p:cNvPr id="8" name="직선 연결선 7"/>
          <p:cNvCxnSpPr/>
          <p:nvPr/>
        </p:nvCxnSpPr>
        <p:spPr>
          <a:xfrm>
            <a:off x="1187624" y="332656"/>
            <a:ext cx="0" cy="72008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/>
          <p:cNvCxnSpPr/>
          <p:nvPr/>
        </p:nvCxnSpPr>
        <p:spPr>
          <a:xfrm>
            <a:off x="1187624" y="1052736"/>
            <a:ext cx="655272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내용 개체 틀 12"/>
          <p:cNvSpPr>
            <a:spLocks noGrp="1"/>
          </p:cNvSpPr>
          <p:nvPr>
            <p:ph idx="1"/>
          </p:nvPr>
        </p:nvSpPr>
        <p:spPr>
          <a:xfrm>
            <a:off x="307816" y="1412776"/>
            <a:ext cx="8440648" cy="230425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ko-KR" altLang="en-US" sz="2500" b="1" dirty="0" smtClean="0">
                <a:solidFill>
                  <a:srgbClr val="0070C0"/>
                </a:solidFill>
              </a:rPr>
              <a:t>▶</a:t>
            </a:r>
            <a:r>
              <a:rPr lang="ko-KR" altLang="en-US" sz="2400" dirty="0"/>
              <a:t>탄소중립의 핵심은 탄소를 포함한 </a:t>
            </a:r>
            <a:r>
              <a:rPr lang="ko-KR" altLang="en-US" sz="2400" b="1" dirty="0"/>
              <a:t>온실가스 감축</a:t>
            </a:r>
            <a:r>
              <a:rPr lang="ko-KR" altLang="en-US" sz="2400" dirty="0"/>
              <a:t>임</a:t>
            </a:r>
          </a:p>
          <a:p>
            <a:pPr marL="0" indent="0">
              <a:buNone/>
            </a:pPr>
            <a:r>
              <a:rPr lang="ko-KR" altLang="en-US" sz="2400" dirty="0" smtClean="0"/>
              <a:t>   </a:t>
            </a:r>
            <a:r>
              <a:rPr lang="en-US" altLang="ko-KR" sz="2400" dirty="0" smtClean="0"/>
              <a:t>- </a:t>
            </a:r>
            <a:r>
              <a:rPr lang="ko-KR" altLang="en-US" sz="2400" dirty="0" smtClean="0"/>
              <a:t>광주시</a:t>
            </a:r>
            <a:r>
              <a:rPr lang="ko-KR" altLang="en-US" sz="2400" b="1" dirty="0" smtClean="0"/>
              <a:t> </a:t>
            </a:r>
            <a:r>
              <a:rPr lang="ko-KR" altLang="en-US" sz="2400" b="1" dirty="0"/>
              <a:t>온실가스 배출은 </a:t>
            </a:r>
            <a:r>
              <a:rPr lang="en-US" altLang="ko-KR" sz="2400" b="1" dirty="0"/>
              <a:t>2018</a:t>
            </a:r>
            <a:r>
              <a:rPr lang="ko-KR" altLang="en-US" sz="2400" b="1" dirty="0"/>
              <a:t>년</a:t>
            </a:r>
            <a:r>
              <a:rPr lang="en-US" altLang="ko-KR" sz="2400" b="1" dirty="0"/>
              <a:t>, 9</a:t>
            </a:r>
            <a:r>
              <a:rPr lang="ko-KR" altLang="en-US" sz="2400" b="1" dirty="0"/>
              <a:t>백 </a:t>
            </a:r>
            <a:r>
              <a:rPr lang="en-US" altLang="ko-KR" sz="2400" b="1" dirty="0"/>
              <a:t>36</a:t>
            </a:r>
            <a:r>
              <a:rPr lang="ko-KR" altLang="en-US" sz="2400" b="1" dirty="0"/>
              <a:t>만 톤</a:t>
            </a:r>
            <a:r>
              <a:rPr lang="en-US" altLang="ko-KR" sz="2400" b="1" dirty="0"/>
              <a:t>, </a:t>
            </a:r>
            <a:r>
              <a:rPr lang="ko-KR" altLang="en-US" sz="2400" b="1" dirty="0"/>
              <a:t>전체 </a:t>
            </a:r>
            <a:r>
              <a:rPr lang="en-US" altLang="ko-KR" sz="2400" b="1" dirty="0"/>
              <a:t>92% </a:t>
            </a:r>
            <a:endParaRPr lang="en-US" altLang="ko-KR" sz="2400" b="1" dirty="0" smtClean="0"/>
          </a:p>
          <a:p>
            <a:pPr marL="0" indent="0">
              <a:buNone/>
            </a:pPr>
            <a:r>
              <a:rPr lang="en-US" altLang="ko-KR" sz="2400" b="1" dirty="0"/>
              <a:t> </a:t>
            </a:r>
            <a:r>
              <a:rPr lang="en-US" altLang="ko-KR" sz="2400" b="1" dirty="0" smtClean="0"/>
              <a:t>    </a:t>
            </a:r>
            <a:r>
              <a:rPr lang="ko-KR" altLang="en-US" sz="2400" b="1" dirty="0" smtClean="0"/>
              <a:t>에너지 </a:t>
            </a:r>
            <a:r>
              <a:rPr lang="ko-KR" altLang="en-US" sz="2400" b="1" dirty="0"/>
              <a:t>부분에서</a:t>
            </a:r>
            <a:r>
              <a:rPr lang="en-US" altLang="ko-KR" sz="2400" b="1" dirty="0"/>
              <a:t>(</a:t>
            </a:r>
            <a:r>
              <a:rPr lang="ko-KR" altLang="en-US" sz="2400" b="1" dirty="0"/>
              <a:t>에너지 부분 </a:t>
            </a:r>
            <a:r>
              <a:rPr lang="en-US" altLang="ko-KR" sz="2400" b="1" dirty="0"/>
              <a:t>8</a:t>
            </a:r>
            <a:r>
              <a:rPr lang="ko-KR" altLang="en-US" sz="2400" b="1" dirty="0"/>
              <a:t>백 </a:t>
            </a:r>
            <a:r>
              <a:rPr lang="en-US" altLang="ko-KR" sz="2400" b="1" dirty="0"/>
              <a:t>60</a:t>
            </a:r>
            <a:r>
              <a:rPr lang="ko-KR" altLang="en-US" sz="2400" b="1" dirty="0"/>
              <a:t>만 톤</a:t>
            </a:r>
            <a:r>
              <a:rPr lang="en-US" altLang="ko-KR" sz="2400" b="1" dirty="0"/>
              <a:t>). </a:t>
            </a:r>
            <a:endParaRPr lang="en-US" altLang="ko-KR" sz="2400" b="1" dirty="0" smtClean="0"/>
          </a:p>
          <a:p>
            <a:pPr marL="0" indent="0">
              <a:buNone/>
            </a:pPr>
            <a:r>
              <a:rPr lang="en-US" altLang="ko-KR" sz="2400" b="1" dirty="0"/>
              <a:t> </a:t>
            </a:r>
            <a:r>
              <a:rPr lang="en-US" altLang="ko-KR" sz="2400" b="1" dirty="0" smtClean="0"/>
              <a:t>    </a:t>
            </a:r>
            <a:r>
              <a:rPr lang="ko-KR" altLang="en-US" sz="2400" b="1" dirty="0" smtClean="0"/>
              <a:t>일인당 </a:t>
            </a:r>
            <a:r>
              <a:rPr lang="ko-KR" altLang="en-US" sz="2400" b="1" dirty="0"/>
              <a:t>연간 </a:t>
            </a:r>
            <a:r>
              <a:rPr lang="en-US" altLang="ko-KR" sz="2400" b="1" dirty="0"/>
              <a:t>6.4</a:t>
            </a:r>
            <a:r>
              <a:rPr lang="ko-KR" altLang="en-US" sz="2400" b="1" dirty="0"/>
              <a:t>톤 배출</a:t>
            </a:r>
            <a:r>
              <a:rPr lang="en-US" altLang="ko-KR" sz="2400" b="1" dirty="0"/>
              <a:t>. </a:t>
            </a:r>
            <a:r>
              <a:rPr lang="ko-KR" altLang="en-US" sz="2400" b="1" dirty="0"/>
              <a:t>수송</a:t>
            </a:r>
            <a:r>
              <a:rPr lang="en-US" altLang="ko-KR" sz="2400" b="1" dirty="0"/>
              <a:t>(30%), </a:t>
            </a:r>
            <a:r>
              <a:rPr lang="ko-KR" altLang="en-US" sz="2400" b="1" dirty="0"/>
              <a:t>상업</a:t>
            </a:r>
            <a:r>
              <a:rPr lang="en-US" altLang="ko-KR" sz="2400" b="1" dirty="0"/>
              <a:t>(20%), </a:t>
            </a:r>
            <a:r>
              <a:rPr lang="ko-KR" altLang="en-US" sz="2400" b="1" dirty="0"/>
              <a:t>가정</a:t>
            </a:r>
            <a:r>
              <a:rPr lang="en-US" altLang="ko-KR" sz="2400" b="1" dirty="0"/>
              <a:t>(20%), </a:t>
            </a:r>
            <a:endParaRPr lang="en-US" altLang="ko-KR" sz="2400" b="1" dirty="0" smtClean="0"/>
          </a:p>
          <a:p>
            <a:pPr marL="0" indent="0">
              <a:buNone/>
            </a:pPr>
            <a:r>
              <a:rPr lang="en-US" altLang="ko-KR" sz="2400" b="1" dirty="0"/>
              <a:t> </a:t>
            </a:r>
            <a:r>
              <a:rPr lang="en-US" altLang="ko-KR" sz="2400" b="1" dirty="0" smtClean="0"/>
              <a:t>    </a:t>
            </a:r>
            <a:r>
              <a:rPr lang="ko-KR" altLang="en-US" sz="2400" b="1" dirty="0" smtClean="0"/>
              <a:t>산업</a:t>
            </a:r>
            <a:r>
              <a:rPr lang="en-US" altLang="ko-KR" sz="2400" b="1" dirty="0"/>
              <a:t>(19%), </a:t>
            </a:r>
            <a:r>
              <a:rPr lang="ko-KR" altLang="en-US" sz="2400" b="1" dirty="0"/>
              <a:t>폐기물</a:t>
            </a:r>
            <a:r>
              <a:rPr lang="en-US" altLang="ko-KR" sz="2400" b="1" dirty="0"/>
              <a:t>(5%) </a:t>
            </a:r>
            <a:endParaRPr lang="ko-KR" altLang="en-US" sz="2400" dirty="0"/>
          </a:p>
          <a:p>
            <a:pPr marL="0" indent="0">
              <a:buNone/>
            </a:pPr>
            <a:endParaRPr lang="en-US" altLang="ko-KR" sz="2400" dirty="0"/>
          </a:p>
        </p:txBody>
      </p:sp>
      <p:sp>
        <p:nvSpPr>
          <p:cNvPr id="9" name="내용 개체 틀 12"/>
          <p:cNvSpPr txBox="1">
            <a:spLocks/>
          </p:cNvSpPr>
          <p:nvPr/>
        </p:nvSpPr>
        <p:spPr>
          <a:xfrm>
            <a:off x="307816" y="3861048"/>
            <a:ext cx="8440648" cy="237626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2500" b="1" dirty="0" smtClean="0">
                <a:solidFill>
                  <a:srgbClr val="0070C0"/>
                </a:solidFill>
              </a:rPr>
              <a:t>▶</a:t>
            </a:r>
            <a:r>
              <a:rPr lang="ko-KR" altLang="en-US" sz="2400" b="1" dirty="0"/>
              <a:t>광주시 추정 </a:t>
            </a:r>
            <a:r>
              <a:rPr lang="en-US" altLang="ko-KR" sz="2400" b="1" dirty="0"/>
              <a:t>2045</a:t>
            </a:r>
            <a:r>
              <a:rPr lang="ko-KR" altLang="en-US" sz="2400" b="1" dirty="0"/>
              <a:t>년 배출량은 </a:t>
            </a:r>
            <a:r>
              <a:rPr lang="en-US" altLang="ko-KR" sz="2400" b="1" dirty="0"/>
              <a:t>8</a:t>
            </a:r>
            <a:r>
              <a:rPr lang="ko-KR" altLang="en-US" sz="2400" b="1" dirty="0"/>
              <a:t>백 </a:t>
            </a:r>
            <a:r>
              <a:rPr lang="en-US" altLang="ko-KR" sz="2400" b="1" dirty="0"/>
              <a:t>23</a:t>
            </a:r>
            <a:r>
              <a:rPr lang="ko-KR" altLang="en-US" sz="2400" b="1" dirty="0"/>
              <a:t>만 톤</a:t>
            </a:r>
            <a:r>
              <a:rPr lang="en-US" altLang="ko-KR" sz="2400" b="1" dirty="0"/>
              <a:t>. </a:t>
            </a:r>
            <a:r>
              <a:rPr lang="ko-KR" altLang="en-US" sz="2400" b="1" dirty="0"/>
              <a:t>감축 기준 </a:t>
            </a:r>
            <a:endParaRPr lang="en-US" altLang="ko-KR" sz="2400" b="1" dirty="0" smtClean="0"/>
          </a:p>
          <a:p>
            <a:pPr marL="0" indent="0">
              <a:buNone/>
            </a:pPr>
            <a:r>
              <a:rPr lang="en-US" altLang="ko-KR" sz="2400" b="1" dirty="0"/>
              <a:t> </a:t>
            </a:r>
            <a:r>
              <a:rPr lang="en-US" altLang="ko-KR" sz="2400" b="1" dirty="0" smtClean="0"/>
              <a:t>  </a:t>
            </a:r>
            <a:r>
              <a:rPr lang="ko-KR" altLang="en-US" sz="2400" b="1" dirty="0" smtClean="0"/>
              <a:t>연도 </a:t>
            </a:r>
            <a:r>
              <a:rPr lang="en-US" altLang="ko-KR" sz="2400" b="1" dirty="0"/>
              <a:t>2010</a:t>
            </a:r>
            <a:r>
              <a:rPr lang="ko-KR" altLang="en-US" sz="2400" b="1" dirty="0"/>
              <a:t>년 배출량은 </a:t>
            </a:r>
            <a:r>
              <a:rPr lang="en-US" altLang="ko-KR" sz="2400" b="1" dirty="0"/>
              <a:t>8</a:t>
            </a:r>
            <a:r>
              <a:rPr lang="ko-KR" altLang="en-US" sz="2400" b="1" dirty="0"/>
              <a:t>백 </a:t>
            </a:r>
            <a:r>
              <a:rPr lang="en-US" altLang="ko-KR" sz="2400" b="1" dirty="0"/>
              <a:t>80</a:t>
            </a:r>
            <a:r>
              <a:rPr lang="ko-KR" altLang="en-US" sz="2400" b="1" dirty="0"/>
              <a:t>만 톤임</a:t>
            </a:r>
            <a:r>
              <a:rPr lang="en-US" altLang="ko-KR" sz="2400" dirty="0"/>
              <a:t>.</a:t>
            </a:r>
            <a:endParaRPr lang="ko-KR" altLang="en-US" sz="2400" dirty="0"/>
          </a:p>
          <a:p>
            <a:pPr marL="0" indent="0">
              <a:buNone/>
            </a:pPr>
            <a:r>
              <a:rPr lang="en-US" altLang="ko-KR" sz="2400" dirty="0" smtClean="0"/>
              <a:t>   - </a:t>
            </a:r>
            <a:r>
              <a:rPr lang="ko-KR" altLang="en-US" sz="2400" b="1" dirty="0" smtClean="0"/>
              <a:t>탄소중립 </a:t>
            </a:r>
            <a:r>
              <a:rPr lang="ko-KR" altLang="en-US" sz="2400" b="1" dirty="0"/>
              <a:t>달성을 위해 에너지 전환 </a:t>
            </a:r>
            <a:r>
              <a:rPr lang="en-US" altLang="ko-KR" sz="2400" b="1" dirty="0"/>
              <a:t>43%(3</a:t>
            </a:r>
            <a:r>
              <a:rPr lang="ko-KR" altLang="en-US" sz="2400" b="1" dirty="0"/>
              <a:t>백 </a:t>
            </a:r>
            <a:r>
              <a:rPr lang="en-US" altLang="ko-KR" sz="2400" b="1" dirty="0"/>
              <a:t>52</a:t>
            </a:r>
            <a:r>
              <a:rPr lang="ko-KR" altLang="en-US" sz="2400" b="1" dirty="0"/>
              <a:t>만 톤</a:t>
            </a:r>
            <a:r>
              <a:rPr lang="en-US" altLang="ko-KR" sz="2400" b="1" dirty="0"/>
              <a:t>), </a:t>
            </a:r>
            <a:endParaRPr lang="en-US" altLang="ko-KR" sz="2400" b="1" dirty="0" smtClean="0"/>
          </a:p>
          <a:p>
            <a:pPr marL="0" indent="0">
              <a:buNone/>
            </a:pPr>
            <a:r>
              <a:rPr lang="en-US" altLang="ko-KR" sz="2400" b="1" dirty="0"/>
              <a:t> </a:t>
            </a:r>
            <a:r>
              <a:rPr lang="en-US" altLang="ko-KR" sz="2400" b="1" dirty="0" smtClean="0"/>
              <a:t>    </a:t>
            </a:r>
            <a:r>
              <a:rPr lang="ko-KR" altLang="en-US" sz="2400" b="1" dirty="0" smtClean="0"/>
              <a:t>건물 </a:t>
            </a:r>
            <a:r>
              <a:rPr lang="en-US" altLang="ko-KR" sz="2400" b="1" dirty="0"/>
              <a:t>20%(1</a:t>
            </a:r>
            <a:r>
              <a:rPr lang="ko-KR" altLang="en-US" sz="2400" b="1" dirty="0"/>
              <a:t>백 </a:t>
            </a:r>
            <a:r>
              <a:rPr lang="en-US" altLang="ko-KR" sz="2400" b="1" dirty="0"/>
              <a:t>20</a:t>
            </a:r>
            <a:r>
              <a:rPr lang="ko-KR" altLang="en-US" sz="2400" b="1" dirty="0"/>
              <a:t>만 톤</a:t>
            </a:r>
            <a:r>
              <a:rPr lang="en-US" altLang="ko-KR" sz="2400" b="1" dirty="0"/>
              <a:t>), </a:t>
            </a:r>
            <a:r>
              <a:rPr lang="ko-KR" altLang="en-US" sz="2400" b="1" dirty="0"/>
              <a:t>교통수송 </a:t>
            </a:r>
            <a:r>
              <a:rPr lang="en-US" altLang="ko-KR" sz="2400" b="1" dirty="0"/>
              <a:t>16%(1</a:t>
            </a:r>
            <a:r>
              <a:rPr lang="ko-KR" altLang="en-US" sz="2400" b="1" dirty="0"/>
              <a:t>백 </a:t>
            </a:r>
            <a:r>
              <a:rPr lang="en-US" altLang="ko-KR" sz="2400" b="1" dirty="0"/>
              <a:t>20</a:t>
            </a:r>
            <a:r>
              <a:rPr lang="ko-KR" altLang="en-US" sz="2400" b="1" dirty="0"/>
              <a:t>만 톤</a:t>
            </a:r>
            <a:r>
              <a:rPr lang="en-US" altLang="ko-KR" sz="2400" b="1" dirty="0"/>
              <a:t>), </a:t>
            </a:r>
            <a:endParaRPr lang="en-US" altLang="ko-KR" sz="2400" b="1" dirty="0" smtClean="0"/>
          </a:p>
          <a:p>
            <a:pPr marL="0" indent="0">
              <a:buNone/>
            </a:pPr>
            <a:r>
              <a:rPr lang="en-US" altLang="ko-KR" sz="2400" b="1" dirty="0"/>
              <a:t> </a:t>
            </a:r>
            <a:r>
              <a:rPr lang="en-US" altLang="ko-KR" sz="2400" b="1" dirty="0" smtClean="0"/>
              <a:t>    </a:t>
            </a:r>
            <a:r>
              <a:rPr lang="ko-KR" altLang="en-US" sz="2400" b="1" dirty="0" smtClean="0"/>
              <a:t>자원순환 </a:t>
            </a:r>
            <a:r>
              <a:rPr lang="en-US" altLang="ko-KR" sz="2400" b="1" dirty="0"/>
              <a:t>13%(1</a:t>
            </a:r>
            <a:r>
              <a:rPr lang="ko-KR" altLang="en-US" sz="2400" b="1" dirty="0"/>
              <a:t>백 만 톤</a:t>
            </a:r>
            <a:r>
              <a:rPr lang="en-US" altLang="ko-KR" sz="2400" b="1" dirty="0"/>
              <a:t>), </a:t>
            </a:r>
            <a:r>
              <a:rPr lang="ko-KR" altLang="en-US" sz="2400" b="1" dirty="0"/>
              <a:t>산림 공원 </a:t>
            </a:r>
            <a:r>
              <a:rPr lang="en-US" altLang="ko-KR" sz="2400" b="1" dirty="0"/>
              <a:t>6%(70</a:t>
            </a:r>
            <a:r>
              <a:rPr lang="ko-KR" altLang="en-US" sz="2400" b="1" dirty="0"/>
              <a:t>만 톤</a:t>
            </a:r>
            <a:r>
              <a:rPr lang="en-US" altLang="ko-KR" sz="2400" b="1" dirty="0"/>
              <a:t>) </a:t>
            </a:r>
            <a:r>
              <a:rPr lang="ko-KR" altLang="en-US" sz="2400" b="1" dirty="0"/>
              <a:t>등 </a:t>
            </a:r>
            <a:r>
              <a:rPr lang="ko-KR" altLang="en-US" sz="2400" b="1" dirty="0" smtClean="0"/>
              <a:t>감축</a:t>
            </a:r>
            <a:endParaRPr lang="en-US" altLang="ko-KR" sz="2400" b="1" dirty="0" smtClean="0"/>
          </a:p>
          <a:p>
            <a:pPr marL="0" indent="0">
              <a:buNone/>
            </a:pPr>
            <a:r>
              <a:rPr lang="en-US" altLang="ko-KR" sz="2400" b="1" dirty="0"/>
              <a:t> </a:t>
            </a:r>
            <a:r>
              <a:rPr lang="en-US" altLang="ko-KR" sz="2400" b="1" dirty="0" smtClean="0"/>
              <a:t>    </a:t>
            </a:r>
            <a:r>
              <a:rPr lang="ko-KR" altLang="en-US" sz="2400" dirty="0" smtClean="0"/>
              <a:t>해야 </a:t>
            </a:r>
            <a:r>
              <a:rPr lang="ko-KR" altLang="en-US" sz="2400" dirty="0"/>
              <a:t>함</a:t>
            </a:r>
            <a:r>
              <a:rPr lang="en-US" altLang="ko-KR" sz="2400" dirty="0"/>
              <a:t>.</a:t>
            </a:r>
            <a:endParaRPr lang="ko-KR" altLang="en-US" sz="2400" dirty="0"/>
          </a:p>
          <a:p>
            <a:pPr marL="0" indent="0">
              <a:buNone/>
            </a:pPr>
            <a:endParaRPr lang="en-US" altLang="ko-KR" sz="2400" dirty="0"/>
          </a:p>
        </p:txBody>
      </p:sp>
    </p:spTree>
    <p:extLst>
      <p:ext uri="{BB962C8B-B14F-4D97-AF65-F5344CB8AC3E}">
        <p14:creationId xmlns:p14="http://schemas.microsoft.com/office/powerpoint/2010/main" val="31856463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모서리가 둥근 직사각형 4"/>
          <p:cNvSpPr/>
          <p:nvPr/>
        </p:nvSpPr>
        <p:spPr>
          <a:xfrm>
            <a:off x="251520" y="332656"/>
            <a:ext cx="792088" cy="720080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</a:t>
            </a:r>
            <a:endParaRPr lang="ko-KR" alt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187624" y="332656"/>
            <a:ext cx="6696744" cy="720080"/>
          </a:xfrm>
          <a:prstGeom prst="rect">
            <a:avLst/>
          </a:prstGeom>
          <a:ln w="381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ko-KR" altLang="en-US" sz="3600" dirty="0"/>
              <a:t>광주시 ‘</a:t>
            </a:r>
            <a:r>
              <a:rPr lang="en-US" altLang="ko-KR" sz="3600" dirty="0"/>
              <a:t>2045 </a:t>
            </a:r>
            <a:r>
              <a:rPr lang="ko-KR" altLang="en-US" sz="3600" dirty="0"/>
              <a:t>탄소중립’ </a:t>
            </a:r>
            <a:r>
              <a:rPr lang="ko-KR" altLang="en-US" sz="3600" dirty="0" smtClean="0"/>
              <a:t>정책</a:t>
            </a:r>
            <a:endParaRPr lang="ko-KR" altLang="en-US" sz="3600" dirty="0"/>
          </a:p>
        </p:txBody>
      </p:sp>
      <p:cxnSp>
        <p:nvCxnSpPr>
          <p:cNvPr id="8" name="직선 연결선 7"/>
          <p:cNvCxnSpPr/>
          <p:nvPr/>
        </p:nvCxnSpPr>
        <p:spPr>
          <a:xfrm>
            <a:off x="1187624" y="332656"/>
            <a:ext cx="0" cy="72008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/>
          <p:cNvCxnSpPr/>
          <p:nvPr/>
        </p:nvCxnSpPr>
        <p:spPr>
          <a:xfrm>
            <a:off x="1187624" y="1052736"/>
            <a:ext cx="655272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내용 개체 틀 12"/>
          <p:cNvSpPr>
            <a:spLocks noGrp="1"/>
          </p:cNvSpPr>
          <p:nvPr>
            <p:ph idx="1"/>
          </p:nvPr>
        </p:nvSpPr>
        <p:spPr>
          <a:xfrm>
            <a:off x="307816" y="1412776"/>
            <a:ext cx="8440648" cy="17281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o-KR" altLang="en-US" sz="2500" b="1" dirty="0" smtClean="0">
                <a:solidFill>
                  <a:srgbClr val="0070C0"/>
                </a:solidFill>
              </a:rPr>
              <a:t>▶ </a:t>
            </a:r>
            <a:r>
              <a:rPr lang="ko-KR" altLang="en-US" sz="2400" b="1" dirty="0"/>
              <a:t>중간 목표로 </a:t>
            </a:r>
            <a:r>
              <a:rPr lang="en-US" altLang="ko-KR" sz="2400" b="1" dirty="0"/>
              <a:t>2030</a:t>
            </a:r>
            <a:r>
              <a:rPr lang="ko-KR" altLang="en-US" sz="2400" b="1" dirty="0"/>
              <a:t>년 </a:t>
            </a:r>
            <a:r>
              <a:rPr lang="en-US" altLang="ko-KR" sz="2400" b="1" dirty="0"/>
              <a:t>45%, </a:t>
            </a:r>
            <a:r>
              <a:rPr lang="ko-KR" altLang="en-US" sz="2400" b="1" dirty="0"/>
              <a:t>약 </a:t>
            </a:r>
            <a:r>
              <a:rPr lang="en-US" altLang="ko-KR" sz="2400" b="1" dirty="0"/>
              <a:t>400</a:t>
            </a:r>
            <a:r>
              <a:rPr lang="ko-KR" altLang="en-US" sz="2400" b="1" dirty="0"/>
              <a:t>만 톤 감축 필요</a:t>
            </a:r>
            <a:r>
              <a:rPr lang="en-US" altLang="ko-KR" sz="2400" b="1" dirty="0"/>
              <a:t>. </a:t>
            </a:r>
            <a:endParaRPr lang="en-US" altLang="ko-KR" sz="2400" b="1" dirty="0" smtClean="0"/>
          </a:p>
          <a:p>
            <a:pPr marL="0" indent="0">
              <a:buNone/>
            </a:pPr>
            <a:r>
              <a:rPr lang="en-US" altLang="ko-KR" sz="2400" b="1" dirty="0"/>
              <a:t> </a:t>
            </a:r>
            <a:r>
              <a:rPr lang="en-US" altLang="ko-KR" sz="2400" b="1" dirty="0" smtClean="0"/>
              <a:t>   </a:t>
            </a:r>
            <a:r>
              <a:rPr lang="ko-KR" altLang="en-US" sz="2400" b="1" dirty="0" smtClean="0"/>
              <a:t>일인당 </a:t>
            </a:r>
            <a:r>
              <a:rPr lang="ko-KR" altLang="en-US" sz="2400" b="1" dirty="0"/>
              <a:t>약 </a:t>
            </a:r>
            <a:r>
              <a:rPr lang="en-US" altLang="ko-KR" sz="2400" b="1" dirty="0"/>
              <a:t>3</a:t>
            </a:r>
            <a:r>
              <a:rPr lang="ko-KR" altLang="en-US" sz="2400" b="1" dirty="0"/>
              <a:t>톤</a:t>
            </a:r>
            <a:r>
              <a:rPr lang="en-US" altLang="ko-KR" sz="2400" dirty="0"/>
              <a:t>. </a:t>
            </a:r>
            <a:endParaRPr lang="ko-KR" altLang="en-US" sz="2400" dirty="0"/>
          </a:p>
          <a:p>
            <a:pPr marL="0" indent="0">
              <a:buNone/>
            </a:pPr>
            <a:endParaRPr lang="en-US" altLang="ko-KR" sz="2400" dirty="0"/>
          </a:p>
        </p:txBody>
      </p:sp>
      <p:sp>
        <p:nvSpPr>
          <p:cNvPr id="9" name="내용 개체 틀 12"/>
          <p:cNvSpPr txBox="1">
            <a:spLocks/>
          </p:cNvSpPr>
          <p:nvPr/>
        </p:nvSpPr>
        <p:spPr>
          <a:xfrm>
            <a:off x="315672" y="2708920"/>
            <a:ext cx="8440648" cy="38164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2500" b="1" dirty="0" smtClean="0">
                <a:solidFill>
                  <a:srgbClr val="0070C0"/>
                </a:solidFill>
              </a:rPr>
              <a:t>▶ </a:t>
            </a:r>
            <a:r>
              <a:rPr lang="ko-KR" altLang="en-US" sz="2400" b="1" dirty="0"/>
              <a:t>분야별 </a:t>
            </a:r>
            <a:r>
              <a:rPr lang="en-US" altLang="ko-KR" sz="2400" b="1" dirty="0"/>
              <a:t>8</a:t>
            </a:r>
            <a:r>
              <a:rPr lang="ko-KR" altLang="en-US" sz="2400" b="1" dirty="0"/>
              <a:t>대 </a:t>
            </a:r>
            <a:r>
              <a:rPr lang="ko-KR" altLang="en-US" sz="2400" b="1" dirty="0" smtClean="0"/>
              <a:t>과제</a:t>
            </a:r>
            <a:endParaRPr lang="en-US" altLang="ko-KR" sz="2400" b="1" dirty="0" smtClean="0"/>
          </a:p>
          <a:p>
            <a:pPr marL="0" indent="0">
              <a:buNone/>
            </a:pPr>
            <a:r>
              <a:rPr lang="ko-KR" altLang="en-US" sz="2400" b="1" dirty="0" smtClean="0"/>
              <a:t>    </a:t>
            </a:r>
            <a:r>
              <a:rPr lang="en-US" altLang="ko-KR" sz="2400" b="1" dirty="0" smtClean="0"/>
              <a:t>- </a:t>
            </a:r>
            <a:r>
              <a:rPr lang="ko-KR" altLang="en-US" sz="2400" b="1" dirty="0" smtClean="0"/>
              <a:t>시민주도 </a:t>
            </a:r>
            <a:r>
              <a:rPr lang="ko-KR" altLang="en-US" sz="2400" b="1" dirty="0"/>
              <a:t>녹색분권</a:t>
            </a:r>
            <a:r>
              <a:rPr lang="en-US" altLang="ko-KR" sz="2400" b="1" dirty="0"/>
              <a:t>. </a:t>
            </a:r>
            <a:r>
              <a:rPr lang="ko-KR" altLang="en-US" sz="2400" b="1" dirty="0"/>
              <a:t>녹색에너지 확대</a:t>
            </a:r>
            <a:r>
              <a:rPr lang="en-US" altLang="ko-KR" sz="2400" b="1" dirty="0"/>
              <a:t>, </a:t>
            </a:r>
            <a:endParaRPr lang="en-US" altLang="ko-KR" sz="2400" b="1" dirty="0" smtClean="0"/>
          </a:p>
          <a:p>
            <a:pPr marL="0" indent="0">
              <a:buNone/>
            </a:pPr>
            <a:r>
              <a:rPr lang="en-US" altLang="ko-KR" sz="2400" b="1" dirty="0"/>
              <a:t> </a:t>
            </a:r>
            <a:r>
              <a:rPr lang="en-US" altLang="ko-KR" sz="2400" b="1" dirty="0" smtClean="0"/>
              <a:t>   - AI</a:t>
            </a:r>
            <a:r>
              <a:rPr lang="ko-KR" altLang="en-US" sz="2400" b="1" dirty="0"/>
              <a:t>연계 녹색인프라 </a:t>
            </a:r>
            <a:r>
              <a:rPr lang="ko-KR" altLang="en-US" sz="2400" b="1" dirty="0" smtClean="0"/>
              <a:t>확충</a:t>
            </a:r>
            <a:endParaRPr lang="en-US" altLang="ko-KR" sz="2400" b="1" dirty="0"/>
          </a:p>
          <a:p>
            <a:pPr marL="0" indent="0">
              <a:buNone/>
            </a:pPr>
            <a:r>
              <a:rPr lang="en-US" altLang="ko-KR" sz="2400" b="1" dirty="0" smtClean="0"/>
              <a:t>    - </a:t>
            </a:r>
            <a:r>
              <a:rPr lang="ko-KR" altLang="en-US" sz="2400" b="1" dirty="0" smtClean="0"/>
              <a:t>환경오염 </a:t>
            </a:r>
            <a:r>
              <a:rPr lang="ko-KR" altLang="en-US" sz="2400" b="1" dirty="0"/>
              <a:t>및 기후재난 </a:t>
            </a:r>
            <a:r>
              <a:rPr lang="ko-KR" altLang="en-US" sz="2400" b="1" dirty="0" smtClean="0"/>
              <a:t>대응</a:t>
            </a:r>
            <a:endParaRPr lang="en-US" altLang="ko-KR" sz="2400" b="1" dirty="0"/>
          </a:p>
          <a:p>
            <a:pPr marL="0" indent="0">
              <a:buNone/>
            </a:pPr>
            <a:r>
              <a:rPr lang="en-US" altLang="ko-KR" sz="2400" b="1" dirty="0" smtClean="0"/>
              <a:t>    - </a:t>
            </a:r>
            <a:r>
              <a:rPr lang="ko-KR" altLang="en-US" sz="2400" b="1" dirty="0" smtClean="0"/>
              <a:t>스마트 환경관리체계</a:t>
            </a:r>
            <a:endParaRPr lang="en-US" altLang="ko-KR" sz="2400" b="1" dirty="0"/>
          </a:p>
          <a:p>
            <a:pPr marL="0" indent="0">
              <a:buNone/>
            </a:pPr>
            <a:r>
              <a:rPr lang="en-US" altLang="ko-KR" sz="2400" b="1" dirty="0" smtClean="0"/>
              <a:t>    - </a:t>
            </a:r>
            <a:r>
              <a:rPr lang="ko-KR" altLang="en-US" sz="2400" b="1" dirty="0" smtClean="0"/>
              <a:t>상수도 인프라구축</a:t>
            </a:r>
            <a:endParaRPr lang="en-US" altLang="ko-KR" sz="2400" b="1" dirty="0"/>
          </a:p>
          <a:p>
            <a:pPr marL="0" indent="0">
              <a:buNone/>
            </a:pPr>
            <a:r>
              <a:rPr lang="en-US" altLang="ko-KR" sz="2400" b="1" dirty="0" smtClean="0"/>
              <a:t>    - </a:t>
            </a:r>
            <a:r>
              <a:rPr lang="ko-KR" altLang="en-US" sz="2400" b="1" dirty="0" smtClean="0"/>
              <a:t>환경융합산업 육성</a:t>
            </a:r>
            <a:r>
              <a:rPr lang="en-US" altLang="ko-KR" sz="2400" b="1" dirty="0"/>
              <a:t> </a:t>
            </a:r>
            <a:endParaRPr lang="en-US" altLang="ko-KR" sz="2400" b="1" dirty="0" smtClean="0"/>
          </a:p>
          <a:p>
            <a:pPr marL="0" indent="0">
              <a:buNone/>
            </a:pPr>
            <a:r>
              <a:rPr lang="en-US" altLang="ko-KR" sz="2400" b="1" dirty="0"/>
              <a:t> </a:t>
            </a:r>
            <a:r>
              <a:rPr lang="en-US" altLang="ko-KR" sz="2400" b="1" dirty="0" smtClean="0"/>
              <a:t>   - </a:t>
            </a:r>
            <a:r>
              <a:rPr lang="ko-KR" altLang="en-US" sz="2400" b="1" dirty="0" smtClean="0"/>
              <a:t>일자리 </a:t>
            </a:r>
            <a:r>
              <a:rPr lang="ko-KR" altLang="en-US" sz="2400" b="1" dirty="0"/>
              <a:t>창출 및 </a:t>
            </a:r>
            <a:r>
              <a:rPr lang="ko-KR" altLang="en-US" sz="2400" b="1" dirty="0" smtClean="0"/>
              <a:t>시민참여 선정</a:t>
            </a:r>
            <a:endParaRPr lang="en-US" altLang="ko-KR" sz="2400" b="1" dirty="0" smtClean="0"/>
          </a:p>
          <a:p>
            <a:pPr marL="0" indent="0">
              <a:buNone/>
            </a:pPr>
            <a:endParaRPr lang="ko-KR" altLang="en-US" sz="2400" dirty="0"/>
          </a:p>
          <a:p>
            <a:pPr marL="0" indent="0">
              <a:buNone/>
            </a:pPr>
            <a:endParaRPr lang="en-US" altLang="ko-KR" sz="2400" dirty="0"/>
          </a:p>
        </p:txBody>
      </p:sp>
    </p:spTree>
    <p:extLst>
      <p:ext uri="{BB962C8B-B14F-4D97-AF65-F5344CB8AC3E}">
        <p14:creationId xmlns:p14="http://schemas.microsoft.com/office/powerpoint/2010/main" val="23213853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모서리가 둥근 직사각형 4"/>
          <p:cNvSpPr/>
          <p:nvPr/>
        </p:nvSpPr>
        <p:spPr>
          <a:xfrm>
            <a:off x="251520" y="332656"/>
            <a:ext cx="792088" cy="720080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</a:t>
            </a:r>
            <a:endParaRPr lang="ko-KR" alt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187624" y="332656"/>
            <a:ext cx="6696744" cy="720080"/>
          </a:xfrm>
          <a:prstGeom prst="rect">
            <a:avLst/>
          </a:prstGeom>
          <a:ln w="381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ko-KR" altLang="en-US" sz="3600" dirty="0"/>
              <a:t>광주시 ‘</a:t>
            </a:r>
            <a:r>
              <a:rPr lang="en-US" altLang="ko-KR" sz="3600" dirty="0"/>
              <a:t>2045 </a:t>
            </a:r>
            <a:r>
              <a:rPr lang="ko-KR" altLang="en-US" sz="3600" dirty="0"/>
              <a:t>탄소중립’ </a:t>
            </a:r>
            <a:r>
              <a:rPr lang="ko-KR" altLang="en-US" sz="3600" dirty="0" smtClean="0"/>
              <a:t>정책</a:t>
            </a:r>
            <a:endParaRPr lang="ko-KR" altLang="en-US" sz="3600" dirty="0"/>
          </a:p>
        </p:txBody>
      </p:sp>
      <p:cxnSp>
        <p:nvCxnSpPr>
          <p:cNvPr id="8" name="직선 연결선 7"/>
          <p:cNvCxnSpPr/>
          <p:nvPr/>
        </p:nvCxnSpPr>
        <p:spPr>
          <a:xfrm>
            <a:off x="1187624" y="332656"/>
            <a:ext cx="0" cy="72008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/>
          <p:cNvCxnSpPr/>
          <p:nvPr/>
        </p:nvCxnSpPr>
        <p:spPr>
          <a:xfrm>
            <a:off x="1187624" y="1052736"/>
            <a:ext cx="655272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내용 개체 틀 12"/>
          <p:cNvSpPr>
            <a:spLocks noGrp="1"/>
          </p:cNvSpPr>
          <p:nvPr>
            <p:ph idx="1"/>
          </p:nvPr>
        </p:nvSpPr>
        <p:spPr>
          <a:xfrm>
            <a:off x="307816" y="1412776"/>
            <a:ext cx="8440648" cy="24482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o-KR" altLang="en-US" sz="2500" b="1" dirty="0" smtClean="0">
                <a:solidFill>
                  <a:srgbClr val="0070C0"/>
                </a:solidFill>
              </a:rPr>
              <a:t>▶ </a:t>
            </a:r>
            <a:r>
              <a:rPr lang="en-US" altLang="ko-KR" sz="2500" b="1" dirty="0"/>
              <a:t>2</a:t>
            </a:r>
            <a:r>
              <a:rPr lang="en-US" altLang="ko-KR" sz="2400" b="1" dirty="0" smtClean="0"/>
              <a:t>030</a:t>
            </a:r>
            <a:r>
              <a:rPr lang="ko-KR" altLang="en-US" sz="2400" b="1" dirty="0"/>
              <a:t>년 기업</a:t>
            </a:r>
            <a:r>
              <a:rPr lang="en-US" altLang="ko-KR" sz="2400" b="1" dirty="0"/>
              <a:t>RE100, 2035</a:t>
            </a:r>
            <a:r>
              <a:rPr lang="ko-KR" altLang="en-US" sz="2400" b="1" dirty="0"/>
              <a:t>년 광주</a:t>
            </a:r>
            <a:r>
              <a:rPr lang="en-US" altLang="ko-KR" sz="2400" b="1" dirty="0"/>
              <a:t>RE100, </a:t>
            </a:r>
            <a:r>
              <a:rPr lang="ko-KR" altLang="en-US" sz="2400" b="1" dirty="0"/>
              <a:t>그리고 </a:t>
            </a:r>
            <a:r>
              <a:rPr lang="en-US" altLang="ko-KR" sz="2400" b="1" dirty="0"/>
              <a:t>2045</a:t>
            </a:r>
            <a:r>
              <a:rPr lang="ko-KR" altLang="en-US" sz="2400" b="1" dirty="0" smtClean="0"/>
              <a:t>년</a:t>
            </a:r>
            <a:endParaRPr lang="en-US" altLang="ko-KR" sz="2400" b="1" dirty="0" smtClean="0"/>
          </a:p>
          <a:p>
            <a:pPr marL="0" indent="0">
              <a:buNone/>
            </a:pPr>
            <a:r>
              <a:rPr lang="en-US" altLang="ko-KR" sz="2400" b="1" dirty="0"/>
              <a:t> </a:t>
            </a:r>
            <a:r>
              <a:rPr lang="en-US" altLang="ko-KR" sz="2400" b="1" dirty="0" smtClean="0"/>
              <a:t>  </a:t>
            </a:r>
            <a:r>
              <a:rPr lang="ko-KR" altLang="en-US" sz="2400" b="1" dirty="0" smtClean="0"/>
              <a:t> </a:t>
            </a:r>
            <a:r>
              <a:rPr lang="ko-KR" altLang="en-US" sz="2400" b="1" dirty="0"/>
              <a:t>에너지 자립 등을 로드 </a:t>
            </a:r>
            <a:r>
              <a:rPr lang="ko-KR" altLang="en-US" sz="2400" b="1" dirty="0" err="1"/>
              <a:t>맵</a:t>
            </a:r>
            <a:r>
              <a:rPr lang="ko-KR" altLang="en-US" sz="2400" dirty="0" err="1"/>
              <a:t>을</a:t>
            </a:r>
            <a:r>
              <a:rPr lang="ko-KR" altLang="en-US" sz="2400" dirty="0"/>
              <a:t> 발표</a:t>
            </a:r>
            <a:r>
              <a:rPr lang="en-US" altLang="ko-KR" sz="2400" dirty="0"/>
              <a:t>. </a:t>
            </a:r>
            <a:r>
              <a:rPr lang="ko-KR" altLang="en-US" sz="2400" dirty="0"/>
              <a:t>또한 </a:t>
            </a:r>
            <a:r>
              <a:rPr lang="en-US" altLang="ko-KR" sz="2400" b="1" dirty="0"/>
              <a:t>2025</a:t>
            </a:r>
            <a:r>
              <a:rPr lang="ko-KR" altLang="en-US" sz="2400" b="1" dirty="0"/>
              <a:t>년 노후 </a:t>
            </a:r>
            <a:endParaRPr lang="en-US" altLang="ko-KR" sz="2400" b="1" dirty="0" smtClean="0"/>
          </a:p>
          <a:p>
            <a:pPr marL="0" indent="0">
              <a:buNone/>
            </a:pPr>
            <a:r>
              <a:rPr lang="en-US" altLang="ko-KR" sz="2400" b="1" dirty="0"/>
              <a:t> </a:t>
            </a:r>
            <a:r>
              <a:rPr lang="en-US" altLang="ko-KR" sz="2400" b="1" dirty="0" smtClean="0"/>
              <a:t>   </a:t>
            </a:r>
            <a:r>
              <a:rPr lang="ko-KR" altLang="en-US" sz="2400" b="1" dirty="0" err="1" smtClean="0"/>
              <a:t>경유차</a:t>
            </a:r>
            <a:r>
              <a:rPr lang="ko-KR" altLang="en-US" sz="2400" b="1" dirty="0" smtClean="0"/>
              <a:t> </a:t>
            </a:r>
            <a:r>
              <a:rPr lang="ko-KR" altLang="en-US" sz="2400" b="1" dirty="0"/>
              <a:t>폐차</a:t>
            </a:r>
            <a:r>
              <a:rPr lang="en-US" altLang="ko-KR" sz="2400" dirty="0"/>
              <a:t>,</a:t>
            </a:r>
            <a:r>
              <a:rPr lang="ko-KR" altLang="en-US" sz="2400" b="1" dirty="0"/>
              <a:t> </a:t>
            </a:r>
            <a:r>
              <a:rPr lang="en-US" altLang="ko-KR" sz="2400" b="1" dirty="0"/>
              <a:t>2030</a:t>
            </a:r>
            <a:r>
              <a:rPr lang="ko-KR" altLang="en-US" sz="2400" b="1" dirty="0"/>
              <a:t>년 내연기관 자동차 등록제한</a:t>
            </a:r>
            <a:r>
              <a:rPr lang="en-US" altLang="ko-KR" sz="2400" dirty="0"/>
              <a:t>, </a:t>
            </a:r>
            <a:endParaRPr lang="en-US" altLang="ko-KR" sz="2400" dirty="0" smtClean="0"/>
          </a:p>
          <a:p>
            <a:pPr marL="0" indent="0">
              <a:buNone/>
            </a:pPr>
            <a:r>
              <a:rPr lang="en-US" altLang="ko-KR" sz="2400" b="1" dirty="0"/>
              <a:t> </a:t>
            </a:r>
            <a:r>
              <a:rPr lang="en-US" altLang="ko-KR" sz="2400" b="1" dirty="0" smtClean="0"/>
              <a:t>   2045</a:t>
            </a:r>
            <a:r>
              <a:rPr lang="ko-KR" altLang="en-US" sz="2400" b="1" dirty="0"/>
              <a:t>년 </a:t>
            </a:r>
            <a:r>
              <a:rPr lang="en-US" altLang="ko-KR" sz="2400" b="1" dirty="0"/>
              <a:t>100% </a:t>
            </a:r>
            <a:r>
              <a:rPr lang="ko-KR" altLang="en-US" sz="2400" b="1" dirty="0" err="1"/>
              <a:t>친환경차</a:t>
            </a:r>
            <a:r>
              <a:rPr lang="ko-KR" altLang="en-US" sz="2400" b="1" dirty="0"/>
              <a:t> 도입</a:t>
            </a:r>
            <a:r>
              <a:rPr lang="en-US" altLang="ko-KR" sz="2400" dirty="0"/>
              <a:t>,</a:t>
            </a:r>
            <a:r>
              <a:rPr lang="ko-KR" altLang="en-US" sz="2400" b="1" dirty="0"/>
              <a:t> </a:t>
            </a:r>
            <a:r>
              <a:rPr lang="en-US" altLang="ko-KR" sz="2400" b="1" dirty="0"/>
              <a:t>2025</a:t>
            </a:r>
            <a:r>
              <a:rPr lang="ko-KR" altLang="en-US" sz="2400" b="1" dirty="0"/>
              <a:t>년 생활폐기물 </a:t>
            </a:r>
            <a:endParaRPr lang="en-US" altLang="ko-KR" sz="2400" b="1" dirty="0" smtClean="0"/>
          </a:p>
          <a:p>
            <a:pPr marL="0" indent="0">
              <a:buNone/>
            </a:pPr>
            <a:r>
              <a:rPr lang="en-US" altLang="ko-KR" sz="2400" b="1" dirty="0"/>
              <a:t> </a:t>
            </a:r>
            <a:r>
              <a:rPr lang="en-US" altLang="ko-KR" sz="2400" b="1" dirty="0" smtClean="0"/>
              <a:t>   100</a:t>
            </a:r>
            <a:r>
              <a:rPr lang="en-US" altLang="ko-KR" sz="2400" b="1" dirty="0"/>
              <a:t>% </a:t>
            </a:r>
            <a:r>
              <a:rPr lang="ko-KR" altLang="en-US" sz="2400" b="1" dirty="0"/>
              <a:t>자원화</a:t>
            </a:r>
            <a:r>
              <a:rPr lang="ko-KR" altLang="en-US" sz="2400" dirty="0"/>
              <a:t> </a:t>
            </a:r>
          </a:p>
          <a:p>
            <a:pPr marL="0" indent="0">
              <a:buNone/>
            </a:pPr>
            <a:endParaRPr lang="en-US" altLang="ko-KR" sz="2400" dirty="0"/>
          </a:p>
        </p:txBody>
      </p:sp>
      <p:sp>
        <p:nvSpPr>
          <p:cNvPr id="9" name="내용 개체 틀 12"/>
          <p:cNvSpPr txBox="1">
            <a:spLocks/>
          </p:cNvSpPr>
          <p:nvPr/>
        </p:nvSpPr>
        <p:spPr>
          <a:xfrm>
            <a:off x="351676" y="3933056"/>
            <a:ext cx="8440648" cy="15121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o-KR" altLang="en-US" sz="2500" b="1" dirty="0" smtClean="0">
                <a:solidFill>
                  <a:srgbClr val="0070C0"/>
                </a:solidFill>
              </a:rPr>
              <a:t>▶ </a:t>
            </a:r>
            <a:r>
              <a:rPr lang="en-US" altLang="ko-KR" sz="2400" b="1" dirty="0"/>
              <a:t>2045탄소중립추진위원회와 </a:t>
            </a:r>
            <a:r>
              <a:rPr lang="en-US" altLang="ko-KR" sz="2400" b="1" dirty="0" err="1"/>
              <a:t>추진단</a:t>
            </a:r>
            <a:r>
              <a:rPr lang="en-US" altLang="ko-KR" sz="2400" b="1" dirty="0"/>
              <a:t>, </a:t>
            </a:r>
            <a:r>
              <a:rPr lang="en-US" altLang="ko-KR" sz="2400" b="1" dirty="0" err="1"/>
              <a:t>에너지</a:t>
            </a:r>
            <a:r>
              <a:rPr lang="en-US" altLang="ko-KR" sz="2400" b="1" dirty="0"/>
              <a:t> </a:t>
            </a:r>
            <a:r>
              <a:rPr lang="en-US" altLang="ko-KR" sz="2400" b="1" dirty="0" err="1"/>
              <a:t>정책위원회</a:t>
            </a:r>
            <a:r>
              <a:rPr lang="en-US" altLang="ko-KR" sz="2400" b="1" dirty="0" smtClean="0"/>
              <a:t>,</a:t>
            </a:r>
          </a:p>
          <a:p>
            <a:pPr marL="0" indent="0">
              <a:buNone/>
            </a:pPr>
            <a:r>
              <a:rPr lang="en-US" altLang="ko-KR" sz="2400" b="1" dirty="0"/>
              <a:t> </a:t>
            </a:r>
            <a:r>
              <a:rPr lang="en-US" altLang="ko-KR" sz="2400" b="1" dirty="0" smtClean="0"/>
              <a:t>   </a:t>
            </a:r>
            <a:r>
              <a:rPr lang="en-US" altLang="ko-KR" sz="2400" b="1" dirty="0" err="1"/>
              <a:t>탄소중립연구추진단</a:t>
            </a:r>
            <a:r>
              <a:rPr lang="en-US" altLang="ko-KR" sz="2400" b="1" dirty="0"/>
              <a:t> 등 </a:t>
            </a:r>
            <a:r>
              <a:rPr lang="en-US" altLang="ko-KR" sz="2400" b="1" dirty="0" err="1"/>
              <a:t>민관산학</a:t>
            </a:r>
            <a:r>
              <a:rPr lang="en-US" altLang="ko-KR" sz="2400" b="1" dirty="0"/>
              <a:t> </a:t>
            </a:r>
            <a:r>
              <a:rPr lang="en-US" altLang="ko-KR" sz="2400" b="1" dirty="0" err="1"/>
              <a:t>거버넌스</a:t>
            </a:r>
            <a:r>
              <a:rPr lang="en-US" altLang="ko-KR" sz="2400" b="1" dirty="0"/>
              <a:t> </a:t>
            </a:r>
            <a:r>
              <a:rPr lang="en-US" altLang="ko-KR" sz="2400" b="1" dirty="0" err="1"/>
              <a:t>체계를</a:t>
            </a:r>
            <a:r>
              <a:rPr lang="en-US" altLang="ko-KR" sz="2400" b="1" dirty="0"/>
              <a:t> </a:t>
            </a:r>
            <a:r>
              <a:rPr lang="en-US" altLang="ko-KR" sz="2400" b="1" dirty="0" smtClean="0"/>
              <a:t>구</a:t>
            </a:r>
            <a:r>
              <a:rPr lang="ko-KR" altLang="en-US" sz="2400" b="1" dirty="0" smtClean="0"/>
              <a:t>축</a:t>
            </a:r>
            <a:endParaRPr lang="en-US" altLang="ko-KR" sz="2400" b="1" dirty="0"/>
          </a:p>
        </p:txBody>
      </p:sp>
    </p:spTree>
    <p:extLst>
      <p:ext uri="{BB962C8B-B14F-4D97-AF65-F5344CB8AC3E}">
        <p14:creationId xmlns:p14="http://schemas.microsoft.com/office/powerpoint/2010/main" val="39367985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모서리가 둥근 직사각형 4"/>
          <p:cNvSpPr/>
          <p:nvPr/>
        </p:nvSpPr>
        <p:spPr>
          <a:xfrm>
            <a:off x="251520" y="332656"/>
            <a:ext cx="792088" cy="720080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3</a:t>
            </a:r>
            <a:endParaRPr lang="ko-KR" alt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187624" y="332656"/>
            <a:ext cx="6696744" cy="720080"/>
          </a:xfrm>
          <a:prstGeom prst="rect">
            <a:avLst/>
          </a:prstGeom>
          <a:ln w="381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ko-KR" altLang="en-US" sz="3600" dirty="0"/>
              <a:t>광주시 </a:t>
            </a:r>
            <a:r>
              <a:rPr lang="en-US" altLang="ko-KR" sz="3600" dirty="0"/>
              <a:t>2045 </a:t>
            </a:r>
            <a:r>
              <a:rPr lang="ko-KR" altLang="en-US" sz="3600" dirty="0"/>
              <a:t>탄소중립 </a:t>
            </a:r>
            <a:r>
              <a:rPr lang="ko-KR" altLang="en-US" sz="3600" dirty="0" smtClean="0"/>
              <a:t>평가 </a:t>
            </a:r>
            <a:endParaRPr lang="ko-KR" altLang="en-US" sz="3600" dirty="0"/>
          </a:p>
        </p:txBody>
      </p:sp>
      <p:cxnSp>
        <p:nvCxnSpPr>
          <p:cNvPr id="8" name="직선 연결선 7"/>
          <p:cNvCxnSpPr/>
          <p:nvPr/>
        </p:nvCxnSpPr>
        <p:spPr>
          <a:xfrm>
            <a:off x="1187624" y="332656"/>
            <a:ext cx="0" cy="72008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/>
          <p:cNvCxnSpPr/>
          <p:nvPr/>
        </p:nvCxnSpPr>
        <p:spPr>
          <a:xfrm>
            <a:off x="1187624" y="1052736"/>
            <a:ext cx="655272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내용 개체 틀 12"/>
          <p:cNvSpPr>
            <a:spLocks noGrp="1"/>
          </p:cNvSpPr>
          <p:nvPr>
            <p:ph idx="1"/>
          </p:nvPr>
        </p:nvSpPr>
        <p:spPr>
          <a:xfrm>
            <a:off x="307816" y="1412776"/>
            <a:ext cx="8440648" cy="51845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o-KR" altLang="en-US" sz="2800" b="1" dirty="0" smtClean="0">
                <a:solidFill>
                  <a:srgbClr val="0070C0"/>
                </a:solidFill>
              </a:rPr>
              <a:t>▶</a:t>
            </a:r>
            <a:r>
              <a:rPr lang="en-US" altLang="ko-KR" sz="2800" b="1" dirty="0" smtClean="0">
                <a:solidFill>
                  <a:srgbClr val="0070C0"/>
                </a:solidFill>
              </a:rPr>
              <a:t>3-1</a:t>
            </a:r>
            <a:r>
              <a:rPr lang="ko-KR" altLang="en-US" sz="2800" b="1" dirty="0" smtClean="0">
                <a:solidFill>
                  <a:srgbClr val="0070C0"/>
                </a:solidFill>
              </a:rPr>
              <a:t> </a:t>
            </a:r>
            <a:r>
              <a:rPr lang="ko-KR" altLang="en-US" sz="2800" b="1" dirty="0" smtClean="0"/>
              <a:t>선언 </a:t>
            </a:r>
            <a:r>
              <a:rPr lang="ko-KR" altLang="en-US" sz="2800" b="1" dirty="0"/>
              <a:t>이후 </a:t>
            </a:r>
            <a:r>
              <a:rPr lang="en-US" altLang="ko-KR" sz="2800" b="1" dirty="0"/>
              <a:t>1</a:t>
            </a:r>
            <a:r>
              <a:rPr lang="ko-KR" altLang="en-US" sz="2800" b="1" dirty="0"/>
              <a:t>년</a:t>
            </a:r>
            <a:r>
              <a:rPr lang="en-US" altLang="ko-KR" sz="2800" b="1" dirty="0"/>
              <a:t>, </a:t>
            </a:r>
            <a:r>
              <a:rPr lang="ko-KR" altLang="en-US" sz="2800" b="1" dirty="0"/>
              <a:t>실질적 감축의 중요성</a:t>
            </a:r>
          </a:p>
          <a:p>
            <a:pPr marL="0" indent="0">
              <a:buNone/>
            </a:pPr>
            <a:r>
              <a:rPr lang="en-US" altLang="ko-KR" sz="2400" dirty="0" smtClean="0"/>
              <a:t> </a:t>
            </a:r>
          </a:p>
          <a:p>
            <a:pPr marL="0" indent="0">
              <a:buNone/>
            </a:pPr>
            <a:r>
              <a:rPr lang="en-US" altLang="ko-KR" sz="2400" dirty="0" smtClean="0"/>
              <a:t> - </a:t>
            </a:r>
            <a:r>
              <a:rPr lang="ko-KR" altLang="en-US" sz="2400" dirty="0"/>
              <a:t>당장 </a:t>
            </a:r>
            <a:r>
              <a:rPr lang="en-US" altLang="ko-KR" sz="2400" dirty="0"/>
              <a:t>10</a:t>
            </a:r>
            <a:r>
              <a:rPr lang="ko-KR" altLang="en-US" sz="2400" dirty="0"/>
              <a:t>년 후</a:t>
            </a:r>
            <a:r>
              <a:rPr lang="en-US" altLang="ko-KR" sz="2400" dirty="0"/>
              <a:t>, 2030</a:t>
            </a:r>
            <a:r>
              <a:rPr lang="ko-KR" altLang="en-US" sz="2400" dirty="0"/>
              <a:t>년 </a:t>
            </a:r>
            <a:r>
              <a:rPr lang="en-US" altLang="ko-KR" sz="2400" dirty="0"/>
              <a:t>45% </a:t>
            </a:r>
            <a:r>
              <a:rPr lang="ko-KR" altLang="en-US" sz="2400" dirty="0"/>
              <a:t>감축을 위해서는 매년 </a:t>
            </a:r>
            <a:r>
              <a:rPr lang="en-US" altLang="ko-KR" sz="2400" dirty="0"/>
              <a:t>7% </a:t>
            </a:r>
            <a:endParaRPr lang="en-US" altLang="ko-KR" sz="2400" dirty="0" smtClean="0"/>
          </a:p>
          <a:p>
            <a:pPr marL="0" indent="0">
              <a:buNone/>
            </a:pPr>
            <a:r>
              <a:rPr lang="en-US" altLang="ko-KR" sz="2400" dirty="0"/>
              <a:t> </a:t>
            </a:r>
            <a:r>
              <a:rPr lang="en-US" altLang="ko-KR" sz="2400" dirty="0" smtClean="0"/>
              <a:t>   </a:t>
            </a:r>
            <a:r>
              <a:rPr lang="ko-KR" altLang="en-US" sz="2400" dirty="0" smtClean="0"/>
              <a:t>내외의 </a:t>
            </a:r>
            <a:r>
              <a:rPr lang="ko-KR" altLang="en-US" sz="2400" dirty="0"/>
              <a:t>감축이 이뤄져야 함</a:t>
            </a:r>
            <a:r>
              <a:rPr lang="en-US" altLang="ko-KR" sz="2400" dirty="0"/>
              <a:t>. UNEP(</a:t>
            </a:r>
            <a:r>
              <a:rPr lang="ko-KR" altLang="en-US" sz="2400" dirty="0"/>
              <a:t>유엔환경계획</a:t>
            </a:r>
            <a:r>
              <a:rPr lang="en-US" altLang="ko-KR" sz="2400" dirty="0"/>
              <a:t>)</a:t>
            </a:r>
            <a:r>
              <a:rPr lang="ko-KR" altLang="en-US" sz="2400" dirty="0"/>
              <a:t>는 </a:t>
            </a:r>
            <a:r>
              <a:rPr lang="ko-KR" altLang="en-US" sz="2400" dirty="0" smtClean="0"/>
              <a:t>파리</a:t>
            </a:r>
            <a:endParaRPr lang="en-US" altLang="ko-KR" sz="2400" dirty="0" smtClean="0"/>
          </a:p>
          <a:p>
            <a:pPr marL="0" indent="0">
              <a:buNone/>
            </a:pPr>
            <a:r>
              <a:rPr lang="en-US" altLang="ko-KR" sz="2400" dirty="0"/>
              <a:t> </a:t>
            </a:r>
            <a:r>
              <a:rPr lang="en-US" altLang="ko-KR" sz="2400" dirty="0" smtClean="0"/>
              <a:t>   </a:t>
            </a:r>
            <a:r>
              <a:rPr lang="ko-KR" altLang="en-US" sz="2400" dirty="0" smtClean="0"/>
              <a:t>협정 </a:t>
            </a:r>
            <a:r>
              <a:rPr lang="ko-KR" altLang="en-US" sz="2400" dirty="0"/>
              <a:t>제시하는 </a:t>
            </a:r>
            <a:r>
              <a:rPr lang="en-US" altLang="ko-KR" sz="2400" dirty="0"/>
              <a:t>2030</a:t>
            </a:r>
            <a:r>
              <a:rPr lang="ko-KR" altLang="en-US" sz="2400" dirty="0"/>
              <a:t>년 </a:t>
            </a:r>
            <a:r>
              <a:rPr lang="en-US" altLang="ko-KR" sz="2400" dirty="0"/>
              <a:t>45% </a:t>
            </a:r>
            <a:r>
              <a:rPr lang="ko-KR" altLang="en-US" sz="2400" dirty="0"/>
              <a:t>감축을 달성하려면 매년 </a:t>
            </a:r>
            <a:r>
              <a:rPr lang="en-US" altLang="ko-KR" sz="2400" dirty="0"/>
              <a:t>7</a:t>
            </a:r>
            <a:r>
              <a:rPr lang="en-US" altLang="ko-KR" sz="2400" dirty="0" smtClean="0"/>
              <a:t>%</a:t>
            </a:r>
          </a:p>
          <a:p>
            <a:pPr marL="0" indent="0">
              <a:buNone/>
            </a:pPr>
            <a:r>
              <a:rPr lang="en-US" altLang="ko-KR" sz="2400" dirty="0"/>
              <a:t> </a:t>
            </a:r>
            <a:r>
              <a:rPr lang="en-US" altLang="ko-KR" sz="2400" dirty="0" smtClean="0"/>
              <a:t>   </a:t>
            </a:r>
            <a:r>
              <a:rPr lang="ko-KR" altLang="en-US" sz="2400" dirty="0"/>
              <a:t>내외 감축 필요성을 </a:t>
            </a:r>
            <a:r>
              <a:rPr lang="ko-KR" altLang="en-US" sz="2400" dirty="0" smtClean="0"/>
              <a:t>주장</a:t>
            </a:r>
            <a:endParaRPr lang="en-US" altLang="ko-KR" sz="2400" dirty="0" smtClean="0"/>
          </a:p>
          <a:p>
            <a:pPr marL="0" indent="0">
              <a:buNone/>
            </a:pPr>
            <a:r>
              <a:rPr lang="en-US" altLang="ko-KR" sz="2400" dirty="0"/>
              <a:t> </a:t>
            </a:r>
            <a:r>
              <a:rPr lang="en-US" altLang="ko-KR" sz="2400" dirty="0" smtClean="0"/>
              <a:t> - </a:t>
            </a:r>
            <a:r>
              <a:rPr lang="en-US" altLang="ko-KR" sz="2400" dirty="0"/>
              <a:t>2030</a:t>
            </a:r>
            <a:r>
              <a:rPr lang="ko-KR" altLang="en-US" sz="2400" dirty="0"/>
              <a:t>년에 약 </a:t>
            </a:r>
            <a:r>
              <a:rPr lang="en-US" altLang="ko-KR" sz="2400" dirty="0"/>
              <a:t>400</a:t>
            </a:r>
            <a:r>
              <a:rPr lang="ko-KR" altLang="en-US" sz="2400" dirty="0"/>
              <a:t>만 톤</a:t>
            </a:r>
            <a:r>
              <a:rPr lang="en-US" altLang="ko-KR" sz="2400" dirty="0"/>
              <a:t>(45%)</a:t>
            </a:r>
            <a:r>
              <a:rPr lang="ko-KR" altLang="en-US" sz="2400" dirty="0"/>
              <a:t>을 감축해야 함</a:t>
            </a:r>
            <a:r>
              <a:rPr lang="en-US" altLang="ko-KR" sz="2400" dirty="0"/>
              <a:t>. </a:t>
            </a:r>
            <a:r>
              <a:rPr lang="ko-KR" altLang="en-US" sz="2400" dirty="0"/>
              <a:t>연간 </a:t>
            </a:r>
            <a:r>
              <a:rPr lang="en-US" altLang="ko-KR" sz="2400" dirty="0"/>
              <a:t>7%</a:t>
            </a:r>
            <a:r>
              <a:rPr lang="ko-KR" altLang="en-US" sz="2400" dirty="0" smtClean="0"/>
              <a:t>감축</a:t>
            </a:r>
            <a:endParaRPr lang="en-US" altLang="ko-KR" sz="2400" dirty="0" smtClean="0"/>
          </a:p>
          <a:p>
            <a:pPr marL="0" indent="0">
              <a:buNone/>
            </a:pPr>
            <a:r>
              <a:rPr lang="en-US" altLang="ko-KR" sz="2400" dirty="0"/>
              <a:t> </a:t>
            </a:r>
            <a:r>
              <a:rPr lang="en-US" altLang="ko-KR" sz="2400" dirty="0" smtClean="0"/>
              <a:t>   </a:t>
            </a:r>
            <a:r>
              <a:rPr lang="ko-KR" altLang="en-US" sz="2400" dirty="0" smtClean="0"/>
              <a:t>은 </a:t>
            </a:r>
            <a:r>
              <a:rPr lang="ko-KR" altLang="en-US" sz="2400" dirty="0"/>
              <a:t>매년 약 </a:t>
            </a:r>
            <a:r>
              <a:rPr lang="en-US" altLang="ko-KR" sz="2400" dirty="0"/>
              <a:t>40</a:t>
            </a:r>
            <a:r>
              <a:rPr lang="ko-KR" altLang="en-US" sz="2400" dirty="0"/>
              <a:t>만 톤의 감축을 성과를 이뤄야 </a:t>
            </a:r>
            <a:r>
              <a:rPr lang="ko-KR" altLang="en-US" sz="2400" dirty="0" smtClean="0"/>
              <a:t>함</a:t>
            </a:r>
            <a:endParaRPr lang="en-US" altLang="ko-KR" sz="2400" dirty="0" smtClean="0"/>
          </a:p>
          <a:p>
            <a:pPr marL="0" indent="0">
              <a:buNone/>
            </a:pPr>
            <a:r>
              <a:rPr lang="en-US" altLang="ko-KR" sz="2400" dirty="0" smtClean="0"/>
              <a:t>  - </a:t>
            </a:r>
            <a:r>
              <a:rPr lang="en-US" altLang="ko-KR" sz="2400" dirty="0"/>
              <a:t>2045 </a:t>
            </a:r>
            <a:r>
              <a:rPr lang="en-US" altLang="ko-KR" sz="2400" dirty="0" err="1"/>
              <a:t>탄소중립의</a:t>
            </a:r>
            <a:r>
              <a:rPr lang="en-US" altLang="ko-KR" sz="2400" dirty="0"/>
              <a:t> </a:t>
            </a:r>
            <a:r>
              <a:rPr lang="en-US" altLang="ko-KR" sz="2400" dirty="0" err="1"/>
              <a:t>성패는</a:t>
            </a:r>
            <a:r>
              <a:rPr lang="en-US" altLang="ko-KR" sz="2400" dirty="0"/>
              <a:t> </a:t>
            </a:r>
            <a:r>
              <a:rPr lang="en-US" altLang="ko-KR" sz="2400" dirty="0" err="1"/>
              <a:t>향후</a:t>
            </a:r>
            <a:r>
              <a:rPr lang="en-US" altLang="ko-KR" sz="2400" dirty="0"/>
              <a:t> 10년, 2030 </a:t>
            </a:r>
            <a:r>
              <a:rPr lang="en-US" altLang="ko-KR" sz="2400" dirty="0" err="1"/>
              <a:t>감축목표의</a:t>
            </a:r>
            <a:r>
              <a:rPr lang="en-US" altLang="ko-KR" sz="2400" dirty="0"/>
              <a:t> </a:t>
            </a:r>
            <a:endParaRPr lang="en-US" altLang="ko-KR" sz="2400" dirty="0" smtClean="0"/>
          </a:p>
          <a:p>
            <a:pPr marL="0" indent="0">
              <a:buNone/>
            </a:pPr>
            <a:r>
              <a:rPr lang="en-US" altLang="ko-KR" sz="2400" dirty="0"/>
              <a:t> </a:t>
            </a:r>
            <a:r>
              <a:rPr lang="en-US" altLang="ko-KR" sz="2400" dirty="0" smtClean="0"/>
              <a:t>   </a:t>
            </a:r>
            <a:r>
              <a:rPr lang="en-US" altLang="ko-KR" sz="2400" dirty="0" err="1" smtClean="0"/>
              <a:t>성공여부에</a:t>
            </a:r>
            <a:r>
              <a:rPr lang="en-US" altLang="ko-KR" sz="2400" dirty="0" smtClean="0"/>
              <a:t> </a:t>
            </a:r>
            <a:r>
              <a:rPr lang="en-US" altLang="ko-KR" sz="2400" dirty="0" err="1"/>
              <a:t>달려</a:t>
            </a:r>
            <a:r>
              <a:rPr lang="en-US" altLang="ko-KR" sz="2400" dirty="0"/>
              <a:t> </a:t>
            </a:r>
            <a:r>
              <a:rPr lang="en-US" altLang="ko-KR" sz="2400" dirty="0" err="1"/>
              <a:t>있음</a:t>
            </a:r>
            <a:r>
              <a:rPr lang="en-US" altLang="ko-KR" sz="2400" dirty="0"/>
              <a:t>. </a:t>
            </a:r>
            <a:r>
              <a:rPr lang="en-US" altLang="ko-KR" sz="2400" dirty="0" err="1"/>
              <a:t>또한</a:t>
            </a:r>
            <a:r>
              <a:rPr lang="en-US" altLang="ko-KR" sz="2400" dirty="0"/>
              <a:t> 2030년 </a:t>
            </a:r>
            <a:r>
              <a:rPr lang="en-US" altLang="ko-KR" sz="2400" dirty="0" err="1"/>
              <a:t>목표를</a:t>
            </a:r>
            <a:r>
              <a:rPr lang="en-US" altLang="ko-KR" sz="2400" dirty="0"/>
              <a:t> </a:t>
            </a:r>
            <a:r>
              <a:rPr lang="en-US" altLang="ko-KR" sz="2400" dirty="0" err="1"/>
              <a:t>달성하려면</a:t>
            </a:r>
            <a:r>
              <a:rPr lang="en-US" altLang="ko-KR" sz="2400" dirty="0"/>
              <a:t> </a:t>
            </a:r>
            <a:endParaRPr lang="en-US" altLang="ko-KR" sz="2400" dirty="0" smtClean="0"/>
          </a:p>
          <a:p>
            <a:pPr marL="0" indent="0">
              <a:buNone/>
            </a:pPr>
            <a:r>
              <a:rPr lang="en-US" altLang="ko-KR" sz="2400" dirty="0"/>
              <a:t> </a:t>
            </a:r>
            <a:r>
              <a:rPr lang="en-US" altLang="ko-KR" sz="2400" dirty="0" smtClean="0"/>
              <a:t>   10</a:t>
            </a:r>
            <a:r>
              <a:rPr lang="en-US" altLang="ko-KR" sz="2400" dirty="0"/>
              <a:t>년 </a:t>
            </a:r>
            <a:r>
              <a:rPr lang="en-US" altLang="ko-KR" sz="2400" dirty="0" err="1"/>
              <a:t>동안의</a:t>
            </a:r>
            <a:r>
              <a:rPr lang="en-US" altLang="ko-KR" sz="2400" dirty="0"/>
              <a:t> </a:t>
            </a:r>
            <a:r>
              <a:rPr lang="en-US" altLang="ko-KR" sz="2400" dirty="0" err="1"/>
              <a:t>감축</a:t>
            </a:r>
            <a:r>
              <a:rPr lang="en-US" altLang="ko-KR" sz="2400" dirty="0"/>
              <a:t> </a:t>
            </a:r>
            <a:r>
              <a:rPr lang="en-US" altLang="ko-KR" sz="2400" dirty="0" err="1"/>
              <a:t>로드</a:t>
            </a:r>
            <a:r>
              <a:rPr lang="en-US" altLang="ko-KR" sz="2400" dirty="0"/>
              <a:t> </a:t>
            </a:r>
            <a:r>
              <a:rPr lang="en-US" altLang="ko-KR" sz="2400" dirty="0" err="1"/>
              <a:t>맵과</a:t>
            </a:r>
            <a:r>
              <a:rPr lang="en-US" altLang="ko-KR" sz="2400" dirty="0"/>
              <a:t>, </a:t>
            </a:r>
            <a:r>
              <a:rPr lang="en-US" altLang="ko-KR" sz="2400" dirty="0" err="1"/>
              <a:t>이행여부를</a:t>
            </a:r>
            <a:r>
              <a:rPr lang="en-US" altLang="ko-KR" sz="2400" dirty="0"/>
              <a:t> </a:t>
            </a:r>
            <a:r>
              <a:rPr lang="en-US" altLang="ko-KR" sz="2400" dirty="0" err="1" smtClean="0"/>
              <a:t>평가</a:t>
            </a:r>
            <a:endParaRPr lang="en-US" altLang="ko-KR" sz="2400" dirty="0"/>
          </a:p>
        </p:txBody>
      </p:sp>
    </p:spTree>
    <p:extLst>
      <p:ext uri="{BB962C8B-B14F-4D97-AF65-F5344CB8AC3E}">
        <p14:creationId xmlns:p14="http://schemas.microsoft.com/office/powerpoint/2010/main" val="2052766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모서리가 둥근 직사각형 4"/>
          <p:cNvSpPr/>
          <p:nvPr/>
        </p:nvSpPr>
        <p:spPr>
          <a:xfrm>
            <a:off x="251520" y="332656"/>
            <a:ext cx="792088" cy="720080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3</a:t>
            </a:r>
            <a:endParaRPr lang="ko-KR" alt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187624" y="332656"/>
            <a:ext cx="6696744" cy="720080"/>
          </a:xfrm>
          <a:prstGeom prst="rect">
            <a:avLst/>
          </a:prstGeom>
          <a:ln w="381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ko-KR" altLang="en-US" sz="3600" dirty="0"/>
              <a:t>광주시 </a:t>
            </a:r>
            <a:r>
              <a:rPr lang="en-US" altLang="ko-KR" sz="3600" dirty="0"/>
              <a:t>2045 </a:t>
            </a:r>
            <a:r>
              <a:rPr lang="ko-KR" altLang="en-US" sz="3600" dirty="0"/>
              <a:t>탄소중립 </a:t>
            </a:r>
            <a:r>
              <a:rPr lang="ko-KR" altLang="en-US" sz="3600" dirty="0" smtClean="0"/>
              <a:t>평가 </a:t>
            </a:r>
            <a:endParaRPr lang="ko-KR" altLang="en-US" sz="3600" dirty="0"/>
          </a:p>
        </p:txBody>
      </p:sp>
      <p:cxnSp>
        <p:nvCxnSpPr>
          <p:cNvPr id="8" name="직선 연결선 7"/>
          <p:cNvCxnSpPr/>
          <p:nvPr/>
        </p:nvCxnSpPr>
        <p:spPr>
          <a:xfrm>
            <a:off x="1187624" y="332656"/>
            <a:ext cx="0" cy="72008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/>
          <p:cNvCxnSpPr/>
          <p:nvPr/>
        </p:nvCxnSpPr>
        <p:spPr>
          <a:xfrm>
            <a:off x="1187624" y="1052736"/>
            <a:ext cx="655272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내용 개체 틀 12"/>
          <p:cNvSpPr>
            <a:spLocks noGrp="1"/>
          </p:cNvSpPr>
          <p:nvPr>
            <p:ph idx="1"/>
          </p:nvPr>
        </p:nvSpPr>
        <p:spPr>
          <a:xfrm>
            <a:off x="307816" y="1412776"/>
            <a:ext cx="8440648" cy="51845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ko-KR" altLang="en-US" sz="2500" b="1" dirty="0" smtClean="0">
                <a:solidFill>
                  <a:srgbClr val="0070C0"/>
                </a:solidFill>
              </a:rPr>
              <a:t>▶ </a:t>
            </a:r>
            <a:r>
              <a:rPr lang="en-US" altLang="ko-KR" sz="2800" b="1" dirty="0" smtClean="0">
                <a:solidFill>
                  <a:srgbClr val="0070C0"/>
                </a:solidFill>
              </a:rPr>
              <a:t>3-2 </a:t>
            </a:r>
            <a:r>
              <a:rPr lang="ko-KR" altLang="en-US" sz="2800" b="1" dirty="0" smtClean="0"/>
              <a:t>도시개발 </a:t>
            </a:r>
            <a:r>
              <a:rPr lang="ko-KR" altLang="en-US" sz="2800" b="1" dirty="0"/>
              <a:t>확대와 탄소중립 목표의 타당성</a:t>
            </a:r>
          </a:p>
          <a:p>
            <a:pPr marL="0" indent="0">
              <a:buNone/>
            </a:pPr>
            <a:r>
              <a:rPr lang="en-US" altLang="ko-KR" sz="2400" dirty="0" smtClean="0"/>
              <a:t>  </a:t>
            </a:r>
          </a:p>
          <a:p>
            <a:pPr marL="0" indent="0">
              <a:buNone/>
            </a:pPr>
            <a:r>
              <a:rPr lang="en-US" altLang="ko-KR" sz="2400" dirty="0"/>
              <a:t> </a:t>
            </a:r>
            <a:r>
              <a:rPr lang="en-US" altLang="ko-KR" sz="2400" dirty="0" smtClean="0"/>
              <a:t> - </a:t>
            </a:r>
            <a:r>
              <a:rPr lang="ko-KR" altLang="en-US" sz="2400" dirty="0" smtClean="0"/>
              <a:t>광주시는 </a:t>
            </a:r>
            <a:r>
              <a:rPr lang="ko-KR" altLang="en-US" sz="2400" dirty="0"/>
              <a:t>도시화 산업화가 확대일로임</a:t>
            </a:r>
            <a:r>
              <a:rPr lang="en-US" altLang="ko-KR" sz="2400" dirty="0"/>
              <a:t>. </a:t>
            </a:r>
            <a:r>
              <a:rPr lang="ko-KR" altLang="en-US" sz="2400" dirty="0"/>
              <a:t>신규택지 개발</a:t>
            </a:r>
            <a:r>
              <a:rPr lang="en-US" altLang="ko-KR" sz="2400" dirty="0"/>
              <a:t>, </a:t>
            </a:r>
            <a:endParaRPr lang="en-US" altLang="ko-KR" sz="2400" dirty="0" smtClean="0"/>
          </a:p>
          <a:p>
            <a:pPr marL="0" indent="0">
              <a:buNone/>
            </a:pPr>
            <a:r>
              <a:rPr lang="en-US" altLang="ko-KR" sz="2400" dirty="0"/>
              <a:t> </a:t>
            </a:r>
            <a:r>
              <a:rPr lang="en-US" altLang="ko-KR" sz="2400" dirty="0" smtClean="0"/>
              <a:t>   </a:t>
            </a:r>
            <a:r>
              <a:rPr lang="ko-KR" altLang="en-US" sz="2400" dirty="0" smtClean="0"/>
              <a:t>고밀도 </a:t>
            </a:r>
            <a:r>
              <a:rPr lang="ko-KR" altLang="en-US" sz="2400" dirty="0"/>
              <a:t>재개발</a:t>
            </a:r>
            <a:r>
              <a:rPr lang="en-US" altLang="ko-KR" sz="2400" dirty="0"/>
              <a:t>, </a:t>
            </a:r>
            <a:r>
              <a:rPr lang="ko-KR" altLang="en-US" sz="2400" dirty="0"/>
              <a:t>산업단지 확대</a:t>
            </a:r>
            <a:r>
              <a:rPr lang="en-US" altLang="ko-KR" sz="2400" dirty="0"/>
              <a:t>, </a:t>
            </a:r>
            <a:r>
              <a:rPr lang="ko-KR" altLang="en-US" sz="2400" dirty="0"/>
              <a:t>자동차 등록 증가 및 </a:t>
            </a:r>
            <a:endParaRPr lang="en-US" altLang="ko-KR" sz="2400" dirty="0" smtClean="0"/>
          </a:p>
          <a:p>
            <a:pPr marL="0" indent="0">
              <a:buNone/>
            </a:pPr>
            <a:r>
              <a:rPr lang="en-US" altLang="ko-KR" sz="2400" dirty="0"/>
              <a:t> </a:t>
            </a:r>
            <a:r>
              <a:rPr lang="en-US" altLang="ko-KR" sz="2400" dirty="0" smtClean="0"/>
              <a:t>   </a:t>
            </a:r>
            <a:r>
              <a:rPr lang="ko-KR" altLang="en-US" sz="2400" dirty="0" smtClean="0"/>
              <a:t>교통량 </a:t>
            </a:r>
            <a:r>
              <a:rPr lang="ko-KR" altLang="en-US" sz="2400" dirty="0"/>
              <a:t>증가 등이 가속화 </a:t>
            </a:r>
          </a:p>
          <a:p>
            <a:pPr marL="0" indent="0">
              <a:buNone/>
            </a:pPr>
            <a:r>
              <a:rPr lang="en-US" altLang="ko-KR" sz="2400" dirty="0" smtClean="0"/>
              <a:t>  - </a:t>
            </a:r>
            <a:r>
              <a:rPr lang="ko-KR" altLang="en-US" sz="2400" dirty="0"/>
              <a:t>온실가스 배출량 증가가 불가피할 것임</a:t>
            </a:r>
          </a:p>
          <a:p>
            <a:pPr marL="0" indent="0">
              <a:buNone/>
            </a:pPr>
            <a:r>
              <a:rPr lang="en-US" altLang="ko-KR" sz="2400" dirty="0" smtClean="0"/>
              <a:t>  - </a:t>
            </a:r>
            <a:r>
              <a:rPr lang="ko-KR" altLang="en-US" sz="2400" dirty="0"/>
              <a:t>지금이 도시개발은 에너지 수요의 증가를 불러옴</a:t>
            </a:r>
          </a:p>
          <a:p>
            <a:pPr marL="0" indent="0">
              <a:buNone/>
            </a:pPr>
            <a:r>
              <a:rPr lang="en-US" altLang="ko-KR" sz="2400" dirty="0" smtClean="0"/>
              <a:t>  - </a:t>
            </a:r>
            <a:r>
              <a:rPr lang="en-US" altLang="ko-KR" sz="2400" dirty="0"/>
              <a:t>2045 </a:t>
            </a:r>
            <a:r>
              <a:rPr lang="ko-KR" altLang="en-US" sz="2400" dirty="0"/>
              <a:t>탄소중립의 길에 합당한 도시화</a:t>
            </a:r>
            <a:r>
              <a:rPr lang="en-US" altLang="ko-KR" sz="2400" dirty="0"/>
              <a:t>, </a:t>
            </a:r>
            <a:r>
              <a:rPr lang="ko-KR" altLang="en-US" sz="2400" dirty="0"/>
              <a:t>도시개발</a:t>
            </a:r>
            <a:r>
              <a:rPr lang="en-US" altLang="ko-KR" sz="2400" dirty="0"/>
              <a:t>, </a:t>
            </a:r>
            <a:r>
              <a:rPr lang="ko-KR" altLang="en-US" sz="2400" dirty="0" smtClean="0"/>
              <a:t>도시</a:t>
            </a:r>
            <a:endParaRPr lang="en-US" altLang="ko-KR" sz="2400" dirty="0" smtClean="0"/>
          </a:p>
          <a:p>
            <a:pPr marL="0" indent="0">
              <a:buNone/>
            </a:pPr>
            <a:r>
              <a:rPr lang="en-US" altLang="ko-KR" sz="2400" dirty="0"/>
              <a:t> </a:t>
            </a:r>
            <a:r>
              <a:rPr lang="en-US" altLang="ko-KR" sz="2400" dirty="0" smtClean="0"/>
              <a:t>   </a:t>
            </a:r>
            <a:r>
              <a:rPr lang="ko-KR" altLang="en-US" sz="2400" dirty="0" smtClean="0"/>
              <a:t>발전 </a:t>
            </a:r>
            <a:r>
              <a:rPr lang="ko-KR" altLang="en-US" sz="2400" dirty="0"/>
              <a:t>전략 등 도시계획이 필요할</a:t>
            </a:r>
          </a:p>
          <a:p>
            <a:pPr marL="0" indent="0">
              <a:buNone/>
            </a:pPr>
            <a:endParaRPr lang="en-US" altLang="ko-KR" sz="2400" dirty="0"/>
          </a:p>
        </p:txBody>
      </p:sp>
    </p:spTree>
    <p:extLst>
      <p:ext uri="{BB962C8B-B14F-4D97-AF65-F5344CB8AC3E}">
        <p14:creationId xmlns:p14="http://schemas.microsoft.com/office/powerpoint/2010/main" val="5554335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모서리가 둥근 직사각형 4"/>
          <p:cNvSpPr/>
          <p:nvPr/>
        </p:nvSpPr>
        <p:spPr>
          <a:xfrm>
            <a:off x="251520" y="332656"/>
            <a:ext cx="792088" cy="720080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3</a:t>
            </a:r>
            <a:endParaRPr lang="ko-KR" alt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187624" y="332656"/>
            <a:ext cx="6696744" cy="720080"/>
          </a:xfrm>
          <a:prstGeom prst="rect">
            <a:avLst/>
          </a:prstGeom>
          <a:ln w="381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ko-KR" altLang="en-US" sz="3600" dirty="0"/>
              <a:t>광주시 </a:t>
            </a:r>
            <a:r>
              <a:rPr lang="en-US" altLang="ko-KR" sz="3600" dirty="0"/>
              <a:t>2045 </a:t>
            </a:r>
            <a:r>
              <a:rPr lang="ko-KR" altLang="en-US" sz="3600" dirty="0"/>
              <a:t>탄소중립 </a:t>
            </a:r>
            <a:r>
              <a:rPr lang="ko-KR" altLang="en-US" sz="3600" dirty="0" smtClean="0"/>
              <a:t>평가 </a:t>
            </a:r>
            <a:endParaRPr lang="ko-KR" altLang="en-US" sz="3600" dirty="0"/>
          </a:p>
        </p:txBody>
      </p:sp>
      <p:cxnSp>
        <p:nvCxnSpPr>
          <p:cNvPr id="8" name="직선 연결선 7"/>
          <p:cNvCxnSpPr/>
          <p:nvPr/>
        </p:nvCxnSpPr>
        <p:spPr>
          <a:xfrm>
            <a:off x="1187624" y="332656"/>
            <a:ext cx="0" cy="72008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/>
          <p:cNvCxnSpPr/>
          <p:nvPr/>
        </p:nvCxnSpPr>
        <p:spPr>
          <a:xfrm>
            <a:off x="1187624" y="1052736"/>
            <a:ext cx="655272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내용 개체 틀 12"/>
          <p:cNvSpPr>
            <a:spLocks noGrp="1"/>
          </p:cNvSpPr>
          <p:nvPr>
            <p:ph idx="1"/>
          </p:nvPr>
        </p:nvSpPr>
        <p:spPr>
          <a:xfrm>
            <a:off x="307816" y="1412776"/>
            <a:ext cx="8440648" cy="518457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ko-KR" altLang="en-US" sz="2500" b="1" dirty="0" smtClean="0">
                <a:solidFill>
                  <a:srgbClr val="0070C0"/>
                </a:solidFill>
              </a:rPr>
              <a:t>▶</a:t>
            </a:r>
            <a:r>
              <a:rPr lang="en-US" altLang="ko-KR" sz="2800" b="1" dirty="0" smtClean="0">
                <a:solidFill>
                  <a:srgbClr val="0070C0"/>
                </a:solidFill>
              </a:rPr>
              <a:t>3-3 </a:t>
            </a:r>
            <a:r>
              <a:rPr lang="ko-KR" altLang="en-US" sz="2800" b="1" dirty="0" smtClean="0"/>
              <a:t>에너지 </a:t>
            </a:r>
            <a:r>
              <a:rPr lang="ko-KR" altLang="en-US" sz="2800" b="1" dirty="0"/>
              <a:t>전환과 광주</a:t>
            </a:r>
            <a:r>
              <a:rPr lang="en-US" altLang="ko-KR" sz="2800" b="1" dirty="0"/>
              <a:t>RE100</a:t>
            </a:r>
            <a:r>
              <a:rPr lang="ko-KR" altLang="en-US" sz="2800" b="1" dirty="0"/>
              <a:t>의 가능성 </a:t>
            </a:r>
          </a:p>
          <a:p>
            <a:pPr marL="0" indent="0">
              <a:buNone/>
            </a:pPr>
            <a:r>
              <a:rPr lang="en-US" altLang="ko-KR" sz="2400" dirty="0" smtClean="0"/>
              <a:t> </a:t>
            </a:r>
          </a:p>
          <a:p>
            <a:pPr marL="0" indent="0">
              <a:buNone/>
            </a:pPr>
            <a:r>
              <a:rPr lang="en-US" altLang="ko-KR" sz="2400" dirty="0"/>
              <a:t> </a:t>
            </a:r>
            <a:r>
              <a:rPr lang="en-US" altLang="ko-KR" sz="2400" dirty="0" smtClean="0"/>
              <a:t> - </a:t>
            </a:r>
            <a:r>
              <a:rPr lang="ko-KR" altLang="en-US" sz="2400" dirty="0"/>
              <a:t>재생에너지로의 에너지 전환은 </a:t>
            </a:r>
            <a:r>
              <a:rPr lang="ko-KR" altLang="en-US" sz="2400" dirty="0" smtClean="0"/>
              <a:t>필수</a:t>
            </a:r>
            <a:endParaRPr lang="ko-KR" altLang="en-US" sz="2400" dirty="0"/>
          </a:p>
          <a:p>
            <a:pPr marL="0" indent="0">
              <a:buNone/>
            </a:pPr>
            <a:r>
              <a:rPr lang="en-US" altLang="ko-KR" sz="2400" dirty="0" smtClean="0"/>
              <a:t>  - </a:t>
            </a:r>
            <a:r>
              <a:rPr lang="ko-KR" altLang="en-US" sz="2400" dirty="0"/>
              <a:t>광주의 ‘</a:t>
            </a:r>
            <a:r>
              <a:rPr lang="en-US" altLang="ko-KR" sz="2400" dirty="0"/>
              <a:t>2030 </a:t>
            </a:r>
            <a:r>
              <a:rPr lang="ko-KR" altLang="en-US" sz="2400" dirty="0"/>
              <a:t>기업</a:t>
            </a:r>
            <a:r>
              <a:rPr lang="en-US" altLang="ko-KR" sz="2400" dirty="0"/>
              <a:t>RE100’</a:t>
            </a:r>
            <a:r>
              <a:rPr lang="ko-KR" altLang="en-US" sz="2400" dirty="0"/>
              <a:t>은 </a:t>
            </a:r>
            <a:r>
              <a:rPr lang="en-US" altLang="ko-KR" sz="2400" dirty="0"/>
              <a:t>10</a:t>
            </a:r>
            <a:r>
              <a:rPr lang="ko-KR" altLang="en-US" sz="2400" dirty="0"/>
              <a:t>년 내에 대부분 기업들이 </a:t>
            </a:r>
            <a:endParaRPr lang="en-US" altLang="ko-KR" sz="2400" dirty="0" smtClean="0"/>
          </a:p>
          <a:p>
            <a:pPr marL="0" indent="0">
              <a:buNone/>
            </a:pPr>
            <a:r>
              <a:rPr lang="en-US" altLang="ko-KR" sz="2400" dirty="0"/>
              <a:t> </a:t>
            </a:r>
            <a:r>
              <a:rPr lang="en-US" altLang="ko-KR" sz="2400" dirty="0" smtClean="0"/>
              <a:t>   </a:t>
            </a:r>
            <a:r>
              <a:rPr lang="ko-KR" altLang="en-US" sz="2400" dirty="0" smtClean="0"/>
              <a:t>자발적으로 </a:t>
            </a:r>
            <a:r>
              <a:rPr lang="en-US" altLang="ko-KR" sz="2400" dirty="0"/>
              <a:t>RE100</a:t>
            </a:r>
            <a:r>
              <a:rPr lang="ko-KR" altLang="en-US" sz="2400" dirty="0"/>
              <a:t>에 투자하여 </a:t>
            </a:r>
            <a:r>
              <a:rPr lang="en-US" altLang="ko-KR" sz="2400" dirty="0"/>
              <a:t>ESG</a:t>
            </a:r>
            <a:r>
              <a:rPr lang="ko-KR" altLang="en-US" sz="2400" dirty="0"/>
              <a:t>경영을 하겠다는 것을 </a:t>
            </a:r>
            <a:endParaRPr lang="en-US" altLang="ko-KR" sz="2400" dirty="0" smtClean="0"/>
          </a:p>
          <a:p>
            <a:pPr marL="0" indent="0">
              <a:buNone/>
            </a:pPr>
            <a:r>
              <a:rPr lang="en-US" altLang="ko-KR" sz="2400" dirty="0"/>
              <a:t> </a:t>
            </a:r>
            <a:r>
              <a:rPr lang="en-US" altLang="ko-KR" sz="2400" dirty="0" smtClean="0"/>
              <a:t>   </a:t>
            </a:r>
            <a:r>
              <a:rPr lang="ko-KR" altLang="en-US" sz="2400" dirty="0" smtClean="0"/>
              <a:t>의미</a:t>
            </a:r>
            <a:r>
              <a:rPr lang="en-US" altLang="ko-KR" sz="2400" dirty="0"/>
              <a:t>. </a:t>
            </a:r>
            <a:r>
              <a:rPr lang="ko-KR" altLang="en-US" sz="2400" dirty="0"/>
              <a:t>그러나 광주시의 발표처럼 기업 스스로 기업의 </a:t>
            </a:r>
            <a:endParaRPr lang="en-US" altLang="ko-KR" sz="2400" dirty="0" smtClean="0"/>
          </a:p>
          <a:p>
            <a:pPr marL="0" indent="0">
              <a:buNone/>
            </a:pPr>
            <a:r>
              <a:rPr lang="en-US" altLang="ko-KR" sz="2400" dirty="0"/>
              <a:t> </a:t>
            </a:r>
            <a:r>
              <a:rPr lang="en-US" altLang="ko-KR" sz="2400" dirty="0" smtClean="0"/>
              <a:t>   RE100</a:t>
            </a:r>
            <a:r>
              <a:rPr lang="ko-KR" altLang="en-US" sz="2400" dirty="0"/>
              <a:t>을 위한 공감대와 투자 여력이 있는지 의문</a:t>
            </a:r>
            <a:r>
              <a:rPr lang="en-US" altLang="ko-KR" sz="2400" dirty="0"/>
              <a:t>. </a:t>
            </a:r>
            <a:endParaRPr lang="ko-KR" altLang="en-US" sz="2400" dirty="0"/>
          </a:p>
          <a:p>
            <a:pPr marL="0" indent="0">
              <a:buNone/>
            </a:pPr>
            <a:r>
              <a:rPr lang="en-US" altLang="ko-KR" sz="2400" dirty="0" smtClean="0"/>
              <a:t>  - </a:t>
            </a:r>
            <a:r>
              <a:rPr lang="en-US" altLang="ko-KR" sz="2400" dirty="0"/>
              <a:t>2035</a:t>
            </a:r>
            <a:r>
              <a:rPr lang="ko-KR" altLang="en-US" sz="2400" dirty="0"/>
              <a:t>년 광주</a:t>
            </a:r>
            <a:r>
              <a:rPr lang="en-US" altLang="ko-KR" sz="2400" dirty="0"/>
              <a:t>RE100 </a:t>
            </a:r>
            <a:r>
              <a:rPr lang="ko-KR" altLang="en-US" sz="2400" dirty="0"/>
              <a:t>더 </a:t>
            </a:r>
            <a:r>
              <a:rPr lang="ko-KR" altLang="en-US" sz="2400" dirty="0" err="1"/>
              <a:t>야심찬</a:t>
            </a:r>
            <a:r>
              <a:rPr lang="ko-KR" altLang="en-US" sz="2400" dirty="0"/>
              <a:t> 목표</a:t>
            </a:r>
            <a:r>
              <a:rPr lang="en-US" altLang="ko-KR" sz="2400" dirty="0" smtClean="0"/>
              <a:t>. </a:t>
            </a:r>
            <a:r>
              <a:rPr lang="ko-KR" altLang="en-US" sz="2400" dirty="0"/>
              <a:t>현재 전력에너지는 </a:t>
            </a:r>
            <a:endParaRPr lang="en-US" altLang="ko-KR" sz="2400" dirty="0" smtClean="0"/>
          </a:p>
          <a:p>
            <a:pPr marL="0" indent="0">
              <a:buNone/>
            </a:pPr>
            <a:r>
              <a:rPr lang="en-US" altLang="ko-KR" sz="2400" dirty="0"/>
              <a:t> </a:t>
            </a:r>
            <a:r>
              <a:rPr lang="en-US" altLang="ko-KR" sz="2400" dirty="0" smtClean="0"/>
              <a:t>   </a:t>
            </a:r>
            <a:r>
              <a:rPr lang="ko-KR" altLang="en-US" sz="2400" dirty="0" smtClean="0"/>
              <a:t>외부의 </a:t>
            </a:r>
            <a:r>
              <a:rPr lang="ko-KR" altLang="en-US" sz="2400" dirty="0"/>
              <a:t>원전을 통해 공급받고 있음</a:t>
            </a:r>
            <a:r>
              <a:rPr lang="en-US" altLang="ko-KR" sz="2400" dirty="0"/>
              <a:t>. 2020</a:t>
            </a:r>
            <a:r>
              <a:rPr lang="ko-KR" altLang="en-US" sz="2400" dirty="0"/>
              <a:t>년 광주시의 </a:t>
            </a:r>
            <a:r>
              <a:rPr lang="ko-KR" altLang="en-US" sz="2400" dirty="0" smtClean="0"/>
              <a:t>전</a:t>
            </a:r>
            <a:endParaRPr lang="en-US" altLang="ko-KR" sz="2400" dirty="0" smtClean="0"/>
          </a:p>
          <a:p>
            <a:pPr marL="0" indent="0">
              <a:buNone/>
            </a:pPr>
            <a:r>
              <a:rPr lang="en-US" altLang="ko-KR" sz="2400" dirty="0"/>
              <a:t> </a:t>
            </a:r>
            <a:r>
              <a:rPr lang="en-US" altLang="ko-KR" sz="2400" dirty="0" smtClean="0"/>
              <a:t>   </a:t>
            </a:r>
            <a:r>
              <a:rPr lang="ko-KR" altLang="en-US" sz="2400" dirty="0" err="1" smtClean="0"/>
              <a:t>력</a:t>
            </a:r>
            <a:r>
              <a:rPr lang="ko-KR" altLang="en-US" sz="2400" dirty="0" smtClean="0"/>
              <a:t> </a:t>
            </a:r>
            <a:r>
              <a:rPr lang="ko-KR" altLang="en-US" sz="2400" dirty="0"/>
              <a:t>가운데 재생에너지 도입비율은 </a:t>
            </a:r>
            <a:r>
              <a:rPr lang="en-US" altLang="ko-KR" sz="2400" dirty="0"/>
              <a:t>7%</a:t>
            </a:r>
            <a:r>
              <a:rPr lang="ko-KR" altLang="en-US" sz="2400" dirty="0"/>
              <a:t> 내외</a:t>
            </a:r>
          </a:p>
          <a:p>
            <a:pPr marL="0" indent="0">
              <a:buNone/>
            </a:pPr>
            <a:r>
              <a:rPr lang="en-US" altLang="ko-KR" sz="2400" dirty="0" smtClean="0"/>
              <a:t>  - </a:t>
            </a:r>
            <a:r>
              <a:rPr lang="en-US" altLang="ko-KR" sz="2400" dirty="0"/>
              <a:t>2035</a:t>
            </a:r>
            <a:r>
              <a:rPr lang="ko-KR" altLang="en-US" sz="2400" dirty="0"/>
              <a:t>년 </a:t>
            </a:r>
            <a:r>
              <a:rPr lang="en-US" altLang="ko-KR" sz="2400" dirty="0"/>
              <a:t>RE100</a:t>
            </a:r>
            <a:r>
              <a:rPr lang="ko-KR" altLang="en-US" sz="2400" dirty="0"/>
              <a:t>을 성취하려는 구체적 로드 </a:t>
            </a:r>
            <a:r>
              <a:rPr lang="ko-KR" altLang="en-US" sz="2400" dirty="0" err="1"/>
              <a:t>맵</a:t>
            </a:r>
            <a:r>
              <a:rPr lang="ko-KR" altLang="en-US" sz="2400" dirty="0"/>
              <a:t> 그리고 </a:t>
            </a:r>
            <a:r>
              <a:rPr lang="ko-KR" altLang="en-US" sz="2400" dirty="0" smtClean="0"/>
              <a:t>재생</a:t>
            </a:r>
            <a:endParaRPr lang="en-US" altLang="ko-KR" sz="2400" dirty="0" smtClean="0"/>
          </a:p>
          <a:p>
            <a:pPr marL="0" indent="0">
              <a:buNone/>
            </a:pPr>
            <a:r>
              <a:rPr lang="en-US" altLang="ko-KR" sz="2400" dirty="0"/>
              <a:t> </a:t>
            </a:r>
            <a:r>
              <a:rPr lang="en-US" altLang="ko-KR" sz="2400" dirty="0" smtClean="0"/>
              <a:t>   </a:t>
            </a:r>
            <a:r>
              <a:rPr lang="ko-KR" altLang="en-US" sz="2400" dirty="0" smtClean="0"/>
              <a:t>에너지 </a:t>
            </a:r>
            <a:r>
              <a:rPr lang="ko-KR" altLang="en-US" sz="2400" dirty="0"/>
              <a:t>분야</a:t>
            </a:r>
            <a:r>
              <a:rPr lang="en-US" altLang="ko-KR" sz="2400" dirty="0"/>
              <a:t>, </a:t>
            </a:r>
            <a:r>
              <a:rPr lang="ko-KR" altLang="en-US" sz="2400" dirty="0"/>
              <a:t>투자재원 조달방안 </a:t>
            </a:r>
            <a:r>
              <a:rPr lang="ko-KR" altLang="en-US" sz="2400" dirty="0" smtClean="0"/>
              <a:t>필요</a:t>
            </a:r>
            <a:endParaRPr lang="ko-KR" altLang="en-US" sz="2400" dirty="0"/>
          </a:p>
          <a:p>
            <a:pPr marL="0" indent="0">
              <a:buNone/>
            </a:pPr>
            <a:endParaRPr lang="ko-KR" altLang="en-US" sz="2400" dirty="0"/>
          </a:p>
          <a:p>
            <a:pPr marL="0" indent="0">
              <a:buNone/>
            </a:pPr>
            <a:endParaRPr lang="en-US" altLang="ko-KR" sz="2400" dirty="0"/>
          </a:p>
        </p:txBody>
      </p:sp>
    </p:spTree>
    <p:extLst>
      <p:ext uri="{BB962C8B-B14F-4D97-AF65-F5344CB8AC3E}">
        <p14:creationId xmlns:p14="http://schemas.microsoft.com/office/powerpoint/2010/main" val="9540003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355</TotalTime>
  <Words>1575</Words>
  <Application>Microsoft Office PowerPoint</Application>
  <PresentationFormat>화면 슬라이드 쇼(4:3)</PresentationFormat>
  <Paragraphs>200</Paragraphs>
  <Slides>19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19</vt:i4>
      </vt:variant>
    </vt:vector>
  </HeadingPairs>
  <TitlesOfParts>
    <vt:vector size="20" baseType="lpstr"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35</cp:revision>
  <dcterms:created xsi:type="dcterms:W3CDTF">2021-07-18T07:16:08Z</dcterms:created>
  <dcterms:modified xsi:type="dcterms:W3CDTF">2021-08-25T17:26:10Z</dcterms:modified>
</cp:coreProperties>
</file>