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11" r:id="rId2"/>
    <p:sldId id="257" r:id="rId3"/>
    <p:sldId id="259" r:id="rId4"/>
    <p:sldId id="541" r:id="rId5"/>
    <p:sldId id="426" r:id="rId6"/>
    <p:sldId id="476" r:id="rId7"/>
    <p:sldId id="373" r:id="rId8"/>
    <p:sldId id="377" r:id="rId9"/>
    <p:sldId id="428" r:id="rId10"/>
    <p:sldId id="430" r:id="rId11"/>
    <p:sldId id="548" r:id="rId12"/>
    <p:sldId id="553" r:id="rId13"/>
    <p:sldId id="554" r:id="rId14"/>
    <p:sldId id="509" r:id="rId15"/>
    <p:sldId id="556" r:id="rId16"/>
    <p:sldId id="555" r:id="rId17"/>
    <p:sldId id="565" r:id="rId18"/>
    <p:sldId id="566" r:id="rId19"/>
    <p:sldId id="567" r:id="rId20"/>
    <p:sldId id="570" r:id="rId21"/>
    <p:sldId id="568" r:id="rId22"/>
    <p:sldId id="571" r:id="rId23"/>
    <p:sldId id="569" r:id="rId24"/>
  </p:sldIdLst>
  <p:sldSz cx="9144000" cy="6858000" type="screen4x3"/>
  <p:notesSz cx="6867525" cy="9993313"/>
  <p:embeddedFontLst>
    <p:embeddedFont>
      <p:font typeface="HY견고딕" pitchFamily="18" charset="-127"/>
      <p:regular r:id="rId27"/>
    </p:embeddedFont>
    <p:embeddedFont>
      <p:font typeface="HY헤드라인M" pitchFamily="18" charset="-127"/>
      <p:regular r:id="rId28"/>
    </p:embeddedFont>
    <p:embeddedFont>
      <p:font typeface="맑은 고딕" pitchFamily="50" charset="-127"/>
      <p:regular r:id="rId29"/>
      <p:bold r:id="rId30"/>
    </p:embeddedFont>
    <p:embeddedFont>
      <p:font typeface="나눔고딕" pitchFamily="50" charset="-127"/>
      <p:regular r:id="rId31"/>
      <p:bold r:id="rId32"/>
    </p:embeddedFont>
    <p:embeddedFont>
      <p:font typeface="나눔명조" pitchFamily="18" charset="-127"/>
      <p:regular r:id="rId33"/>
      <p:bold r:id="rId34"/>
    </p:embeddedFont>
    <p:embeddedFont>
      <p:font typeface="휴먼모음T" pitchFamily="18" charset="-127"/>
      <p:regular r:id="rId35"/>
    </p:embeddedFont>
    <p:embeddedFont>
      <p:font typeface="나눔고딕 ExtraBold" pitchFamily="50" charset="-127"/>
      <p:bold r:id="rId36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9F1FF"/>
    <a:srgbClr val="7DDDFF"/>
    <a:srgbClr val="00487E"/>
    <a:srgbClr val="FF0000"/>
    <a:srgbClr val="FFFF00"/>
    <a:srgbClr val="FF00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어두운 스타일 1 - 강조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4387" autoAdjust="0"/>
  </p:normalViewPr>
  <p:slideViewPr>
    <p:cSldViewPr>
      <p:cViewPr varScale="1">
        <p:scale>
          <a:sx n="108" d="100"/>
          <a:sy n="108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5DC15-6732-4032-883D-2BB528827218}" type="doc">
      <dgm:prSet loTypeId="urn:microsoft.com/office/officeart/2005/8/layout/vList4#2" loCatId="list" qsTypeId="urn:microsoft.com/office/officeart/2005/8/quickstyle/simple1#5" qsCatId="simple" csTypeId="urn:microsoft.com/office/officeart/2005/8/colors/accent5_1" csCatId="accent5" phldr="1"/>
      <dgm:spPr/>
      <dgm:t>
        <a:bodyPr/>
        <a:lstStyle/>
        <a:p>
          <a:pPr latinLnBrk="1"/>
          <a:endParaRPr lang="ko-KR" altLang="en-US"/>
        </a:p>
      </dgm:t>
    </dgm:pt>
    <dgm:pt modelId="{7C3CDF5E-C66C-4442-BD6B-444428CDF5CA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27F39A12-9926-4646-9BB6-C1416CD7C91F}" type="parTrans" cxnId="{146ADEEC-CBE0-41DF-854D-7F7543BD7A06}">
      <dgm:prSet/>
      <dgm:spPr/>
      <dgm:t>
        <a:bodyPr/>
        <a:lstStyle/>
        <a:p>
          <a:pPr latinLnBrk="1"/>
          <a:endParaRPr lang="ko-KR" altLang="en-US"/>
        </a:p>
      </dgm:t>
    </dgm:pt>
    <dgm:pt modelId="{36CCD607-344E-4C24-8F10-054604594951}" type="sibTrans" cxnId="{146ADEEC-CBE0-41DF-854D-7F7543BD7A06}">
      <dgm:prSet/>
      <dgm:spPr/>
      <dgm:t>
        <a:bodyPr/>
        <a:lstStyle/>
        <a:p>
          <a:pPr latinLnBrk="1"/>
          <a:endParaRPr lang="ko-KR" altLang="en-US"/>
        </a:p>
      </dgm:t>
    </dgm:pt>
    <dgm:pt modelId="{C993F219-3A63-4120-BE9A-22DE915C2C4B}">
      <dgm:prSet phldrT="[텍스트]" custT="1"/>
      <dgm:spPr/>
      <dgm:t>
        <a:bodyPr/>
        <a:lstStyle/>
        <a:p>
          <a:pPr latinLnBrk="1"/>
          <a:endParaRPr lang="ko-KR" altLang="en-US" sz="800" dirty="0"/>
        </a:p>
      </dgm:t>
    </dgm:pt>
    <dgm:pt modelId="{7C2C1F03-D1A3-41DB-8675-CEE98CBBCE8C}" type="parTrans" cxnId="{A356C616-2BD3-4468-9145-45D6F1BA5791}">
      <dgm:prSet/>
      <dgm:spPr/>
      <dgm:t>
        <a:bodyPr/>
        <a:lstStyle/>
        <a:p>
          <a:pPr latinLnBrk="1"/>
          <a:endParaRPr lang="ko-KR" altLang="en-US"/>
        </a:p>
      </dgm:t>
    </dgm:pt>
    <dgm:pt modelId="{16115FD0-9917-44DC-A266-FEBB9789B963}" type="sibTrans" cxnId="{A356C616-2BD3-4468-9145-45D6F1BA5791}">
      <dgm:prSet/>
      <dgm:spPr/>
      <dgm:t>
        <a:bodyPr/>
        <a:lstStyle/>
        <a:p>
          <a:pPr latinLnBrk="1"/>
          <a:endParaRPr lang="ko-KR" altLang="en-US"/>
        </a:p>
      </dgm:t>
    </dgm:pt>
    <dgm:pt modelId="{7966B2C1-DC7B-4EC6-A045-48A5FD1689FC}">
      <dgm:prSet phldrT="[텍스트]" custT="1"/>
      <dgm:spPr/>
      <dgm:t>
        <a:bodyPr/>
        <a:lstStyle/>
        <a:p>
          <a:pPr latinLnBrk="1"/>
          <a:endParaRPr lang="ko-KR" altLang="en-US" sz="800" dirty="0"/>
        </a:p>
      </dgm:t>
    </dgm:pt>
    <dgm:pt modelId="{B90AC47B-B8CE-446B-8FA4-3392EB09C618}" type="sibTrans" cxnId="{C286A596-106D-4E74-A445-F18B2AA647AF}">
      <dgm:prSet/>
      <dgm:spPr/>
      <dgm:t>
        <a:bodyPr/>
        <a:lstStyle/>
        <a:p>
          <a:pPr latinLnBrk="1"/>
          <a:endParaRPr lang="ko-KR" altLang="en-US"/>
        </a:p>
      </dgm:t>
    </dgm:pt>
    <dgm:pt modelId="{48F6CB1E-A98E-4925-BA04-B5723597E060}" type="parTrans" cxnId="{C286A596-106D-4E74-A445-F18B2AA647AF}">
      <dgm:prSet/>
      <dgm:spPr/>
      <dgm:t>
        <a:bodyPr/>
        <a:lstStyle/>
        <a:p>
          <a:pPr latinLnBrk="1"/>
          <a:endParaRPr lang="ko-KR" altLang="en-US"/>
        </a:p>
      </dgm:t>
    </dgm:pt>
    <dgm:pt modelId="{B089F93E-BF80-4650-89F1-2CA72FBC1448}" type="pres">
      <dgm:prSet presAssocID="{CA55DC15-6732-4032-883D-2BB52882721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B00C01E-5B4E-4C4F-9A8D-54DD57D939CA}" type="pres">
      <dgm:prSet presAssocID="{7C3CDF5E-C66C-4442-BD6B-444428CDF5CA}" presName="comp" presStyleCnt="0"/>
      <dgm:spPr/>
    </dgm:pt>
    <dgm:pt modelId="{25730ABD-E414-4EFB-9D96-3AD8822899CC}" type="pres">
      <dgm:prSet presAssocID="{7C3CDF5E-C66C-4442-BD6B-444428CDF5CA}" presName="box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F3CFBB2-AB97-4099-A21D-9A473AF8E4F3}" type="pres">
      <dgm:prSet presAssocID="{7C3CDF5E-C66C-4442-BD6B-444428CDF5CA}" presName="img" presStyleLbl="fgImgPlace1" presStyleIdx="0" presStyleCnt="3" custScaleX="75006" custLinFactNeighborX="-18187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</dgm:spPr>
    </dgm:pt>
    <dgm:pt modelId="{3DD8A6C1-7068-4F83-A2E0-C346C1E310C3}" type="pres">
      <dgm:prSet presAssocID="{7C3CDF5E-C66C-4442-BD6B-444428CDF5C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2D8A7F1-D3B6-4A25-A06A-83C18B1F5794}" type="pres">
      <dgm:prSet presAssocID="{36CCD607-344E-4C24-8F10-054604594951}" presName="spacer" presStyleCnt="0"/>
      <dgm:spPr/>
    </dgm:pt>
    <dgm:pt modelId="{339B9AA1-98FC-4586-8223-8155880CD125}" type="pres">
      <dgm:prSet presAssocID="{7966B2C1-DC7B-4EC6-A045-48A5FD1689FC}" presName="comp" presStyleCnt="0"/>
      <dgm:spPr/>
    </dgm:pt>
    <dgm:pt modelId="{456C0346-AA1D-48C5-8436-8CDB60BB4B9C}" type="pres">
      <dgm:prSet presAssocID="{7966B2C1-DC7B-4EC6-A045-48A5FD1689FC}" presName="box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F7ADC6F9-F86D-4B9A-A1EA-9689628693AD}" type="pres">
      <dgm:prSet presAssocID="{7966B2C1-DC7B-4EC6-A045-48A5FD1689FC}" presName="img" presStyleLbl="fgImgPlace1" presStyleIdx="1" presStyleCnt="3" custScaleX="75006" custLinFactNeighborX="-18170"/>
      <dgm:spPr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57000" r="-57000"/>
          </a:stretch>
        </a:blipFill>
      </dgm:spPr>
    </dgm:pt>
    <dgm:pt modelId="{69C6D848-46CE-4DE3-9905-EC3E2D944EF5}" type="pres">
      <dgm:prSet presAssocID="{7966B2C1-DC7B-4EC6-A045-48A5FD1689F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E9B8AC-D078-4BE4-9031-63E7D71508CD}" type="pres">
      <dgm:prSet presAssocID="{B90AC47B-B8CE-446B-8FA4-3392EB09C618}" presName="spacer" presStyleCnt="0"/>
      <dgm:spPr/>
    </dgm:pt>
    <dgm:pt modelId="{F5994B67-C7BB-46A2-8D67-E9AB5FFEBB6F}" type="pres">
      <dgm:prSet presAssocID="{C993F219-3A63-4120-BE9A-22DE915C2C4B}" presName="comp" presStyleCnt="0"/>
      <dgm:spPr/>
    </dgm:pt>
    <dgm:pt modelId="{E77F6C44-DDDA-4CF7-B32B-49106BFD7438}" type="pres">
      <dgm:prSet presAssocID="{C993F219-3A63-4120-BE9A-22DE915C2C4B}" presName="box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CABAE3E-76AD-40F4-967A-CB9054807AD8}" type="pres">
      <dgm:prSet presAssocID="{C993F219-3A63-4120-BE9A-22DE915C2C4B}" presName="img" presStyleLbl="fgImgPlace1" presStyleIdx="2" presStyleCnt="3" custScaleX="75006" custLinFactNeighborX="-18717"/>
      <dgm:spPr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</dgm:spPr>
    </dgm:pt>
    <dgm:pt modelId="{8E6B01EC-ED95-41B3-A43B-84468550050D}" type="pres">
      <dgm:prSet presAssocID="{C993F219-3A63-4120-BE9A-22DE915C2C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46ADEEC-CBE0-41DF-854D-7F7543BD7A06}" srcId="{CA55DC15-6732-4032-883D-2BB528827218}" destId="{7C3CDF5E-C66C-4442-BD6B-444428CDF5CA}" srcOrd="0" destOrd="0" parTransId="{27F39A12-9926-4646-9BB6-C1416CD7C91F}" sibTransId="{36CCD607-344E-4C24-8F10-054604594951}"/>
    <dgm:cxn modelId="{61C9C476-28D5-47FF-A353-DFE40F8CA10A}" type="presOf" srcId="{7966B2C1-DC7B-4EC6-A045-48A5FD1689FC}" destId="{69C6D848-46CE-4DE3-9905-EC3E2D944EF5}" srcOrd="1" destOrd="0" presId="urn:microsoft.com/office/officeart/2005/8/layout/vList4#2"/>
    <dgm:cxn modelId="{53A5928E-14A2-4C2D-A741-21534493B59A}" type="presOf" srcId="{C993F219-3A63-4120-BE9A-22DE915C2C4B}" destId="{8E6B01EC-ED95-41B3-A43B-84468550050D}" srcOrd="1" destOrd="0" presId="urn:microsoft.com/office/officeart/2005/8/layout/vList4#2"/>
    <dgm:cxn modelId="{C286A596-106D-4E74-A445-F18B2AA647AF}" srcId="{CA55DC15-6732-4032-883D-2BB528827218}" destId="{7966B2C1-DC7B-4EC6-A045-48A5FD1689FC}" srcOrd="1" destOrd="0" parTransId="{48F6CB1E-A98E-4925-BA04-B5723597E060}" sibTransId="{B90AC47B-B8CE-446B-8FA4-3392EB09C618}"/>
    <dgm:cxn modelId="{45BCFDCF-8882-41F8-9D4C-88613D3C84F3}" type="presOf" srcId="{CA55DC15-6732-4032-883D-2BB528827218}" destId="{B089F93E-BF80-4650-89F1-2CA72FBC1448}" srcOrd="0" destOrd="0" presId="urn:microsoft.com/office/officeart/2005/8/layout/vList4#2"/>
    <dgm:cxn modelId="{392AD875-9C3F-4B26-B2C7-D9185A8FAB16}" type="presOf" srcId="{C993F219-3A63-4120-BE9A-22DE915C2C4B}" destId="{E77F6C44-DDDA-4CF7-B32B-49106BFD7438}" srcOrd="0" destOrd="0" presId="urn:microsoft.com/office/officeart/2005/8/layout/vList4#2"/>
    <dgm:cxn modelId="{2F6F2A25-4E02-44B5-89F5-981B335EBAB7}" type="presOf" srcId="{7C3CDF5E-C66C-4442-BD6B-444428CDF5CA}" destId="{3DD8A6C1-7068-4F83-A2E0-C346C1E310C3}" srcOrd="1" destOrd="0" presId="urn:microsoft.com/office/officeart/2005/8/layout/vList4#2"/>
    <dgm:cxn modelId="{A356C616-2BD3-4468-9145-45D6F1BA5791}" srcId="{CA55DC15-6732-4032-883D-2BB528827218}" destId="{C993F219-3A63-4120-BE9A-22DE915C2C4B}" srcOrd="2" destOrd="0" parTransId="{7C2C1F03-D1A3-41DB-8675-CEE98CBBCE8C}" sibTransId="{16115FD0-9917-44DC-A266-FEBB9789B963}"/>
    <dgm:cxn modelId="{7859AB9F-1477-49C9-A993-FA766E5E15B0}" type="presOf" srcId="{7C3CDF5E-C66C-4442-BD6B-444428CDF5CA}" destId="{25730ABD-E414-4EFB-9D96-3AD8822899CC}" srcOrd="0" destOrd="0" presId="urn:microsoft.com/office/officeart/2005/8/layout/vList4#2"/>
    <dgm:cxn modelId="{30D3E7CD-D5F9-469E-927F-3E057C797CAD}" type="presOf" srcId="{7966B2C1-DC7B-4EC6-A045-48A5FD1689FC}" destId="{456C0346-AA1D-48C5-8436-8CDB60BB4B9C}" srcOrd="0" destOrd="0" presId="urn:microsoft.com/office/officeart/2005/8/layout/vList4#2"/>
    <dgm:cxn modelId="{122DD28F-F2B1-45C6-8DF2-091EB433A008}" type="presParOf" srcId="{B089F93E-BF80-4650-89F1-2CA72FBC1448}" destId="{2B00C01E-5B4E-4C4F-9A8D-54DD57D939CA}" srcOrd="0" destOrd="0" presId="urn:microsoft.com/office/officeart/2005/8/layout/vList4#2"/>
    <dgm:cxn modelId="{5BD31A31-4EB3-41CA-9C3D-5C19F3D88B54}" type="presParOf" srcId="{2B00C01E-5B4E-4C4F-9A8D-54DD57D939CA}" destId="{25730ABD-E414-4EFB-9D96-3AD8822899CC}" srcOrd="0" destOrd="0" presId="urn:microsoft.com/office/officeart/2005/8/layout/vList4#2"/>
    <dgm:cxn modelId="{8FB0C004-5800-4305-8192-D372084969E9}" type="presParOf" srcId="{2B00C01E-5B4E-4C4F-9A8D-54DD57D939CA}" destId="{FF3CFBB2-AB97-4099-A21D-9A473AF8E4F3}" srcOrd="1" destOrd="0" presId="urn:microsoft.com/office/officeart/2005/8/layout/vList4#2"/>
    <dgm:cxn modelId="{990E61EF-1188-4F12-B225-19D7BD8FECB8}" type="presParOf" srcId="{2B00C01E-5B4E-4C4F-9A8D-54DD57D939CA}" destId="{3DD8A6C1-7068-4F83-A2E0-C346C1E310C3}" srcOrd="2" destOrd="0" presId="urn:microsoft.com/office/officeart/2005/8/layout/vList4#2"/>
    <dgm:cxn modelId="{1BAAC3E1-97FE-48C5-96F0-6085E47339EE}" type="presParOf" srcId="{B089F93E-BF80-4650-89F1-2CA72FBC1448}" destId="{22D8A7F1-D3B6-4A25-A06A-83C18B1F5794}" srcOrd="1" destOrd="0" presId="urn:microsoft.com/office/officeart/2005/8/layout/vList4#2"/>
    <dgm:cxn modelId="{A8286E4E-D189-46F3-9C20-9A381951243E}" type="presParOf" srcId="{B089F93E-BF80-4650-89F1-2CA72FBC1448}" destId="{339B9AA1-98FC-4586-8223-8155880CD125}" srcOrd="2" destOrd="0" presId="urn:microsoft.com/office/officeart/2005/8/layout/vList4#2"/>
    <dgm:cxn modelId="{7BDBD4EC-53C7-4F7D-AEC9-D2DDC4190B7A}" type="presParOf" srcId="{339B9AA1-98FC-4586-8223-8155880CD125}" destId="{456C0346-AA1D-48C5-8436-8CDB60BB4B9C}" srcOrd="0" destOrd="0" presId="urn:microsoft.com/office/officeart/2005/8/layout/vList4#2"/>
    <dgm:cxn modelId="{1B33DB54-C063-482B-9001-9B676C33FA3A}" type="presParOf" srcId="{339B9AA1-98FC-4586-8223-8155880CD125}" destId="{F7ADC6F9-F86D-4B9A-A1EA-9689628693AD}" srcOrd="1" destOrd="0" presId="urn:microsoft.com/office/officeart/2005/8/layout/vList4#2"/>
    <dgm:cxn modelId="{98483CE8-4B31-43DC-AABF-444FAD59FEBB}" type="presParOf" srcId="{339B9AA1-98FC-4586-8223-8155880CD125}" destId="{69C6D848-46CE-4DE3-9905-EC3E2D944EF5}" srcOrd="2" destOrd="0" presId="urn:microsoft.com/office/officeart/2005/8/layout/vList4#2"/>
    <dgm:cxn modelId="{59DD7B54-907E-4682-98A1-E2B207BFDD45}" type="presParOf" srcId="{B089F93E-BF80-4650-89F1-2CA72FBC1448}" destId="{07E9B8AC-D078-4BE4-9031-63E7D71508CD}" srcOrd="3" destOrd="0" presId="urn:microsoft.com/office/officeart/2005/8/layout/vList4#2"/>
    <dgm:cxn modelId="{CCC1A39C-8D9F-4123-9A7F-B8E138379DB0}" type="presParOf" srcId="{B089F93E-BF80-4650-89F1-2CA72FBC1448}" destId="{F5994B67-C7BB-46A2-8D67-E9AB5FFEBB6F}" srcOrd="4" destOrd="0" presId="urn:microsoft.com/office/officeart/2005/8/layout/vList4#2"/>
    <dgm:cxn modelId="{0E9C1BEE-7D20-4445-B81F-AE9D2E7ADBD4}" type="presParOf" srcId="{F5994B67-C7BB-46A2-8D67-E9AB5FFEBB6F}" destId="{E77F6C44-DDDA-4CF7-B32B-49106BFD7438}" srcOrd="0" destOrd="0" presId="urn:microsoft.com/office/officeart/2005/8/layout/vList4#2"/>
    <dgm:cxn modelId="{AD51E386-622A-4631-8155-3E280D0CB842}" type="presParOf" srcId="{F5994B67-C7BB-46A2-8D67-E9AB5FFEBB6F}" destId="{4CABAE3E-76AD-40F4-967A-CB9054807AD8}" srcOrd="1" destOrd="0" presId="urn:microsoft.com/office/officeart/2005/8/layout/vList4#2"/>
    <dgm:cxn modelId="{AE924DA4-AA7E-4765-8A1C-B63F369467A4}" type="presParOf" srcId="{F5994B67-C7BB-46A2-8D67-E9AB5FFEBB6F}" destId="{8E6B01EC-ED95-41B3-A43B-84468550050D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AC665E-C5FF-419D-AF81-5E27F4941398}" type="doc">
      <dgm:prSet loTypeId="urn:microsoft.com/office/officeart/2005/8/layout/h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9E4B6BEE-4433-4515-8F67-6F2A3A48BCB8}">
      <dgm:prSet phldrT="[텍스트]" custT="1"/>
      <dgm:spPr>
        <a:gradFill rotWithShape="0">
          <a:gsLst>
            <a:gs pos="2000">
              <a:schemeClr val="accent6">
                <a:lumMod val="75000"/>
              </a:schemeClr>
            </a:gs>
            <a:gs pos="7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</a:gradFill>
        <a:ln>
          <a:solidFill>
            <a:schemeClr val="accent6"/>
          </a:solidFill>
        </a:ln>
      </dgm:spPr>
      <dgm:t>
        <a:bodyPr/>
        <a:lstStyle/>
        <a:p>
          <a:pPr algn="ctr" latinLnBrk="1"/>
          <a:r>
            <a:rPr lang="ko-KR" altLang="en-US" sz="1600" b="1" dirty="0" err="1" smtClean="0">
              <a:solidFill>
                <a:schemeClr val="tx1"/>
              </a:solidFill>
              <a:effectLst>
                <a:glow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신에너지</a:t>
          </a:r>
          <a:endParaRPr lang="ko-KR" altLang="en-US" sz="1600" b="1" dirty="0">
            <a:solidFill>
              <a:schemeClr val="tx1"/>
            </a:solidFill>
            <a:effectLst>
              <a:glow>
                <a:schemeClr val="bg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D07D9B8-43C2-4E6A-A232-7D3DAE760CC3}" type="parTrans" cxnId="{77C6D888-5ADD-4F40-8B4C-B7C52AAAE3FF}">
      <dgm:prSet/>
      <dgm:spPr/>
      <dgm:t>
        <a:bodyPr/>
        <a:lstStyle/>
        <a:p>
          <a:pPr algn="ctr" latinLnBrk="1"/>
          <a:endParaRPr lang="ko-KR" altLang="en-US"/>
        </a:p>
      </dgm:t>
    </dgm:pt>
    <dgm:pt modelId="{7CDA8223-761E-4297-ABCA-1B9F1DB52518}" type="sibTrans" cxnId="{77C6D888-5ADD-4F40-8B4C-B7C52AAAE3FF}">
      <dgm:prSet/>
      <dgm:spPr/>
      <dgm:t>
        <a:bodyPr/>
        <a:lstStyle/>
        <a:p>
          <a:pPr algn="ctr" latinLnBrk="1"/>
          <a:endParaRPr lang="ko-KR" altLang="en-US"/>
        </a:p>
      </dgm:t>
    </dgm:pt>
    <dgm:pt modelId="{FB11F6BC-5CB8-4FF0-8750-9C30FF61F677}">
      <dgm:prSet phldrT="[텍스트]"/>
      <dgm:spPr/>
      <dgm:t>
        <a:bodyPr/>
        <a:lstStyle/>
        <a:p>
          <a:pPr algn="ctr" latinLnBrk="1"/>
          <a:endParaRPr lang="ko-KR" altLang="en-US" dirty="0"/>
        </a:p>
      </dgm:t>
    </dgm:pt>
    <dgm:pt modelId="{440A4A3A-6B30-4F6F-855A-5C77207FAB42}" type="parTrans" cxnId="{301E733F-3C93-4043-923D-C6B14F1DC56D}">
      <dgm:prSet/>
      <dgm:spPr/>
      <dgm:t>
        <a:bodyPr/>
        <a:lstStyle/>
        <a:p>
          <a:pPr algn="ctr" latinLnBrk="1"/>
          <a:endParaRPr lang="ko-KR" altLang="en-US"/>
        </a:p>
      </dgm:t>
    </dgm:pt>
    <dgm:pt modelId="{4FB061AB-B7C1-4BF9-8450-95AA27B9021D}" type="sibTrans" cxnId="{301E733F-3C93-4043-923D-C6B14F1DC56D}">
      <dgm:prSet/>
      <dgm:spPr/>
      <dgm:t>
        <a:bodyPr/>
        <a:lstStyle/>
        <a:p>
          <a:pPr algn="ctr" latinLnBrk="1"/>
          <a:endParaRPr lang="ko-KR" altLang="en-US"/>
        </a:p>
      </dgm:t>
    </dgm:pt>
    <dgm:pt modelId="{97B8D74A-96E9-447E-974F-05845815580F}" type="pres">
      <dgm:prSet presAssocID="{F6AC665E-C5FF-419D-AF81-5E27F49413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945D58-6859-43DB-A444-9FB7F8E5F648}" type="pres">
      <dgm:prSet presAssocID="{9E4B6BEE-4433-4515-8F67-6F2A3A48BCB8}" presName="composite" presStyleCnt="0"/>
      <dgm:spPr/>
    </dgm:pt>
    <dgm:pt modelId="{87CC1AE6-8E36-4A5A-872B-7E333C789D21}" type="pres">
      <dgm:prSet presAssocID="{9E4B6BEE-4433-4515-8F67-6F2A3A48BCB8}" presName="parTx" presStyleLbl="alignNode1" presStyleIdx="0" presStyleCnt="1" custScaleY="93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F7B413-2F15-40A5-9DC8-CED5C9018B38}" type="pres">
      <dgm:prSet presAssocID="{9E4B6BEE-4433-4515-8F67-6F2A3A48BCB8}" presName="desTx" presStyleLbl="alignAccFollowNode1" presStyleIdx="0" presStyleCnt="1" custScaleY="8941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01E733F-3C93-4043-923D-C6B14F1DC56D}" srcId="{9E4B6BEE-4433-4515-8F67-6F2A3A48BCB8}" destId="{FB11F6BC-5CB8-4FF0-8750-9C30FF61F677}" srcOrd="0" destOrd="0" parTransId="{440A4A3A-6B30-4F6F-855A-5C77207FAB42}" sibTransId="{4FB061AB-B7C1-4BF9-8450-95AA27B9021D}"/>
    <dgm:cxn modelId="{77C6D888-5ADD-4F40-8B4C-B7C52AAAE3FF}" srcId="{F6AC665E-C5FF-419D-AF81-5E27F4941398}" destId="{9E4B6BEE-4433-4515-8F67-6F2A3A48BCB8}" srcOrd="0" destOrd="0" parTransId="{5D07D9B8-43C2-4E6A-A232-7D3DAE760CC3}" sibTransId="{7CDA8223-761E-4297-ABCA-1B9F1DB52518}"/>
    <dgm:cxn modelId="{694BC0E4-7840-4C78-A981-8075F76348BE}" type="presOf" srcId="{F6AC665E-C5FF-419D-AF81-5E27F4941398}" destId="{97B8D74A-96E9-447E-974F-05845815580F}" srcOrd="0" destOrd="0" presId="urn:microsoft.com/office/officeart/2005/8/layout/hList1"/>
    <dgm:cxn modelId="{F355AE8F-D2FE-4DA9-8F57-67507FFF6644}" type="presOf" srcId="{FB11F6BC-5CB8-4FF0-8750-9C30FF61F677}" destId="{68F7B413-2F15-40A5-9DC8-CED5C9018B38}" srcOrd="0" destOrd="0" presId="urn:microsoft.com/office/officeart/2005/8/layout/hList1"/>
    <dgm:cxn modelId="{3A6EE97E-AFE9-4478-A7FC-FB0249088E4C}" type="presOf" srcId="{9E4B6BEE-4433-4515-8F67-6F2A3A48BCB8}" destId="{87CC1AE6-8E36-4A5A-872B-7E333C789D21}" srcOrd="0" destOrd="0" presId="urn:microsoft.com/office/officeart/2005/8/layout/hList1"/>
    <dgm:cxn modelId="{384A5590-E3B9-421E-B086-BE3C14484115}" type="presParOf" srcId="{97B8D74A-96E9-447E-974F-05845815580F}" destId="{A0945D58-6859-43DB-A444-9FB7F8E5F648}" srcOrd="0" destOrd="0" presId="urn:microsoft.com/office/officeart/2005/8/layout/hList1"/>
    <dgm:cxn modelId="{095657BF-6C38-47BB-9EA7-6DFF89615D95}" type="presParOf" srcId="{A0945D58-6859-43DB-A444-9FB7F8E5F648}" destId="{87CC1AE6-8E36-4A5A-872B-7E333C789D21}" srcOrd="0" destOrd="0" presId="urn:microsoft.com/office/officeart/2005/8/layout/hList1"/>
    <dgm:cxn modelId="{717CEE25-6451-44A8-BE95-704703FCC983}" type="presParOf" srcId="{A0945D58-6859-43DB-A444-9FB7F8E5F648}" destId="{68F7B413-2F15-40A5-9DC8-CED5C9018B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AC665E-C5FF-419D-AF81-5E27F4941398}" type="doc">
      <dgm:prSet loTypeId="urn:microsoft.com/office/officeart/2005/8/layout/hList1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pPr latinLnBrk="1"/>
          <a:endParaRPr lang="ko-KR" altLang="en-US"/>
        </a:p>
      </dgm:t>
    </dgm:pt>
    <dgm:pt modelId="{9E4B6BEE-4433-4515-8F67-6F2A3A48BCB8}">
      <dgm:prSet phldrT="[텍스트]" custT="1"/>
      <dgm:spPr/>
      <dgm:t>
        <a:bodyPr/>
        <a:lstStyle/>
        <a:p>
          <a:pPr algn="ctr" latinLnBrk="1"/>
          <a:r>
            <a:rPr lang="ko-KR" altLang="en-US" sz="1600" b="1" dirty="0" smtClean="0">
              <a:solidFill>
                <a:schemeClr val="tx1"/>
              </a:solidFill>
              <a:effectLst>
                <a:glow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재생에너지</a:t>
          </a:r>
          <a:endParaRPr lang="ko-KR" altLang="en-US" sz="1600" b="1" dirty="0">
            <a:solidFill>
              <a:schemeClr val="tx1"/>
            </a:solidFill>
            <a:effectLst>
              <a:glow>
                <a:schemeClr val="bg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5D07D9B8-43C2-4E6A-A232-7D3DAE760CC3}" type="parTrans" cxnId="{77C6D888-5ADD-4F40-8B4C-B7C52AAAE3FF}">
      <dgm:prSet/>
      <dgm:spPr/>
      <dgm:t>
        <a:bodyPr/>
        <a:lstStyle/>
        <a:p>
          <a:pPr algn="ctr" latinLnBrk="1"/>
          <a:endParaRPr lang="ko-KR" altLang="en-US"/>
        </a:p>
      </dgm:t>
    </dgm:pt>
    <dgm:pt modelId="{7CDA8223-761E-4297-ABCA-1B9F1DB52518}" type="sibTrans" cxnId="{77C6D888-5ADD-4F40-8B4C-B7C52AAAE3FF}">
      <dgm:prSet/>
      <dgm:spPr/>
      <dgm:t>
        <a:bodyPr/>
        <a:lstStyle/>
        <a:p>
          <a:pPr algn="ctr" latinLnBrk="1"/>
          <a:endParaRPr lang="ko-KR" altLang="en-US"/>
        </a:p>
      </dgm:t>
    </dgm:pt>
    <dgm:pt modelId="{FB11F6BC-5CB8-4FF0-8750-9C30FF61F677}">
      <dgm:prSet phldrT="[텍스트]"/>
      <dgm:spPr/>
      <dgm:t>
        <a:bodyPr/>
        <a:lstStyle/>
        <a:p>
          <a:pPr algn="ctr" latinLnBrk="1"/>
          <a:endParaRPr lang="ko-KR" altLang="en-US" dirty="0"/>
        </a:p>
      </dgm:t>
    </dgm:pt>
    <dgm:pt modelId="{440A4A3A-6B30-4F6F-855A-5C77207FAB42}" type="parTrans" cxnId="{301E733F-3C93-4043-923D-C6B14F1DC56D}">
      <dgm:prSet/>
      <dgm:spPr/>
      <dgm:t>
        <a:bodyPr/>
        <a:lstStyle/>
        <a:p>
          <a:pPr algn="ctr" latinLnBrk="1"/>
          <a:endParaRPr lang="ko-KR" altLang="en-US"/>
        </a:p>
      </dgm:t>
    </dgm:pt>
    <dgm:pt modelId="{4FB061AB-B7C1-4BF9-8450-95AA27B9021D}" type="sibTrans" cxnId="{301E733F-3C93-4043-923D-C6B14F1DC56D}">
      <dgm:prSet/>
      <dgm:spPr/>
      <dgm:t>
        <a:bodyPr/>
        <a:lstStyle/>
        <a:p>
          <a:pPr algn="ctr" latinLnBrk="1"/>
          <a:endParaRPr lang="ko-KR" altLang="en-US"/>
        </a:p>
      </dgm:t>
    </dgm:pt>
    <dgm:pt modelId="{97B8D74A-96E9-447E-974F-05845815580F}" type="pres">
      <dgm:prSet presAssocID="{F6AC665E-C5FF-419D-AF81-5E27F49413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945D58-6859-43DB-A444-9FB7F8E5F648}" type="pres">
      <dgm:prSet presAssocID="{9E4B6BEE-4433-4515-8F67-6F2A3A48BCB8}" presName="composite" presStyleCnt="0"/>
      <dgm:spPr/>
    </dgm:pt>
    <dgm:pt modelId="{87CC1AE6-8E36-4A5A-872B-7E333C789D21}" type="pres">
      <dgm:prSet presAssocID="{9E4B6BEE-4433-4515-8F67-6F2A3A48BCB8}" presName="parTx" presStyleLbl="alignNode1" presStyleIdx="0" presStyleCnt="1" custScaleY="93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F7B413-2F15-40A5-9DC8-CED5C9018B38}" type="pres">
      <dgm:prSet presAssocID="{9E4B6BEE-4433-4515-8F67-6F2A3A48BCB8}" presName="desTx" presStyleLbl="alignAccFollowNode1" presStyleIdx="0" presStyleCnt="1" custScaleY="8941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301E733F-3C93-4043-923D-C6B14F1DC56D}" srcId="{9E4B6BEE-4433-4515-8F67-6F2A3A48BCB8}" destId="{FB11F6BC-5CB8-4FF0-8750-9C30FF61F677}" srcOrd="0" destOrd="0" parTransId="{440A4A3A-6B30-4F6F-855A-5C77207FAB42}" sibTransId="{4FB061AB-B7C1-4BF9-8450-95AA27B9021D}"/>
    <dgm:cxn modelId="{5FF31717-F0E0-49A4-A9AE-D07EA46B60C3}" type="presOf" srcId="{9E4B6BEE-4433-4515-8F67-6F2A3A48BCB8}" destId="{87CC1AE6-8E36-4A5A-872B-7E333C789D21}" srcOrd="0" destOrd="0" presId="urn:microsoft.com/office/officeart/2005/8/layout/hList1"/>
    <dgm:cxn modelId="{77C6D888-5ADD-4F40-8B4C-B7C52AAAE3FF}" srcId="{F6AC665E-C5FF-419D-AF81-5E27F4941398}" destId="{9E4B6BEE-4433-4515-8F67-6F2A3A48BCB8}" srcOrd="0" destOrd="0" parTransId="{5D07D9B8-43C2-4E6A-A232-7D3DAE760CC3}" sibTransId="{7CDA8223-761E-4297-ABCA-1B9F1DB52518}"/>
    <dgm:cxn modelId="{EE64633C-36C8-4B2F-A4C4-C51C1C94D2AA}" type="presOf" srcId="{FB11F6BC-5CB8-4FF0-8750-9C30FF61F677}" destId="{68F7B413-2F15-40A5-9DC8-CED5C9018B38}" srcOrd="0" destOrd="0" presId="urn:microsoft.com/office/officeart/2005/8/layout/hList1"/>
    <dgm:cxn modelId="{FE925158-C0CD-415C-83A9-0170F7A7CDBE}" type="presOf" srcId="{F6AC665E-C5FF-419D-AF81-5E27F4941398}" destId="{97B8D74A-96E9-447E-974F-05845815580F}" srcOrd="0" destOrd="0" presId="urn:microsoft.com/office/officeart/2005/8/layout/hList1"/>
    <dgm:cxn modelId="{5CCCBDE4-8B85-42FC-81F0-7941D43C34E0}" type="presParOf" srcId="{97B8D74A-96E9-447E-974F-05845815580F}" destId="{A0945D58-6859-43DB-A444-9FB7F8E5F648}" srcOrd="0" destOrd="0" presId="urn:microsoft.com/office/officeart/2005/8/layout/hList1"/>
    <dgm:cxn modelId="{87C2CC19-546B-4656-AC92-1343263A71F9}" type="presParOf" srcId="{A0945D58-6859-43DB-A444-9FB7F8E5F648}" destId="{87CC1AE6-8E36-4A5A-872B-7E333C789D21}" srcOrd="0" destOrd="0" presId="urn:microsoft.com/office/officeart/2005/8/layout/hList1"/>
    <dgm:cxn modelId="{9BBF13AA-2948-40D1-ABD7-76198BBB5E3B}" type="presParOf" srcId="{A0945D58-6859-43DB-A444-9FB7F8E5F648}" destId="{68F7B413-2F15-40A5-9DC8-CED5C9018B3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730ABD-E414-4EFB-9D96-3AD8822899CC}">
      <dsp:nvSpPr>
        <dsp:cNvPr id="0" name=""/>
        <dsp:cNvSpPr/>
      </dsp:nvSpPr>
      <dsp:spPr>
        <a:xfrm>
          <a:off x="0" y="0"/>
          <a:ext cx="8712968" cy="1602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700" kern="1200" dirty="0"/>
        </a:p>
      </dsp:txBody>
      <dsp:txXfrm>
        <a:off x="1902854" y="0"/>
        <a:ext cx="6810113" cy="1602607"/>
      </dsp:txXfrm>
    </dsp:sp>
    <dsp:sp modelId="{FF3CFBB2-AB97-4099-A21D-9A473AF8E4F3}">
      <dsp:nvSpPr>
        <dsp:cNvPr id="0" name=""/>
        <dsp:cNvSpPr/>
      </dsp:nvSpPr>
      <dsp:spPr>
        <a:xfrm>
          <a:off x="61107" y="160260"/>
          <a:ext cx="1307049" cy="12820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C0346-AA1D-48C5-8436-8CDB60BB4B9C}">
      <dsp:nvSpPr>
        <dsp:cNvPr id="0" name=""/>
        <dsp:cNvSpPr/>
      </dsp:nvSpPr>
      <dsp:spPr>
        <a:xfrm>
          <a:off x="0" y="1762868"/>
          <a:ext cx="8712968" cy="1602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 dirty="0"/>
        </a:p>
      </dsp:txBody>
      <dsp:txXfrm>
        <a:off x="1902854" y="1762868"/>
        <a:ext cx="6810113" cy="1602607"/>
      </dsp:txXfrm>
    </dsp:sp>
    <dsp:sp modelId="{F7ADC6F9-F86D-4B9A-A1EA-9689628693AD}">
      <dsp:nvSpPr>
        <dsp:cNvPr id="0" name=""/>
        <dsp:cNvSpPr/>
      </dsp:nvSpPr>
      <dsp:spPr>
        <a:xfrm>
          <a:off x="61403" y="1923128"/>
          <a:ext cx="1307049" cy="12820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/>
            </a:extLst>
          </a:blip>
          <a:srcRect/>
          <a:stretch>
            <a:fillRect l="-57000" r="-5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F6C44-DDDA-4CF7-B32B-49106BFD7438}">
      <dsp:nvSpPr>
        <dsp:cNvPr id="0" name=""/>
        <dsp:cNvSpPr/>
      </dsp:nvSpPr>
      <dsp:spPr>
        <a:xfrm>
          <a:off x="0" y="3525736"/>
          <a:ext cx="8712968" cy="16026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800" kern="1200" dirty="0"/>
        </a:p>
      </dsp:txBody>
      <dsp:txXfrm>
        <a:off x="1902854" y="3525736"/>
        <a:ext cx="6810113" cy="1602607"/>
      </dsp:txXfrm>
    </dsp:sp>
    <dsp:sp modelId="{4CABAE3E-76AD-40F4-967A-CB9054807AD8}">
      <dsp:nvSpPr>
        <dsp:cNvPr id="0" name=""/>
        <dsp:cNvSpPr/>
      </dsp:nvSpPr>
      <dsp:spPr>
        <a:xfrm>
          <a:off x="51871" y="3685997"/>
          <a:ext cx="1307049" cy="128208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/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CC1AE6-8E36-4A5A-872B-7E333C789D21}">
      <dsp:nvSpPr>
        <dsp:cNvPr id="0" name=""/>
        <dsp:cNvSpPr/>
      </dsp:nvSpPr>
      <dsp:spPr>
        <a:xfrm>
          <a:off x="0" y="280178"/>
          <a:ext cx="3240392" cy="405639"/>
        </a:xfrm>
        <a:prstGeom prst="rect">
          <a:avLst/>
        </a:prstGeom>
        <a:gradFill rotWithShape="0">
          <a:gsLst>
            <a:gs pos="2000">
              <a:schemeClr val="accent6">
                <a:lumMod val="75000"/>
              </a:schemeClr>
            </a:gs>
            <a:gs pos="7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err="1" smtClean="0">
              <a:solidFill>
                <a:schemeClr val="tx1"/>
              </a:solidFill>
              <a:effectLst>
                <a:glow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신에너지</a:t>
          </a:r>
          <a:endParaRPr lang="ko-KR" altLang="en-US" sz="1600" b="1" kern="1200" dirty="0">
            <a:solidFill>
              <a:schemeClr val="tx1"/>
            </a:solidFill>
            <a:effectLst>
              <a:glow>
                <a:schemeClr val="bg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0" y="280178"/>
        <a:ext cx="3240392" cy="405639"/>
      </dsp:txXfrm>
    </dsp:sp>
    <dsp:sp modelId="{68F7B413-2F15-40A5-9DC8-CED5C9018B38}">
      <dsp:nvSpPr>
        <dsp:cNvPr id="0" name=""/>
        <dsp:cNvSpPr/>
      </dsp:nvSpPr>
      <dsp:spPr>
        <a:xfrm>
          <a:off x="0" y="724571"/>
          <a:ext cx="3240392" cy="42646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341376" rIns="455168" bIns="512064" numCol="1" spcCol="1270" anchor="t" anchorCtr="0">
          <a:noAutofit/>
        </a:bodyPr>
        <a:lstStyle/>
        <a:p>
          <a:pPr marL="285750" lvl="1" indent="-285750" algn="ctr" defTabSz="2844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6400" kern="1200" dirty="0"/>
        </a:p>
      </dsp:txBody>
      <dsp:txXfrm>
        <a:off x="0" y="724571"/>
        <a:ext cx="3240392" cy="4264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CC1AE6-8E36-4A5A-872B-7E333C789D21}">
      <dsp:nvSpPr>
        <dsp:cNvPr id="0" name=""/>
        <dsp:cNvSpPr/>
      </dsp:nvSpPr>
      <dsp:spPr>
        <a:xfrm>
          <a:off x="0" y="280178"/>
          <a:ext cx="3240392" cy="4056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00" b="1" kern="1200" dirty="0" smtClean="0">
              <a:solidFill>
                <a:schemeClr val="tx1"/>
              </a:solidFill>
              <a:effectLst>
                <a:glow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재생에너지</a:t>
          </a:r>
          <a:endParaRPr lang="ko-KR" altLang="en-US" sz="1600" b="1" kern="1200" dirty="0">
            <a:solidFill>
              <a:schemeClr val="tx1"/>
            </a:solidFill>
            <a:effectLst>
              <a:glow>
                <a:schemeClr val="bg1"/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>
        <a:off x="0" y="280178"/>
        <a:ext cx="3240392" cy="405639"/>
      </dsp:txXfrm>
    </dsp:sp>
    <dsp:sp modelId="{68F7B413-2F15-40A5-9DC8-CED5C9018B38}">
      <dsp:nvSpPr>
        <dsp:cNvPr id="0" name=""/>
        <dsp:cNvSpPr/>
      </dsp:nvSpPr>
      <dsp:spPr>
        <a:xfrm>
          <a:off x="0" y="724571"/>
          <a:ext cx="3240392" cy="42646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1376" tIns="341376" rIns="455168" bIns="512064" numCol="1" spcCol="1270" anchor="t" anchorCtr="0">
          <a:noAutofit/>
        </a:bodyPr>
        <a:lstStyle/>
        <a:p>
          <a:pPr marL="285750" lvl="1" indent="-285750" algn="ctr" defTabSz="28448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6400" kern="1200" dirty="0"/>
        </a:p>
      </dsp:txBody>
      <dsp:txXfrm>
        <a:off x="0" y="724571"/>
        <a:ext cx="3240392" cy="426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6" tIns="46083" rIns="92166" bIns="4608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246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6" tIns="46083" rIns="92166" bIns="460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CB3E43-5D1B-4F03-AEF7-7C135B9C4E31}" type="datetimeFigureOut">
              <a:rPr lang="ko-KR" altLang="en-US"/>
              <a:pPr>
                <a:defRPr/>
              </a:pPr>
              <a:t>2014-02-27</a:t>
            </a:fld>
            <a:endParaRPr lang="en-US" altLang="ko-K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1491"/>
            <a:ext cx="2976676" cy="5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6" tIns="46083" rIns="92166" bIns="4608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246" y="9491491"/>
            <a:ext cx="2976676" cy="5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6" tIns="46083" rIns="92166" bIns="460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340F03-3F50-4475-A05A-A467D1B549E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6" tIns="46083" rIns="92166" bIns="46083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 bwMode="auto">
          <a:xfrm>
            <a:off x="3889246" y="0"/>
            <a:ext cx="2976676" cy="5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6" tIns="46083" rIns="92166" bIns="46083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charset="-127"/>
              </a:defRPr>
            </a:lvl1pPr>
          </a:lstStyle>
          <a:p>
            <a:pPr>
              <a:defRPr/>
            </a:pPr>
            <a:fld id="{221A032B-211D-414D-B594-AE5B5D74D4E3}" type="datetimeFigureOut">
              <a:rPr lang="ko-KR" altLang="en-US"/>
              <a:pPr>
                <a:defRPr/>
              </a:pPr>
              <a:t>2014-02-27</a:t>
            </a:fld>
            <a:endParaRPr lang="en-US" alt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49300"/>
            <a:ext cx="4995863" cy="3746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1" tIns="46090" rIns="92181" bIns="4609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 bwMode="auto">
          <a:xfrm>
            <a:off x="686432" y="4746544"/>
            <a:ext cx="5494662" cy="449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6" tIns="46083" rIns="92166" bIns="460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 bwMode="auto">
          <a:xfrm>
            <a:off x="0" y="9491491"/>
            <a:ext cx="2976676" cy="5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6" tIns="46083" rIns="92166" bIns="46083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맑은 고딕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 bwMode="auto">
          <a:xfrm>
            <a:off x="3889246" y="9491491"/>
            <a:ext cx="2976676" cy="50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6" tIns="46083" rIns="92166" bIns="46083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맑은 고딕" charset="-127"/>
              </a:defRPr>
            </a:lvl1pPr>
          </a:lstStyle>
          <a:p>
            <a:pPr>
              <a:defRPr/>
            </a:pPr>
            <a:fld id="{21837045-96CF-45A2-BAB1-A2ED89D08F1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1"/>
          <p:cNvSpPr/>
          <p:nvPr userDrawn="1"/>
        </p:nvSpPr>
        <p:spPr>
          <a:xfrm>
            <a:off x="0" y="6562725"/>
            <a:ext cx="7056438" cy="53975"/>
          </a:xfrm>
          <a:prstGeom prst="rect">
            <a:avLst/>
          </a:prstGeom>
          <a:solidFill>
            <a:srgbClr val="003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13"/>
          <p:cNvSpPr/>
          <p:nvPr userDrawn="1"/>
        </p:nvSpPr>
        <p:spPr>
          <a:xfrm>
            <a:off x="3175" y="6562725"/>
            <a:ext cx="3240088" cy="53975"/>
          </a:xfrm>
          <a:prstGeom prst="rect">
            <a:avLst/>
          </a:prstGeom>
          <a:solidFill>
            <a:srgbClr val="48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14"/>
          <p:cNvSpPr/>
          <p:nvPr userDrawn="1"/>
        </p:nvSpPr>
        <p:spPr>
          <a:xfrm>
            <a:off x="0" y="6562725"/>
            <a:ext cx="2519363" cy="53975"/>
          </a:xfrm>
          <a:prstGeom prst="rect">
            <a:avLst/>
          </a:prstGeom>
          <a:solidFill>
            <a:srgbClr val="73D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7" name="직사각형 15"/>
          <p:cNvSpPr/>
          <p:nvPr userDrawn="1"/>
        </p:nvSpPr>
        <p:spPr>
          <a:xfrm>
            <a:off x="3175" y="6562725"/>
            <a:ext cx="1439863" cy="53975"/>
          </a:xfrm>
          <a:prstGeom prst="rect">
            <a:avLst/>
          </a:prstGeom>
          <a:solidFill>
            <a:srgbClr val="F7D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8" name="직사각형 9"/>
          <p:cNvSpPr/>
          <p:nvPr userDrawn="1"/>
        </p:nvSpPr>
        <p:spPr>
          <a:xfrm>
            <a:off x="0" y="6562725"/>
            <a:ext cx="7056438" cy="53975"/>
          </a:xfrm>
          <a:prstGeom prst="rect">
            <a:avLst/>
          </a:prstGeom>
          <a:solidFill>
            <a:srgbClr val="003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9" name="직사각형 11"/>
          <p:cNvSpPr/>
          <p:nvPr userDrawn="1"/>
        </p:nvSpPr>
        <p:spPr>
          <a:xfrm>
            <a:off x="3175" y="6562725"/>
            <a:ext cx="3240088" cy="53975"/>
          </a:xfrm>
          <a:prstGeom prst="rect">
            <a:avLst/>
          </a:prstGeom>
          <a:solidFill>
            <a:srgbClr val="48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0" name="직사각형 12"/>
          <p:cNvSpPr/>
          <p:nvPr userDrawn="1"/>
        </p:nvSpPr>
        <p:spPr>
          <a:xfrm>
            <a:off x="0" y="6562725"/>
            <a:ext cx="2519363" cy="53975"/>
          </a:xfrm>
          <a:prstGeom prst="rect">
            <a:avLst/>
          </a:prstGeom>
          <a:solidFill>
            <a:srgbClr val="73D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1" name="직사각형 13"/>
          <p:cNvSpPr/>
          <p:nvPr userDrawn="1"/>
        </p:nvSpPr>
        <p:spPr>
          <a:xfrm>
            <a:off x="3175" y="6562725"/>
            <a:ext cx="1439863" cy="53975"/>
          </a:xfrm>
          <a:prstGeom prst="rect">
            <a:avLst/>
          </a:prstGeom>
          <a:solidFill>
            <a:srgbClr val="F7D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7043E-6B03-446F-9D58-C5B392BF77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83D9-A0DC-4566-91F1-2FC442D23E7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6587B-20C6-4D57-B901-FFC177D8CE4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1"/>
          <p:cNvSpPr/>
          <p:nvPr userDrawn="1"/>
        </p:nvSpPr>
        <p:spPr>
          <a:xfrm>
            <a:off x="0" y="6562725"/>
            <a:ext cx="7056438" cy="53975"/>
          </a:xfrm>
          <a:prstGeom prst="rect">
            <a:avLst/>
          </a:prstGeom>
          <a:solidFill>
            <a:srgbClr val="003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13"/>
          <p:cNvSpPr/>
          <p:nvPr userDrawn="1"/>
        </p:nvSpPr>
        <p:spPr>
          <a:xfrm>
            <a:off x="3175" y="6562725"/>
            <a:ext cx="3240088" cy="53975"/>
          </a:xfrm>
          <a:prstGeom prst="rect">
            <a:avLst/>
          </a:prstGeom>
          <a:solidFill>
            <a:srgbClr val="48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14"/>
          <p:cNvSpPr/>
          <p:nvPr userDrawn="1"/>
        </p:nvSpPr>
        <p:spPr>
          <a:xfrm>
            <a:off x="0" y="6562725"/>
            <a:ext cx="2519363" cy="53975"/>
          </a:xfrm>
          <a:prstGeom prst="rect">
            <a:avLst/>
          </a:prstGeom>
          <a:solidFill>
            <a:srgbClr val="73D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7" name="직사각형 15"/>
          <p:cNvSpPr/>
          <p:nvPr userDrawn="1"/>
        </p:nvSpPr>
        <p:spPr>
          <a:xfrm>
            <a:off x="3175" y="6562725"/>
            <a:ext cx="1439863" cy="53975"/>
          </a:xfrm>
          <a:prstGeom prst="rect">
            <a:avLst/>
          </a:prstGeom>
          <a:solidFill>
            <a:srgbClr val="F7D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8" name="직사각형 6"/>
          <p:cNvSpPr/>
          <p:nvPr userDrawn="1"/>
        </p:nvSpPr>
        <p:spPr>
          <a:xfrm>
            <a:off x="0" y="6562725"/>
            <a:ext cx="7056438" cy="53975"/>
          </a:xfrm>
          <a:prstGeom prst="rect">
            <a:avLst/>
          </a:prstGeom>
          <a:solidFill>
            <a:srgbClr val="003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3175" y="6562725"/>
            <a:ext cx="3240088" cy="53975"/>
          </a:xfrm>
          <a:prstGeom prst="rect">
            <a:avLst/>
          </a:prstGeom>
          <a:solidFill>
            <a:srgbClr val="48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6562725"/>
            <a:ext cx="2519363" cy="53975"/>
          </a:xfrm>
          <a:prstGeom prst="rect">
            <a:avLst/>
          </a:prstGeom>
          <a:solidFill>
            <a:srgbClr val="73D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3175" y="6562725"/>
            <a:ext cx="1439863" cy="53975"/>
          </a:xfrm>
          <a:prstGeom prst="rect">
            <a:avLst/>
          </a:prstGeom>
          <a:solidFill>
            <a:srgbClr val="F7D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12" name="Picture 5" descr="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6353323"/>
            <a:ext cx="1516389" cy="50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107950" y="6550025"/>
            <a:ext cx="21336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C7757A-9964-44E3-B01C-332DD5635D3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ED95-58A0-4053-A936-92ADE21221C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4C801-77AC-47D3-823B-D05CB63D01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3180-95CA-43AA-9CE1-EEFA290FC16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07A5-0BF2-4850-AF78-BFF680B4CB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1A617-8982-4295-8FCE-8B5C07F233E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ADEA0-7C63-4C84-B579-6226D5C8C98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E1ED-0FA7-4BEC-9DD5-D52A94A0572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맑은 고딕"/>
              </a:defRPr>
            </a:lvl1pPr>
          </a:lstStyle>
          <a:p>
            <a:pPr>
              <a:defRPr/>
            </a:pPr>
            <a:r>
              <a:rPr lang="en-US" altLang="ko-KR"/>
              <a:t>&lt;#&gt;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맑은 고딕"/>
              </a:defRPr>
            </a:lvl1pPr>
          </a:lstStyle>
          <a:p>
            <a:pPr>
              <a:defRPr/>
            </a:pPr>
            <a:fld id="{E51D770E-067A-449F-BCF0-8D64A77704B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직사각형 11"/>
          <p:cNvSpPr/>
          <p:nvPr userDrawn="1"/>
        </p:nvSpPr>
        <p:spPr>
          <a:xfrm>
            <a:off x="0" y="6562725"/>
            <a:ext cx="7056438" cy="53975"/>
          </a:xfrm>
          <a:prstGeom prst="rect">
            <a:avLst/>
          </a:prstGeom>
          <a:solidFill>
            <a:srgbClr val="003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3175" y="6562725"/>
            <a:ext cx="3240088" cy="53975"/>
          </a:xfrm>
          <a:prstGeom prst="rect">
            <a:avLst/>
          </a:prstGeom>
          <a:solidFill>
            <a:srgbClr val="48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0" y="6562725"/>
            <a:ext cx="2519363" cy="53975"/>
          </a:xfrm>
          <a:prstGeom prst="rect">
            <a:avLst/>
          </a:prstGeom>
          <a:solidFill>
            <a:srgbClr val="73D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3175" y="6562725"/>
            <a:ext cx="1439863" cy="53975"/>
          </a:xfrm>
          <a:prstGeom prst="rect">
            <a:avLst/>
          </a:prstGeom>
          <a:solidFill>
            <a:srgbClr val="F7D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pic>
        <p:nvPicPr>
          <p:cNvPr id="1035" name="Picture 5" descr="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6278563"/>
            <a:ext cx="20415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-127"/>
          <a:ea typeface="맑은 고딕" charset="-127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-127"/>
          <a:ea typeface="맑은 고딕" charset="-127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-127"/>
          <a:ea typeface="맑은 고딕" charset="-127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-127"/>
          <a:ea typeface="맑은 고딕" charset="-127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-127"/>
          <a:ea typeface="맑은 고딕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-127"/>
          <a:ea typeface="맑은 고딕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-127"/>
          <a:ea typeface="맑은 고딕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-127"/>
          <a:ea typeface="맑은 고딕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8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8.png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9.png"/><Relationship Id="rId4" Type="http://schemas.openxmlformats.org/officeDocument/2006/relationships/image" Target="../media/image10.png"/><Relationship Id="rId9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0.jpeg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png"/><Relationship Id="rId7" Type="http://schemas.openxmlformats.org/officeDocument/2006/relationships/image" Target="../media/image2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8.png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8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22.png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16" descr="8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직사각형 25"/>
          <p:cNvSpPr>
            <a:spLocks noChangeArrowheads="1"/>
          </p:cNvSpPr>
          <p:nvPr/>
        </p:nvSpPr>
        <p:spPr bwMode="auto">
          <a:xfrm>
            <a:off x="-36513" y="1473200"/>
            <a:ext cx="9144001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ko-KR" altLang="en-US" sz="28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광주광역시 신재생에너지 현황 및 미래 산업 계획</a:t>
            </a:r>
            <a:endParaRPr kumimoji="0" lang="ko-KR" altLang="en-US" sz="3600">
              <a:solidFill>
                <a:schemeClr val="bg1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16388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7618" y="6093296"/>
            <a:ext cx="18986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67744" y="314096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HY헤드라인M" pitchFamily="18" charset="-127"/>
                <a:ea typeface="HY헤드라인M" pitchFamily="18" charset="-127"/>
              </a:rPr>
              <a:t>광주광역시 전략산업과장 손경종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TextBox 22"/>
          <p:cNvSpPr txBox="1">
            <a:spLocks noChangeArrowheads="1"/>
          </p:cNvSpPr>
          <p:nvPr/>
        </p:nvSpPr>
        <p:spPr bwMode="auto">
          <a:xfrm>
            <a:off x="827584" y="2276872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광주 </a:t>
            </a:r>
            <a:r>
              <a:rPr lang="ko-KR" alt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lang="ko-KR" alt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현황 및 </a:t>
            </a:r>
            <a:r>
              <a:rPr lang="ko-KR" alt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향후계획</a:t>
            </a:r>
            <a:endParaRPr lang="ko-KR" alt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16632"/>
            <a:ext cx="3672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2014 </a:t>
            </a:r>
            <a:r>
              <a:rPr lang="ko-KR" altLang="en-US" sz="2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sz="2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차 기후변화포럼</a:t>
            </a:r>
            <a:endParaRPr lang="ko-KR" altLang="en-US" sz="2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5601" name="TextBox 7"/>
          <p:cNvSpPr txBox="1">
            <a:spLocks noChangeArrowheads="1"/>
          </p:cNvSpPr>
          <p:nvPr/>
        </p:nvSpPr>
        <p:spPr bwMode="auto">
          <a:xfrm>
            <a:off x="251520" y="948119"/>
            <a:ext cx="6308137" cy="188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  <a:buClr>
                <a:srgbClr val="48A8D8"/>
              </a:buClr>
              <a:buFont typeface="Arial" charset="0"/>
              <a:buChar char="•"/>
            </a:pP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1600" dirty="0" smtClean="0">
                <a:latin typeface="HY헤드라인M" pitchFamily="18" charset="-127"/>
                <a:ea typeface="HY헤드라인M" pitchFamily="18" charset="-127"/>
              </a:rPr>
              <a:t>차 에너지기본계획 확정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en-US" altLang="ko-KR" sz="1600" dirty="0" smtClean="0">
                <a:latin typeface="굴림" pitchFamily="50" charset="-127"/>
                <a:ea typeface="굴림" pitchFamily="50" charset="-127"/>
              </a:rPr>
              <a:t>’</a:t>
            </a: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14.1)</a:t>
            </a:r>
            <a:b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sz="160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- 2035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ko-KR" altLang="en-US" sz="16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신재생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보급률 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11%, 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원전비중 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29%, 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분산전원 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15%</a:t>
            </a:r>
            <a:b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전력수요의 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15% 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감축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발전부문 온실가스 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20% 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감축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에너지 세계 개편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유연탄 과세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원전 처리비용 전기요금 반영</a:t>
            </a: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b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- 2015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년부터 에너지 </a:t>
            </a:r>
            <a:r>
              <a:rPr kumimoji="0" lang="ko-KR" altLang="en-US" sz="16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바우처제도</a:t>
            </a:r>
            <a:r>
              <a:rPr kumimoji="0" lang="ko-KR" altLang="en-US" sz="16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도입</a:t>
            </a:r>
            <a:endParaRPr kumimoji="0" lang="en-US" altLang="ko-KR" sz="16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607" name="직사각형 76"/>
          <p:cNvSpPr>
            <a:spLocks noChangeArrowheads="1"/>
          </p:cNvSpPr>
          <p:nvPr/>
        </p:nvSpPr>
        <p:spPr bwMode="auto">
          <a:xfrm>
            <a:off x="0" y="0"/>
            <a:ext cx="8748712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600"/>
              </a:lnSpc>
              <a:buClr>
                <a:srgbClr val="48A8D8"/>
              </a:buClr>
            </a:pP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국내</a:t>
            </a:r>
            <a:r>
              <a:rPr kumimoji="0"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kumimoji="0" lang="ko-KR" alt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보급목표</a:t>
            </a:r>
            <a:r>
              <a:rPr kumimoji="0" lang="en-US" altLang="ko-K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’</a:t>
            </a:r>
          </a:p>
        </p:txBody>
      </p:sp>
      <p:sp>
        <p:nvSpPr>
          <p:cNvPr id="25608" name="슬라이드 번호 개체 틀 5"/>
          <p:cNvSpPr txBox="1">
            <a:spLocks/>
          </p:cNvSpPr>
          <p:nvPr/>
        </p:nvSpPr>
        <p:spPr bwMode="auto">
          <a:xfrm>
            <a:off x="107950" y="65881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E0BEE85-F959-46C9-A716-9325BF313021}" type="slidenum">
              <a:rPr kumimoji="0" lang="ko-KR" altLang="en-US" sz="1200">
                <a:latin typeface="맑은 고딕"/>
              </a:rPr>
              <a:pPr/>
              <a:t>10</a:t>
            </a:fld>
            <a:endParaRPr kumimoji="0" lang="en-US" altLang="ko-KR" sz="1200">
              <a:latin typeface="맑은 고딕"/>
            </a:endParaRPr>
          </a:p>
        </p:txBody>
      </p:sp>
      <p:graphicFrame>
        <p:nvGraphicFramePr>
          <p:cNvPr id="79" name="표 78"/>
          <p:cNvGraphicFramePr>
            <a:graphicFrameLocks noGrp="1"/>
          </p:cNvGraphicFramePr>
          <p:nvPr/>
        </p:nvGraphicFramePr>
        <p:xfrm>
          <a:off x="1043608" y="3645025"/>
          <a:ext cx="7200802" cy="230425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44602"/>
                <a:gridCol w="732025"/>
                <a:gridCol w="732025"/>
                <a:gridCol w="732025"/>
                <a:gridCol w="732025"/>
                <a:gridCol w="732025"/>
                <a:gridCol w="732025"/>
                <a:gridCol w="732025"/>
                <a:gridCol w="732025"/>
              </a:tblGrid>
              <a:tr h="8930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에너지원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태양광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태양열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풍 </a:t>
                      </a:r>
                      <a:r>
                        <a:rPr lang="ko-KR" altLang="en-US" sz="1300" dirty="0" err="1"/>
                        <a:t>력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지 열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폐기물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바이오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수 </a:t>
                      </a:r>
                      <a:r>
                        <a:rPr lang="ko-KR" altLang="en-US" sz="1300" dirty="0" err="1"/>
                        <a:t>력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해 양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바탕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70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dirty="0"/>
                        <a:t>2020</a:t>
                      </a:r>
                      <a:r>
                        <a:rPr lang="ko-KR" altLang="en-US" sz="1300" dirty="0"/>
                        <a:t>년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11.1%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1.4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11.3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2.5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47.3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17.6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/>
                        <a:t>6</a:t>
                      </a:r>
                      <a:r>
                        <a:rPr lang="en-US" sz="1300" dirty="0" smtClean="0"/>
                        <a:t>.</a:t>
                      </a:r>
                      <a:r>
                        <a:rPr lang="en-US" altLang="ko-KR" sz="1300" kern="1200" dirty="0" smtClean="0"/>
                        <a:t> </a:t>
                      </a:r>
                      <a:r>
                        <a:rPr lang="en-US" sz="1300" dirty="0" smtClean="0"/>
                        <a:t>3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2.4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0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/>
                        <a:t>2025</a:t>
                      </a:r>
                      <a:r>
                        <a:rPr lang="ko-KR" altLang="en-US" sz="1300"/>
                        <a:t>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13.3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3.9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12.5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4.6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40.2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19.6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4.3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1.6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0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/>
                        <a:t>2035</a:t>
                      </a:r>
                      <a:r>
                        <a:rPr lang="ko-KR" altLang="en-US" sz="1300"/>
                        <a:t>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14.1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7.9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18.2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8.5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29.2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17.9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2.9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/>
                        <a:t>1.3</a:t>
                      </a:r>
                      <a:r>
                        <a:rPr lang="en-US" altLang="ko-KR" sz="1000" kern="1200" dirty="0" smtClean="0"/>
                        <a:t>%</a:t>
                      </a:r>
                      <a:endParaRPr lang="en-US" sz="100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64770" marR="64770" marT="17907" marB="17907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" name="직사각형 81"/>
          <p:cNvSpPr/>
          <p:nvPr/>
        </p:nvSpPr>
        <p:spPr>
          <a:xfrm>
            <a:off x="2627784" y="2996952"/>
            <a:ext cx="388843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1</a:t>
            </a:r>
            <a:r>
              <a:rPr lang="ko-KR" altLang="en-US" b="1" dirty="0" smtClean="0"/>
              <a:t>차 에너지 기준 </a:t>
            </a:r>
            <a:r>
              <a:rPr lang="ko-KR" altLang="en-US" b="1" dirty="0" err="1" smtClean="0"/>
              <a:t>원별</a:t>
            </a:r>
            <a:r>
              <a:rPr lang="ko-KR" altLang="en-US" b="1" dirty="0" smtClean="0"/>
              <a:t> 보급목표</a:t>
            </a:r>
            <a:endParaRPr lang="ko-KR" altLang="en-US" b="1" dirty="0"/>
          </a:p>
        </p:txBody>
      </p:sp>
      <p:pic>
        <p:nvPicPr>
          <p:cNvPr id="85" name="Picture 6" descr="Untitled-1 copy"/>
          <p:cNvPicPr>
            <a:picLocks noChangeAspect="1" noChangeArrowheads="1"/>
          </p:cNvPicPr>
          <p:nvPr/>
        </p:nvPicPr>
        <p:blipFill>
          <a:blip r:embed="rId3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6" descr="Untitled-1 copy"/>
          <p:cNvPicPr>
            <a:picLocks noChangeAspect="1" noChangeArrowheads="1"/>
          </p:cNvPicPr>
          <p:nvPr/>
        </p:nvPicPr>
        <p:blipFill>
          <a:blip r:embed="rId3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8851177" y="6567488"/>
            <a:ext cx="2808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7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직사각형 4"/>
          <p:cNvSpPr>
            <a:spLocks noChangeArrowheads="1"/>
          </p:cNvSpPr>
          <p:nvPr/>
        </p:nvSpPr>
        <p:spPr bwMode="auto">
          <a:xfrm>
            <a:off x="1259632" y="2420938"/>
            <a:ext cx="7306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kumimoji="0" lang="ko-KR" alt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광주시는 지금 무엇을 하고 있는가 </a:t>
            </a:r>
            <a:r>
              <a:rPr kumimoji="0" lang="en-US" altLang="ko-KR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1295400" y="2997200"/>
            <a:ext cx="7011988" cy="352425"/>
            <a:chOff x="672" y="2110"/>
            <a:chExt cx="4416" cy="434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672" y="2110"/>
              <a:ext cx="2995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/>
              <a:endParaRPr lang="ko-KR" altLang="en-US" sz="1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" charset="0"/>
              </a:endParaRP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 flipH="1">
              <a:off x="3718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 flipH="1">
              <a:off x="3819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 flipH="1">
              <a:off x="3921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 flipH="1">
              <a:off x="4022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 flipH="1">
              <a:off x="4124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 flipH="1">
              <a:off x="4225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 flipH="1">
              <a:off x="4327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 flipH="1">
              <a:off x="4428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 flipH="1">
              <a:off x="4530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 flipH="1">
              <a:off x="4631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 flipH="1">
              <a:off x="4733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 flipH="1">
              <a:off x="4834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 flipH="1">
              <a:off x="4936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 flipH="1">
              <a:off x="5037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7650" name="직사각형 76"/>
          <p:cNvSpPr>
            <a:spLocks noChangeArrowheads="1"/>
          </p:cNvSpPr>
          <p:nvPr/>
        </p:nvSpPr>
        <p:spPr bwMode="auto">
          <a:xfrm>
            <a:off x="0" y="9906"/>
            <a:ext cx="914400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  <a:buClr>
                <a:srgbClr val="48A8D8"/>
              </a:buClr>
            </a:pPr>
            <a:r>
              <a:rPr kumimoji="0" lang="ko-KR" altLang="en-US" sz="2800" dirty="0">
                <a:solidFill>
                  <a:srgbClr val="0D0D0D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광주 기후변화대응과 </a:t>
            </a:r>
            <a:r>
              <a:rPr kumimoji="0" lang="ko-KR" alt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보급 </a:t>
            </a:r>
            <a:r>
              <a:rPr kumimoji="0" lang="ko-KR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목표</a:t>
            </a:r>
            <a:endParaRPr kumimoji="0" lang="en-US" altLang="ko-K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651" name="슬라이드 번호 개체 틀 5"/>
          <p:cNvSpPr txBox="1">
            <a:spLocks/>
          </p:cNvSpPr>
          <p:nvPr/>
        </p:nvSpPr>
        <p:spPr bwMode="auto">
          <a:xfrm>
            <a:off x="107950" y="65881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A5F9D9A-34FD-4C99-8349-C37AD3AC46A8}" type="slidenum">
              <a:rPr kumimoji="0" lang="ko-KR" altLang="en-US" sz="1200">
                <a:latin typeface="맑은 고딕"/>
              </a:rPr>
              <a:pPr/>
              <a:t>12</a:t>
            </a:fld>
            <a:endParaRPr kumimoji="0" lang="en-US" altLang="ko-KR" sz="1200">
              <a:latin typeface="맑은 고딕"/>
            </a:endParaRPr>
          </a:p>
        </p:txBody>
      </p:sp>
      <p:graphicFrame>
        <p:nvGraphicFramePr>
          <p:cNvPr id="27706" name="Group 58"/>
          <p:cNvGraphicFramePr>
            <a:graphicFrameLocks noGrp="1"/>
          </p:cNvGraphicFramePr>
          <p:nvPr/>
        </p:nvGraphicFramePr>
        <p:xfrm>
          <a:off x="1403350" y="1628998"/>
          <a:ext cx="6697043" cy="1439863"/>
        </p:xfrm>
        <a:graphic>
          <a:graphicData uri="http://schemas.openxmlformats.org/drawingml/2006/table">
            <a:tbl>
              <a:tblPr/>
              <a:tblGrid>
                <a:gridCol w="1568869"/>
                <a:gridCol w="1656029"/>
                <a:gridCol w="1734293"/>
                <a:gridCol w="1737852"/>
              </a:tblGrid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 분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2005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2020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2030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BAU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8,025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12,986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13,762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감축목표</a:t>
                      </a:r>
                      <a:endParaRPr kumimoji="0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30%(3,896)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40%(5,505)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27672" name="직사각형 4"/>
          <p:cNvSpPr>
            <a:spLocks noChangeArrowheads="1"/>
          </p:cNvSpPr>
          <p:nvPr/>
        </p:nvSpPr>
        <p:spPr bwMode="auto">
          <a:xfrm>
            <a:off x="831850" y="1052736"/>
            <a:ext cx="4171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ko-KR" altLang="en-US" sz="20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온실 </a:t>
            </a:r>
            <a:r>
              <a:rPr kumimoji="0" lang="ko-KR" altLang="en-US" sz="20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가스 감축 </a:t>
            </a:r>
            <a:r>
              <a:rPr kumimoji="0" lang="ko-KR" altLang="en-US" sz="20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목표</a:t>
            </a:r>
            <a:r>
              <a:rPr kumimoji="0"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단위 </a:t>
            </a:r>
            <a:r>
              <a:rPr kumimoji="0"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천톤</a:t>
            </a:r>
            <a:r>
              <a:rPr kumimoji="0" lang="en-US" altLang="ko-KR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kumimoji="0" lang="en-US" altLang="ko-KR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673" name="직사각형 4"/>
          <p:cNvSpPr>
            <a:spLocks noChangeArrowheads="1"/>
          </p:cNvSpPr>
          <p:nvPr/>
        </p:nvSpPr>
        <p:spPr bwMode="auto">
          <a:xfrm>
            <a:off x="900113" y="3717032"/>
            <a:ext cx="422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ko-KR" altLang="en-US" sz="2000" dirty="0" err="1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신재생</a:t>
            </a:r>
            <a:r>
              <a:rPr kumimoji="0" lang="ko-KR" altLang="en-US" sz="20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에너지 공급 목표</a:t>
            </a:r>
            <a:r>
              <a:rPr kumimoji="0" lang="en-US" altLang="ko-KR" sz="20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20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보급률</a:t>
            </a:r>
            <a:r>
              <a:rPr kumimoji="0" lang="en-US" altLang="ko-KR" sz="20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</a:p>
        </p:txBody>
      </p:sp>
      <p:graphicFrame>
        <p:nvGraphicFramePr>
          <p:cNvPr id="27704" name="Group 56"/>
          <p:cNvGraphicFramePr>
            <a:graphicFrameLocks noGrp="1"/>
          </p:cNvGraphicFramePr>
          <p:nvPr/>
        </p:nvGraphicFramePr>
        <p:xfrm>
          <a:off x="1331914" y="4293294"/>
          <a:ext cx="6768480" cy="1417638"/>
        </p:xfrm>
        <a:graphic>
          <a:graphicData uri="http://schemas.openxmlformats.org/drawingml/2006/table">
            <a:tbl>
              <a:tblPr/>
              <a:tblGrid>
                <a:gridCol w="1128080"/>
                <a:gridCol w="1128080"/>
                <a:gridCol w="1128080"/>
                <a:gridCol w="1128080"/>
                <a:gridCol w="1128080"/>
                <a:gridCol w="1128080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구 분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2005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2010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2011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2020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2035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 국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2.13%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2.61%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2.74%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11%</a:t>
                      </a:r>
                    </a:p>
                  </a:txBody>
                  <a:tcPr marL="17907" marR="17907" marT="17907" marB="1790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광 주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2.61%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2.33%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1.76%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20%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7907" marR="17907" marT="17907" marB="17907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26683" name="Rectangle 59"/>
          <p:cNvSpPr>
            <a:spLocks noChangeArrowheads="1"/>
          </p:cNvSpPr>
          <p:nvPr/>
        </p:nvSpPr>
        <p:spPr bwMode="auto">
          <a:xfrm>
            <a:off x="4139952" y="3068960"/>
            <a:ext cx="38877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ko-KR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탄소중립도시 광주 </a:t>
            </a:r>
            <a:r>
              <a:rPr kumimoji="0" lang="en-US" altLang="ko-KR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2050 </a:t>
            </a:r>
            <a:r>
              <a:rPr kumimoji="0" lang="ko-KR" altLang="en-US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프로젝트</a:t>
            </a:r>
            <a:r>
              <a:rPr kumimoji="0" lang="en-US" altLang="ko-KR" sz="1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‘13. 1)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 </a:t>
            </a:r>
          </a:p>
        </p:txBody>
      </p:sp>
      <p:pic>
        <p:nvPicPr>
          <p:cNvPr id="19" name="Picture 170" descr="003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827088" y="1195611"/>
            <a:ext cx="1317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70" descr="003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900113" y="3910707"/>
            <a:ext cx="1317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폭발 2 12"/>
          <p:cNvSpPr/>
          <p:nvPr/>
        </p:nvSpPr>
        <p:spPr>
          <a:xfrm>
            <a:off x="5580112" y="4653136"/>
            <a:ext cx="1872208" cy="1584176"/>
          </a:xfrm>
          <a:prstGeom prst="irregularSeal2">
            <a:avLst/>
          </a:pr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59"/>
          <p:cNvSpPr>
            <a:spLocks noChangeArrowheads="1"/>
          </p:cNvSpPr>
          <p:nvPr/>
        </p:nvSpPr>
        <p:spPr bwMode="auto">
          <a:xfrm>
            <a:off x="5652120" y="6145559"/>
            <a:ext cx="1584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kumimoji="0" lang="en-US" altLang="ko-KR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에너지 자유도시</a:t>
            </a:r>
            <a:r>
              <a:rPr kumimoji="0" lang="en-US" altLang="ko-KR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 </a:t>
            </a:r>
            <a:endParaRPr kumimoji="0" lang="en-US" altLang="ko-KR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5" name="Picture 6" descr="Untitled-1 copy"/>
          <p:cNvPicPr>
            <a:picLocks noChangeAspect="1" noChangeArrowheads="1"/>
          </p:cNvPicPr>
          <p:nvPr/>
        </p:nvPicPr>
        <p:blipFill>
          <a:blip r:embed="rId4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titled-1 copy"/>
          <p:cNvPicPr>
            <a:picLocks noChangeAspect="1" noChangeArrowheads="1"/>
          </p:cNvPicPr>
          <p:nvPr/>
        </p:nvPicPr>
        <p:blipFill>
          <a:blip r:embed="rId4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851177" y="6567488"/>
            <a:ext cx="2808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9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8673" name="직사각형 8"/>
          <p:cNvSpPr>
            <a:spLocks noChangeArrowheads="1"/>
          </p:cNvSpPr>
          <p:nvPr/>
        </p:nvSpPr>
        <p:spPr bwMode="auto">
          <a:xfrm>
            <a:off x="0" y="116632"/>
            <a:ext cx="7705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8A8D8"/>
              </a:buClr>
            </a:pP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연구개발 사업 </a:t>
            </a:r>
            <a:r>
              <a:rPr kumimoji="0" lang="en-US" altLang="ko-K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(2010~</a:t>
            </a:r>
            <a:r>
              <a:rPr kumimoji="0"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kumimoji="0" lang="en-US" altLang="ko-K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8784" name="Group 112"/>
          <p:cNvGraphicFramePr>
            <a:graphicFrameLocks noGrp="1"/>
          </p:cNvGraphicFramePr>
          <p:nvPr/>
        </p:nvGraphicFramePr>
        <p:xfrm>
          <a:off x="467544" y="980728"/>
          <a:ext cx="8135938" cy="5306486"/>
        </p:xfrm>
        <a:graphic>
          <a:graphicData uri="http://schemas.openxmlformats.org/drawingml/2006/table">
            <a:tbl>
              <a:tblPr/>
              <a:tblGrid>
                <a:gridCol w="576263"/>
                <a:gridCol w="1655762"/>
                <a:gridCol w="936625"/>
                <a:gridCol w="1296988"/>
                <a:gridCol w="719137"/>
                <a:gridCol w="2951163"/>
              </a:tblGrid>
              <a:tr h="3606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구 분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사업명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사업기간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주관 및 위치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 업 비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  업  내  용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</a:tr>
              <a:tr h="409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굴림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1,324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억원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태양광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유기태양전지 기술개발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’11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~ ’15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GIST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굴림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275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억원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유기태양전지 상용화 기술개발 및 장비구축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태양광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광역경제권 선도산업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’09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~ ’15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굴림" charset="-127"/>
                        </a:rPr>
                        <a:t>〃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굴림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480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억원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태양광 기술개발 및 산업생태계 지원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태양광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7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태양광 테스트베드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’11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~ ’14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한국생산기술연구원 호남권기술지역본부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77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억원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태양광 제품 시험분석 장비 구축 등 기업지원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심부지열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심부지열시추기술개발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’12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~ ’13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한국생산기술연구원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/>
                      </a:r>
                      <a:b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</a:b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㈜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한진디엔비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50</a:t>
                      </a: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억원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워터해머 기술 심부지열 시추기술개발 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ESS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승용상용 전기자동차 겸용 급속 충전시스템 기술개발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’10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~ ’13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세방전지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㈜,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전자부품연구원 등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59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억원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자동차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100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만대  도시 조성 조기 달성 기술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ESS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레독스 플로우 전지 기술개발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(RFB) 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’12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~ ’17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㈜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에너지와공조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전남대학교 등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91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억원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대용량 데이터 관리에 필요한 친환경에너지절약형 저장기술 개발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연구기반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신재생에너지 국제연구동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2012. 05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GIST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180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억원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다양한 차세대 신재생에너지원 기술개발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히거신소재연구센터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8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연구기반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태양전지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R&amp;D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기술지원센터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2012. 11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한국생산기술연구원 호남권기술지역본부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8.6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억원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태양광 제품 시험분석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성능검사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태양전지핵심소재 및 셀 분야 시험 분석 지원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연구기반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국제지열연구센터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2013. 11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굴림" charset="-127"/>
                        </a:rPr>
                        <a:t>〃</a:t>
                      </a:r>
                      <a:endParaRPr kumimoji="0" lang="ko-KR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/>
                        <a:ea typeface="굴림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억원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심부지열 시추기술개발 실증 분석 및 지원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3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기업지원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신에너지부품소재기업지원</a:t>
                      </a:r>
                      <a:endParaRPr kumimoji="0" lang="ko-KR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’07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~ ’13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전남대학교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83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억원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신재생에너지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기업간 네트워크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제품개발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기업지원 인력양성</a:t>
                      </a: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 </a:t>
                      </a: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마케팅 지원  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68" name="슬라이드 번호 개체 틀 5"/>
          <p:cNvSpPr txBox="1">
            <a:spLocks/>
          </p:cNvSpPr>
          <p:nvPr/>
        </p:nvSpPr>
        <p:spPr bwMode="auto">
          <a:xfrm>
            <a:off x="107950" y="65881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835339C-1ECF-488E-8E38-B858B3C346F2}" type="slidenum">
              <a:rPr kumimoji="0" lang="ko-KR" altLang="en-US" sz="1200">
                <a:latin typeface="맑은 고딕"/>
              </a:rPr>
              <a:pPr/>
              <a:t>13</a:t>
            </a:fld>
            <a:endParaRPr kumimoji="0" lang="en-US" altLang="ko-KR" sz="1200">
              <a:latin typeface="맑은 고딕"/>
            </a:endParaRPr>
          </a:p>
        </p:txBody>
      </p:sp>
      <p:pic>
        <p:nvPicPr>
          <p:cNvPr id="6" name="Picture 6" descr="Untitled-1 copy"/>
          <p:cNvPicPr>
            <a:picLocks noChangeAspect="1" noChangeArrowheads="1"/>
          </p:cNvPicPr>
          <p:nvPr/>
        </p:nvPicPr>
        <p:blipFill>
          <a:blip r:embed="rId3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ntitled-1 copy"/>
          <p:cNvPicPr>
            <a:picLocks noChangeAspect="1" noChangeArrowheads="1"/>
          </p:cNvPicPr>
          <p:nvPr/>
        </p:nvPicPr>
        <p:blipFill>
          <a:blip r:embed="rId3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802688" y="6567488"/>
            <a:ext cx="377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10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9697" name="직사각형 43"/>
          <p:cNvSpPr>
            <a:spLocks noChangeArrowheads="1"/>
          </p:cNvSpPr>
          <p:nvPr/>
        </p:nvSpPr>
        <p:spPr bwMode="auto">
          <a:xfrm>
            <a:off x="0" y="116632"/>
            <a:ext cx="7705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8A8D8"/>
              </a:buClr>
            </a:pP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지역 연구개발 역량강화 </a:t>
            </a:r>
            <a:r>
              <a:rPr kumimoji="0" lang="ko-KR" alt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신사업</a:t>
            </a:r>
            <a:r>
              <a:rPr kumimoji="0"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(1)</a:t>
            </a:r>
            <a:endParaRPr kumimoji="0" lang="ko-KR" alt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9698" name="Picture 79" descr="03"/>
          <p:cNvPicPr>
            <a:picLocks noChangeAspect="1" noChangeArrowheads="1"/>
          </p:cNvPicPr>
          <p:nvPr/>
        </p:nvPicPr>
        <p:blipFill>
          <a:blip r:embed="rId3" cstate="print"/>
          <a:srcRect l="1181" t="16412" r="642" b="63124"/>
          <a:stretch>
            <a:fillRect/>
          </a:stretch>
        </p:blipFill>
        <p:spPr bwMode="auto">
          <a:xfrm>
            <a:off x="-36512" y="1357313"/>
            <a:ext cx="9168506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0"/>
          <p:cNvSpPr txBox="1">
            <a:spLocks noChangeArrowheads="1"/>
          </p:cNvSpPr>
          <p:nvPr/>
        </p:nvSpPr>
        <p:spPr bwMode="auto">
          <a:xfrm>
            <a:off x="179512" y="1371956"/>
            <a:ext cx="8705850" cy="18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1500" dirty="0">
                <a:latin typeface="HY헤드라인M" pitchFamily="18" charset="-127"/>
                <a:ea typeface="HY헤드라인M" pitchFamily="18" charset="-127"/>
              </a:rPr>
              <a:t>사업목적 </a:t>
            </a:r>
            <a:r>
              <a:rPr lang="en-US" altLang="ko-KR" sz="15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 err="1">
                <a:latin typeface="HY헤드라인M" pitchFamily="18" charset="-127"/>
                <a:ea typeface="HY헤드라인M" pitchFamily="18" charset="-127"/>
              </a:rPr>
              <a:t>바이오에너지클러스터</a:t>
            </a:r>
            <a:r>
              <a:rPr lang="ko-KR" altLang="en-US" sz="1500" dirty="0">
                <a:latin typeface="HY헤드라인M" pitchFamily="18" charset="-127"/>
                <a:ea typeface="HY헤드라인M" pitchFamily="18" charset="-127"/>
              </a:rPr>
              <a:t> 구축전략 등 기술 개발 </a:t>
            </a:r>
            <a:r>
              <a:rPr lang="en-US" altLang="ko-KR" sz="1500" dirty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1500" dirty="0">
                <a:latin typeface="HY헤드라인M" pitchFamily="18" charset="-127"/>
                <a:ea typeface="HY헤드라인M" pitchFamily="18" charset="-127"/>
              </a:rPr>
              <a:t>실증 연구의 핵심기관 역할 수행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ko-KR" altLang="en-US" sz="1500" dirty="0">
                <a:latin typeface="HY헤드라인M" pitchFamily="18" charset="-127"/>
                <a:ea typeface="HY헤드라인M" pitchFamily="18" charset="-127"/>
              </a:rPr>
              <a:t>연구분야 </a:t>
            </a:r>
            <a:r>
              <a:rPr lang="en-US" altLang="ko-KR" sz="15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1500" dirty="0" err="1">
                <a:latin typeface="HY헤드라인M" pitchFamily="18" charset="-127"/>
                <a:ea typeface="HY헤드라인M" pitchFamily="18" charset="-127"/>
              </a:rPr>
              <a:t>바이오에너지</a:t>
            </a:r>
            <a:r>
              <a:rPr lang="ko-KR" altLang="en-US" sz="1500" dirty="0">
                <a:latin typeface="HY헤드라인M" pitchFamily="18" charset="-127"/>
                <a:ea typeface="HY헤드라인M" pitchFamily="18" charset="-127"/>
              </a:rPr>
              <a:t> 및 에너지저장분야의 시험생산</a:t>
            </a:r>
            <a:r>
              <a:rPr lang="en-US" altLang="ko-KR" sz="1500" dirty="0">
                <a:latin typeface="HY헤드라인M" pitchFamily="18" charset="-127"/>
                <a:ea typeface="HY헤드라인M" pitchFamily="18" charset="-127"/>
              </a:rPr>
              <a:t>, R&amp;D </a:t>
            </a:r>
            <a:r>
              <a:rPr lang="ko-KR" altLang="en-US" sz="1500" dirty="0">
                <a:latin typeface="HY헤드라인M" pitchFamily="18" charset="-127"/>
                <a:ea typeface="HY헤드라인M" pitchFamily="18" charset="-127"/>
              </a:rPr>
              <a:t>현장지도 기업체 신제품개발 지원</a:t>
            </a:r>
            <a:endParaRPr lang="en-US" altLang="ko-KR" sz="1500" dirty="0">
              <a:latin typeface="HY헤드라인M" pitchFamily="18" charset="-127"/>
              <a:ea typeface="HY헤드라인M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kumimoji="0" lang="ko-KR" altLang="en-US" sz="1500" dirty="0" smtClean="0">
                <a:latin typeface="HY헤드라인M" pitchFamily="18" charset="-127"/>
                <a:ea typeface="HY헤드라인M" pitchFamily="18" charset="-127"/>
              </a:rPr>
              <a:t>위      </a:t>
            </a:r>
            <a:r>
              <a:rPr kumimoji="0" lang="ko-KR" altLang="en-US" sz="1500" dirty="0">
                <a:latin typeface="HY헤드라인M" pitchFamily="18" charset="-127"/>
                <a:ea typeface="HY헤드라인M" pitchFamily="18" charset="-127"/>
              </a:rPr>
              <a:t>치 </a:t>
            </a:r>
            <a:r>
              <a:rPr kumimoji="0" lang="en-US" altLang="ko-KR" sz="15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500" dirty="0">
                <a:latin typeface="HY헤드라인M" pitchFamily="18" charset="-127"/>
                <a:ea typeface="HY헤드라인M" pitchFamily="18" charset="-127"/>
              </a:rPr>
              <a:t>광주광역시 </a:t>
            </a:r>
            <a:r>
              <a:rPr kumimoji="0" lang="ko-KR" altLang="en-US" sz="1500" dirty="0" err="1">
                <a:latin typeface="HY헤드라인M" pitchFamily="18" charset="-127"/>
                <a:ea typeface="HY헤드라인M" pitchFamily="18" charset="-127"/>
              </a:rPr>
              <a:t>연구개발특구지역</a:t>
            </a:r>
            <a:r>
              <a:rPr kumimoji="0" lang="ko-KR" altLang="en-US" sz="15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500" dirty="0" smtClean="0">
                <a:latin typeface="HY헤드라인M" pitchFamily="18" charset="-127"/>
                <a:ea typeface="HY헤드라인M" pitchFamily="18" charset="-127"/>
              </a:rPr>
              <a:t>내</a:t>
            </a:r>
            <a:endParaRPr kumimoji="0" lang="en-US" altLang="ko-KR" sz="1500" dirty="0">
              <a:latin typeface="HY헤드라인M" pitchFamily="18" charset="-127"/>
              <a:ea typeface="HY헤드라인M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kumimoji="0" lang="ko-KR" altLang="en-US" sz="1500" dirty="0" err="1">
                <a:latin typeface="HY헤드라인M" pitchFamily="18" charset="-127"/>
                <a:ea typeface="HY헤드라인M" pitchFamily="18" charset="-127"/>
              </a:rPr>
              <a:t>규</a:t>
            </a:r>
            <a:r>
              <a:rPr kumimoji="0" lang="ko-KR" altLang="en-US" sz="1500" dirty="0">
                <a:latin typeface="HY헤드라인M" pitchFamily="18" charset="-127"/>
                <a:ea typeface="HY헤드라인M" pitchFamily="18" charset="-127"/>
              </a:rPr>
              <a:t>      모 </a:t>
            </a:r>
            <a:r>
              <a:rPr kumimoji="0" lang="en-US" altLang="ko-KR" sz="15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1500" dirty="0">
                <a:latin typeface="HY헤드라인M" pitchFamily="18" charset="-127"/>
                <a:ea typeface="HY헤드라인M" pitchFamily="18" charset="-127"/>
              </a:rPr>
              <a:t>건축 </a:t>
            </a:r>
            <a:r>
              <a:rPr kumimoji="0" lang="en-US" altLang="ko-KR" sz="1500" dirty="0" smtClean="0">
                <a:latin typeface="HY헤드라인M" pitchFamily="18" charset="-127"/>
                <a:ea typeface="HY헤드라인M" pitchFamily="18" charset="-127"/>
              </a:rPr>
              <a:t>5,829, </a:t>
            </a:r>
            <a:r>
              <a:rPr kumimoji="0" lang="ko-KR" altLang="en-US" sz="1500" dirty="0">
                <a:latin typeface="HY헤드라인M" pitchFamily="18" charset="-127"/>
                <a:ea typeface="HY헤드라인M" pitchFamily="18" charset="-127"/>
              </a:rPr>
              <a:t>부지 </a:t>
            </a:r>
            <a:r>
              <a:rPr kumimoji="0" lang="en-US" altLang="ko-KR" sz="1500" dirty="0" smtClean="0">
                <a:latin typeface="HY헤드라인M" pitchFamily="18" charset="-127"/>
                <a:ea typeface="HY헤드라인M" pitchFamily="18" charset="-127"/>
              </a:rPr>
              <a:t>23,150㎡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kumimoji="0" lang="ko-KR" altLang="en-US" sz="1500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kumimoji="0" lang="en-US" altLang="ko-KR" sz="1500" dirty="0" smtClean="0">
                <a:latin typeface="HY헤드라인M" pitchFamily="18" charset="-127"/>
                <a:ea typeface="HY헤드라인M" pitchFamily="18" charset="-127"/>
              </a:rPr>
              <a:t>: 2013~2018(</a:t>
            </a:r>
            <a:r>
              <a:rPr kumimoji="0" lang="ko-KR" altLang="en-US" sz="1500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kumimoji="0" lang="en-US" altLang="ko-KR" sz="1500" dirty="0" smtClean="0">
                <a:latin typeface="HY헤드라인M" pitchFamily="18" charset="-127"/>
                <a:ea typeface="HY헤드라인M" pitchFamily="18" charset="-127"/>
              </a:rPr>
              <a:t>379</a:t>
            </a:r>
            <a:r>
              <a:rPr kumimoji="0" lang="ko-KR" altLang="en-US" sz="1500" dirty="0" err="1" smtClean="0"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kumimoji="0" lang="en-US" altLang="ko-KR" sz="15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15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9704" name="_x198686016" descr="EMB00000c9c658e"/>
          <p:cNvPicPr>
            <a:picLocks noChangeAspect="1" noChangeArrowheads="1"/>
          </p:cNvPicPr>
          <p:nvPr/>
        </p:nvPicPr>
        <p:blipFill>
          <a:blip r:embed="rId4" cstate="print"/>
          <a:srcRect r="107" b="137"/>
          <a:stretch>
            <a:fillRect/>
          </a:stretch>
        </p:blipFill>
        <p:spPr bwMode="auto">
          <a:xfrm>
            <a:off x="468313" y="3268663"/>
            <a:ext cx="3903662" cy="306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직사각형 13"/>
          <p:cNvSpPr>
            <a:spLocks noChangeArrowheads="1"/>
          </p:cNvSpPr>
          <p:nvPr/>
        </p:nvSpPr>
        <p:spPr bwMode="auto">
          <a:xfrm>
            <a:off x="4500563" y="3284538"/>
            <a:ext cx="40799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 b="1" dirty="0">
                <a:solidFill>
                  <a:schemeClr val="hlink"/>
                </a:solidFill>
                <a:latin typeface="굴림체" pitchFamily="49" charset="-127"/>
                <a:ea typeface="굴림체" pitchFamily="49" charset="-127"/>
              </a:rPr>
              <a:t>한국에너지기술연구원 </a:t>
            </a:r>
            <a:r>
              <a:rPr kumimoji="0" lang="ko-KR" altLang="en-US" sz="1600" b="1" dirty="0" smtClean="0">
                <a:solidFill>
                  <a:schemeClr val="hlink"/>
                </a:solidFill>
                <a:latin typeface="굴림체" pitchFamily="49" charset="-127"/>
                <a:ea typeface="굴림체" pitchFamily="49" charset="-127"/>
              </a:rPr>
              <a:t>광주분원 </a:t>
            </a:r>
            <a:r>
              <a:rPr kumimoji="0" lang="ko-KR" altLang="en-US" sz="1600" b="1" dirty="0">
                <a:solidFill>
                  <a:schemeClr val="hlink"/>
                </a:solidFill>
                <a:latin typeface="굴림체" pitchFamily="49" charset="-127"/>
                <a:ea typeface="굴림체" pitchFamily="49" charset="-127"/>
              </a:rPr>
              <a:t>주요사업</a:t>
            </a:r>
          </a:p>
        </p:txBody>
      </p:sp>
      <p:sp>
        <p:nvSpPr>
          <p:cNvPr id="29706" name="슬라이드 번호 개체 틀 5"/>
          <p:cNvSpPr txBox="1">
            <a:spLocks/>
          </p:cNvSpPr>
          <p:nvPr/>
        </p:nvSpPr>
        <p:spPr bwMode="auto">
          <a:xfrm>
            <a:off x="107950" y="65881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A8FCDA56-6FDD-49D7-A733-419523554BDA}" type="slidenum">
              <a:rPr kumimoji="0" lang="ko-KR" altLang="en-US" sz="1200">
                <a:latin typeface="맑은 고딕"/>
              </a:rPr>
              <a:pPr/>
              <a:t>14</a:t>
            </a:fld>
            <a:endParaRPr kumimoji="0" lang="en-US" altLang="ko-KR" sz="1200">
              <a:latin typeface="맑은 고딕"/>
            </a:endParaRPr>
          </a:p>
        </p:txBody>
      </p:sp>
      <p:grpSp>
        <p:nvGrpSpPr>
          <p:cNvPr id="29707" name="Group 35"/>
          <p:cNvGrpSpPr>
            <a:grpSpLocks/>
          </p:cNvGrpSpPr>
          <p:nvPr/>
        </p:nvGrpSpPr>
        <p:grpSpPr bwMode="auto">
          <a:xfrm>
            <a:off x="4572000" y="3787775"/>
            <a:ext cx="3816350" cy="792163"/>
            <a:chOff x="2744" y="1117"/>
            <a:chExt cx="2404" cy="499"/>
          </a:xfrm>
        </p:grpSpPr>
        <p:grpSp>
          <p:nvGrpSpPr>
            <p:cNvPr id="29722" name="Group 36"/>
            <p:cNvGrpSpPr>
              <a:grpSpLocks/>
            </p:cNvGrpSpPr>
            <p:nvPr/>
          </p:nvGrpSpPr>
          <p:grpSpPr bwMode="auto">
            <a:xfrm>
              <a:off x="2744" y="1117"/>
              <a:ext cx="2359" cy="499"/>
              <a:chOff x="3424" y="1888"/>
              <a:chExt cx="2223" cy="590"/>
            </a:xfrm>
          </p:grpSpPr>
          <p:sp>
            <p:nvSpPr>
              <p:cNvPr id="29725" name="Rectangle 37"/>
              <p:cNvSpPr>
                <a:spLocks noChangeArrowheads="1"/>
              </p:cNvSpPr>
              <p:nvPr/>
            </p:nvSpPr>
            <p:spPr bwMode="auto">
              <a:xfrm>
                <a:off x="4014" y="1888"/>
                <a:ext cx="1633" cy="590"/>
              </a:xfrm>
              <a:prstGeom prst="rect">
                <a:avLst/>
              </a:prstGeom>
              <a:gradFill rotWithShape="1">
                <a:gsLst>
                  <a:gs pos="0">
                    <a:srgbClr val="33CCFF">
                      <a:alpha val="49001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18900000" scaled="1"/>
              </a:gradFill>
              <a:ln w="9525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9726" name="Rectangle 38"/>
              <p:cNvSpPr>
                <a:spLocks noChangeArrowheads="1"/>
              </p:cNvSpPr>
              <p:nvPr/>
            </p:nvSpPr>
            <p:spPr bwMode="auto">
              <a:xfrm>
                <a:off x="3424" y="1933"/>
                <a:ext cx="641" cy="541"/>
              </a:xfrm>
              <a:prstGeom prst="rect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185E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9723" name="직사각형 13"/>
            <p:cNvSpPr>
              <a:spLocks noChangeArrowheads="1"/>
            </p:cNvSpPr>
            <p:nvPr/>
          </p:nvSpPr>
          <p:spPr bwMode="auto">
            <a:xfrm>
              <a:off x="2789" y="1207"/>
              <a:ext cx="59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</a:pPr>
              <a:r>
                <a:rPr kumimoji="0" lang="ko-KR" altLang="en-US" sz="1100" b="1" dirty="0">
                  <a:latin typeface="나눔고딕" pitchFamily="50" charset="-127"/>
                  <a:ea typeface="나눔고딕" pitchFamily="50" charset="-127"/>
                </a:rPr>
                <a:t>에너지 저장</a:t>
              </a:r>
            </a:p>
            <a:p>
              <a:pPr marL="342900" indent="-342900">
                <a:lnSpc>
                  <a:spcPct val="90000"/>
                </a:lnSpc>
              </a:pPr>
              <a:endParaRPr kumimoji="0" lang="ko-KR" altLang="en-US" sz="1100" b="1" dirty="0">
                <a:latin typeface="나눔고딕" pitchFamily="50" charset="-127"/>
                <a:ea typeface="나눔고딕" pitchFamily="50" charset="-127"/>
              </a:endParaRPr>
            </a:p>
            <a:p>
              <a:pPr marL="342900" indent="-342900">
                <a:lnSpc>
                  <a:spcPct val="90000"/>
                </a:lnSpc>
              </a:pPr>
              <a:r>
                <a:rPr kumimoji="0" lang="ko-KR" altLang="en-US" sz="1100" b="1" dirty="0">
                  <a:latin typeface="나눔고딕" pitchFamily="50" charset="-127"/>
                  <a:ea typeface="나눔고딕" pitchFamily="50" charset="-127"/>
                </a:rPr>
                <a:t>연구  사업 </a:t>
              </a:r>
            </a:p>
          </p:txBody>
        </p:sp>
        <p:sp>
          <p:nvSpPr>
            <p:cNvPr id="29724" name="직사각형 13"/>
            <p:cNvSpPr>
              <a:spLocks noChangeArrowheads="1"/>
            </p:cNvSpPr>
            <p:nvPr/>
          </p:nvSpPr>
          <p:spPr bwMode="auto">
            <a:xfrm>
              <a:off x="3379" y="1162"/>
              <a:ext cx="176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FontTx/>
                <a:buChar char="•"/>
              </a:pPr>
              <a:r>
                <a:rPr kumimoji="0" lang="en-US" altLang="ko-KR" sz="1200" b="1" dirty="0">
                  <a:latin typeface="나눔고딕" pitchFamily="50" charset="-127"/>
                  <a:ea typeface="나눔고딕" pitchFamily="50" charset="-127"/>
                </a:rPr>
                <a:t>RFB</a:t>
              </a:r>
              <a:r>
                <a:rPr kumimoji="0" lang="ko-KR" altLang="en-US" sz="1200" b="1" dirty="0">
                  <a:latin typeface="나눔고딕" pitchFamily="50" charset="-127"/>
                  <a:ea typeface="나눔고딕" pitchFamily="50" charset="-127"/>
                </a:rPr>
                <a:t>용 핵심소재 기술개발 </a:t>
              </a:r>
            </a:p>
            <a:p>
              <a:pPr>
                <a:buFontTx/>
                <a:buChar char="•"/>
              </a:pPr>
              <a:r>
                <a:rPr kumimoji="0" lang="en-US" altLang="ko-KR" sz="1200" b="1" dirty="0">
                  <a:latin typeface="나눔고딕" pitchFamily="50" charset="-127"/>
                  <a:ea typeface="나눔고딕" pitchFamily="50" charset="-127"/>
                </a:rPr>
                <a:t>RFB</a:t>
              </a:r>
              <a:r>
                <a:rPr kumimoji="0" lang="ko-KR" altLang="en-US" sz="1200" b="1" dirty="0">
                  <a:latin typeface="나눔고딕" pitchFamily="50" charset="-127"/>
                  <a:ea typeface="나눔고딕" pitchFamily="50" charset="-127"/>
                </a:rPr>
                <a:t>용 </a:t>
              </a:r>
              <a:r>
                <a:rPr kumimoji="0" lang="ko-KR" altLang="en-US" sz="1200" b="1" dirty="0" err="1">
                  <a:latin typeface="나눔고딕" pitchFamily="50" charset="-127"/>
                  <a:ea typeface="나눔고딕" pitchFamily="50" charset="-127"/>
                </a:rPr>
                <a:t>단우스택</a:t>
              </a:r>
              <a:r>
                <a:rPr kumimoji="0" lang="ko-KR" altLang="en-US" sz="1200" b="1" dirty="0">
                  <a:latin typeface="나눔고딕" pitchFamily="50" charset="-127"/>
                  <a:ea typeface="나눔고딕" pitchFamily="50" charset="-127"/>
                </a:rPr>
                <a:t> 및 모듈 기술개발</a:t>
              </a:r>
            </a:p>
            <a:p>
              <a:pPr>
                <a:buFontTx/>
                <a:buChar char="•"/>
              </a:pPr>
              <a:r>
                <a:rPr kumimoji="0" lang="ko-KR" altLang="en-US" sz="1200" b="1" dirty="0" err="1">
                  <a:latin typeface="나눔고딕" pitchFamily="50" charset="-127"/>
                  <a:ea typeface="나눔고딕" pitchFamily="50" charset="-127"/>
                </a:rPr>
                <a:t>리튬이온캐패시터용</a:t>
              </a:r>
              <a:r>
                <a:rPr kumimoji="0" lang="ko-KR" altLang="en-US" sz="1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1200" b="1" dirty="0" err="1">
                  <a:latin typeface="나눔고딕" pitchFamily="50" charset="-127"/>
                  <a:ea typeface="나눔고딕" pitchFamily="50" charset="-127"/>
                </a:rPr>
                <a:t>셀및모듈기술개발</a:t>
              </a:r>
              <a:endParaRPr kumimoji="0" lang="ko-KR" altLang="en-US" sz="1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9708" name="Group 41"/>
          <p:cNvGrpSpPr>
            <a:grpSpLocks/>
          </p:cNvGrpSpPr>
          <p:nvPr/>
        </p:nvGrpSpPr>
        <p:grpSpPr bwMode="auto">
          <a:xfrm>
            <a:off x="4572000" y="4651375"/>
            <a:ext cx="3816350" cy="792163"/>
            <a:chOff x="2744" y="1117"/>
            <a:chExt cx="2404" cy="499"/>
          </a:xfrm>
        </p:grpSpPr>
        <p:grpSp>
          <p:nvGrpSpPr>
            <p:cNvPr id="29717" name="Group 42"/>
            <p:cNvGrpSpPr>
              <a:grpSpLocks/>
            </p:cNvGrpSpPr>
            <p:nvPr/>
          </p:nvGrpSpPr>
          <p:grpSpPr bwMode="auto">
            <a:xfrm>
              <a:off x="2744" y="1117"/>
              <a:ext cx="2359" cy="499"/>
              <a:chOff x="3424" y="1888"/>
              <a:chExt cx="2223" cy="590"/>
            </a:xfrm>
          </p:grpSpPr>
          <p:sp>
            <p:nvSpPr>
              <p:cNvPr id="29720" name="Rectangle 43"/>
              <p:cNvSpPr>
                <a:spLocks noChangeArrowheads="1"/>
              </p:cNvSpPr>
              <p:nvPr/>
            </p:nvSpPr>
            <p:spPr bwMode="auto">
              <a:xfrm>
                <a:off x="4014" y="1888"/>
                <a:ext cx="1633" cy="590"/>
              </a:xfrm>
              <a:prstGeom prst="rect">
                <a:avLst/>
              </a:prstGeom>
              <a:gradFill rotWithShape="1">
                <a:gsLst>
                  <a:gs pos="0">
                    <a:srgbClr val="33CCFF">
                      <a:alpha val="49001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18900000" scaled="1"/>
              </a:gradFill>
              <a:ln w="9525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9721" name="Rectangle 44"/>
              <p:cNvSpPr>
                <a:spLocks noChangeArrowheads="1"/>
              </p:cNvSpPr>
              <p:nvPr/>
            </p:nvSpPr>
            <p:spPr bwMode="auto">
              <a:xfrm>
                <a:off x="3424" y="1933"/>
                <a:ext cx="641" cy="541"/>
              </a:xfrm>
              <a:prstGeom prst="rect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185E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9718" name="직사각형 13"/>
            <p:cNvSpPr>
              <a:spLocks noChangeArrowheads="1"/>
            </p:cNvSpPr>
            <p:nvPr/>
          </p:nvSpPr>
          <p:spPr bwMode="auto">
            <a:xfrm>
              <a:off x="2789" y="1207"/>
              <a:ext cx="59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</a:pPr>
              <a:r>
                <a:rPr kumimoji="0" lang="ko-KR" altLang="en-US" sz="1100" b="1">
                  <a:latin typeface="나눔고딕" pitchFamily="50" charset="-127"/>
                  <a:ea typeface="나눔고딕" pitchFamily="50" charset="-127"/>
                </a:rPr>
                <a:t>바이오</a:t>
              </a:r>
            </a:p>
            <a:p>
              <a:pPr marL="342900" indent="-342900">
                <a:lnSpc>
                  <a:spcPct val="90000"/>
                </a:lnSpc>
              </a:pPr>
              <a:r>
                <a:rPr kumimoji="0" lang="ko-KR" altLang="en-US" sz="1100" b="1">
                  <a:latin typeface="나눔고딕" pitchFamily="50" charset="-127"/>
                  <a:ea typeface="나눔고딕" pitchFamily="50" charset="-127"/>
                </a:rPr>
                <a:t>에너지</a:t>
              </a:r>
            </a:p>
            <a:p>
              <a:pPr marL="342900" indent="-342900">
                <a:lnSpc>
                  <a:spcPct val="90000"/>
                </a:lnSpc>
              </a:pPr>
              <a:r>
                <a:rPr kumimoji="0" lang="ko-KR" altLang="en-US" sz="1100" b="1">
                  <a:latin typeface="나눔고딕" pitchFamily="50" charset="-127"/>
                  <a:ea typeface="나눔고딕" pitchFamily="50" charset="-127"/>
                </a:rPr>
                <a:t>연구 사업 </a:t>
              </a:r>
            </a:p>
          </p:txBody>
        </p:sp>
        <p:sp>
          <p:nvSpPr>
            <p:cNvPr id="29719" name="직사각형 13"/>
            <p:cNvSpPr>
              <a:spLocks noChangeArrowheads="1"/>
            </p:cNvSpPr>
            <p:nvPr/>
          </p:nvSpPr>
          <p:spPr bwMode="auto">
            <a:xfrm>
              <a:off x="3379" y="1162"/>
              <a:ext cx="176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FontTx/>
                <a:buChar char="•"/>
              </a:pPr>
              <a:endParaRPr kumimoji="0" lang="ko-KR" altLang="en-US" sz="1200" b="1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9709" name="Group 47"/>
          <p:cNvGrpSpPr>
            <a:grpSpLocks/>
          </p:cNvGrpSpPr>
          <p:nvPr/>
        </p:nvGrpSpPr>
        <p:grpSpPr bwMode="auto">
          <a:xfrm>
            <a:off x="4572000" y="5514975"/>
            <a:ext cx="3816350" cy="792163"/>
            <a:chOff x="2744" y="1117"/>
            <a:chExt cx="2404" cy="499"/>
          </a:xfrm>
        </p:grpSpPr>
        <p:grpSp>
          <p:nvGrpSpPr>
            <p:cNvPr id="29712" name="Group 48"/>
            <p:cNvGrpSpPr>
              <a:grpSpLocks/>
            </p:cNvGrpSpPr>
            <p:nvPr/>
          </p:nvGrpSpPr>
          <p:grpSpPr bwMode="auto">
            <a:xfrm>
              <a:off x="2744" y="1117"/>
              <a:ext cx="2359" cy="499"/>
              <a:chOff x="3424" y="1888"/>
              <a:chExt cx="2223" cy="590"/>
            </a:xfrm>
          </p:grpSpPr>
          <p:sp>
            <p:nvSpPr>
              <p:cNvPr id="29715" name="Rectangle 49"/>
              <p:cNvSpPr>
                <a:spLocks noChangeArrowheads="1"/>
              </p:cNvSpPr>
              <p:nvPr/>
            </p:nvSpPr>
            <p:spPr bwMode="auto">
              <a:xfrm>
                <a:off x="4014" y="1888"/>
                <a:ext cx="1633" cy="590"/>
              </a:xfrm>
              <a:prstGeom prst="rect">
                <a:avLst/>
              </a:prstGeom>
              <a:gradFill rotWithShape="1">
                <a:gsLst>
                  <a:gs pos="0">
                    <a:srgbClr val="33CCFF">
                      <a:alpha val="49001"/>
                    </a:srgbClr>
                  </a:gs>
                  <a:gs pos="100000">
                    <a:srgbClr val="FFFFFF">
                      <a:alpha val="49001"/>
                    </a:srgbClr>
                  </a:gs>
                </a:gsLst>
                <a:lin ang="18900000" scaled="1"/>
              </a:gradFill>
              <a:ln w="9525">
                <a:solidFill>
                  <a:srgbClr val="B2B2B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9716" name="Rectangle 50"/>
              <p:cNvSpPr>
                <a:spLocks noChangeArrowheads="1"/>
              </p:cNvSpPr>
              <p:nvPr/>
            </p:nvSpPr>
            <p:spPr bwMode="auto">
              <a:xfrm>
                <a:off x="3424" y="1933"/>
                <a:ext cx="641" cy="541"/>
              </a:xfrm>
              <a:prstGeom prst="rect">
                <a:avLst/>
              </a:prstGeom>
              <a:gradFill rotWithShape="1">
                <a:gsLst>
                  <a:gs pos="0">
                    <a:srgbClr val="33CCFF"/>
                  </a:gs>
                  <a:gs pos="100000">
                    <a:srgbClr val="185E76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Left"/>
                <a:lightRig rig="legacyFlat3" dir="t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33CC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9713" name="직사각형 13"/>
            <p:cNvSpPr>
              <a:spLocks noChangeArrowheads="1"/>
            </p:cNvSpPr>
            <p:nvPr/>
          </p:nvSpPr>
          <p:spPr bwMode="auto">
            <a:xfrm>
              <a:off x="2789" y="1207"/>
              <a:ext cx="590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</a:pPr>
              <a:r>
                <a:rPr kumimoji="0" lang="ko-KR" altLang="en-US" sz="1100" b="1">
                  <a:latin typeface="나눔고딕" pitchFamily="50" charset="-127"/>
                  <a:ea typeface="나눔고딕" pitchFamily="50" charset="-127"/>
                </a:rPr>
                <a:t>기업지원</a:t>
              </a:r>
            </a:p>
            <a:p>
              <a:pPr marL="342900" indent="-342900">
                <a:lnSpc>
                  <a:spcPct val="90000"/>
                </a:lnSpc>
              </a:pPr>
              <a:endParaRPr kumimoji="0" lang="ko-KR" altLang="en-US" sz="1100" b="1">
                <a:latin typeface="나눔고딕" pitchFamily="50" charset="-127"/>
                <a:ea typeface="나눔고딕" pitchFamily="50" charset="-127"/>
              </a:endParaRPr>
            </a:p>
            <a:p>
              <a:pPr marL="342900" indent="-342900">
                <a:lnSpc>
                  <a:spcPct val="90000"/>
                </a:lnSpc>
              </a:pPr>
              <a:r>
                <a:rPr kumimoji="0" lang="ko-KR" altLang="en-US" sz="1100" b="1">
                  <a:latin typeface="나눔고딕" pitchFamily="50" charset="-127"/>
                  <a:ea typeface="나눔고딕" pitchFamily="50" charset="-127"/>
                </a:rPr>
                <a:t>인력양성</a:t>
              </a:r>
            </a:p>
          </p:txBody>
        </p:sp>
        <p:sp>
          <p:nvSpPr>
            <p:cNvPr id="29714" name="직사각형 13"/>
            <p:cNvSpPr>
              <a:spLocks noChangeArrowheads="1"/>
            </p:cNvSpPr>
            <p:nvPr/>
          </p:nvSpPr>
          <p:spPr bwMode="auto">
            <a:xfrm>
              <a:off x="3379" y="1162"/>
              <a:ext cx="176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buFontTx/>
                <a:buChar char="•"/>
              </a:pPr>
              <a:endParaRPr kumimoji="0" lang="ko-KR" altLang="en-US" sz="1200" b="1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710" name="직사각형 13"/>
          <p:cNvSpPr>
            <a:spLocks noChangeArrowheads="1"/>
          </p:cNvSpPr>
          <p:nvPr/>
        </p:nvSpPr>
        <p:spPr bwMode="auto">
          <a:xfrm>
            <a:off x="5579120" y="4722813"/>
            <a:ext cx="28813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kumimoji="0" lang="ko-KR" altLang="en-US" sz="1200" b="1" dirty="0">
                <a:latin typeface="나눔고딕" pitchFamily="50" charset="-127"/>
                <a:ea typeface="나눔고딕" pitchFamily="50" charset="-127"/>
              </a:rPr>
              <a:t>기술정보 교류</a:t>
            </a:r>
          </a:p>
          <a:p>
            <a:pPr>
              <a:buFontTx/>
              <a:buChar char="•"/>
            </a:pPr>
            <a:r>
              <a:rPr kumimoji="0" lang="ko-KR" altLang="en-US" sz="1200" b="1" dirty="0" smtClean="0">
                <a:latin typeface="나눔고딕" pitchFamily="50" charset="-127"/>
                <a:ea typeface="나눔고딕" pitchFamily="50" charset="-127"/>
              </a:rPr>
              <a:t>공동 기자재사용 </a:t>
            </a:r>
            <a:r>
              <a:rPr kumimoji="0" lang="ko-KR" altLang="en-US" sz="1200" b="1" dirty="0">
                <a:latin typeface="나눔고딕" pitchFamily="50" charset="-127"/>
                <a:ea typeface="나눔고딕" pitchFamily="50" charset="-127"/>
              </a:rPr>
              <a:t>지원사업</a:t>
            </a:r>
          </a:p>
          <a:p>
            <a:pPr>
              <a:buFontTx/>
              <a:buChar char="•"/>
            </a:pPr>
            <a:r>
              <a:rPr kumimoji="0" lang="ko-KR" altLang="en-US" sz="1200" b="1" dirty="0">
                <a:latin typeface="나눔고딕" pitchFamily="50" charset="-127"/>
                <a:ea typeface="나눔고딕" pitchFamily="50" charset="-127"/>
              </a:rPr>
              <a:t>관련분야 전문가 인력 양성 사업</a:t>
            </a:r>
          </a:p>
        </p:txBody>
      </p:sp>
      <p:sp>
        <p:nvSpPr>
          <p:cNvPr id="29711" name="직사각형 13"/>
          <p:cNvSpPr>
            <a:spLocks noChangeArrowheads="1"/>
          </p:cNvSpPr>
          <p:nvPr/>
        </p:nvSpPr>
        <p:spPr bwMode="auto">
          <a:xfrm>
            <a:off x="5578475" y="5659438"/>
            <a:ext cx="28813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kumimoji="0" lang="ko-KR" altLang="en-US" sz="1200" b="1">
                <a:latin typeface="나눔고딕" pitchFamily="50" charset="-127"/>
                <a:ea typeface="나눔고딕" pitchFamily="50" charset="-127"/>
              </a:rPr>
              <a:t>도심형 셀룰로오스 활용 바이오가스</a:t>
            </a:r>
          </a:p>
          <a:p>
            <a:r>
              <a:rPr kumimoji="0" lang="en-US" altLang="ko-KR" sz="1200" b="1">
                <a:latin typeface="나눔고딕" pitchFamily="50" charset="-127"/>
                <a:ea typeface="나눔고딕" pitchFamily="50" charset="-127"/>
              </a:rPr>
              <a:t>    </a:t>
            </a:r>
            <a:r>
              <a:rPr kumimoji="0" lang="ko-KR" altLang="en-US" sz="1200" b="1">
                <a:latin typeface="나눔고딕" pitchFamily="50" charset="-127"/>
                <a:ea typeface="나눔고딕" pitchFamily="50" charset="-127"/>
              </a:rPr>
              <a:t>생산과 이용기술개발</a:t>
            </a:r>
          </a:p>
          <a:p>
            <a:pPr>
              <a:buFontTx/>
              <a:buChar char="•"/>
            </a:pPr>
            <a:r>
              <a:rPr kumimoji="0" lang="ko-KR" altLang="en-US" sz="1200" b="1">
                <a:latin typeface="나눔고딕" pitchFamily="50" charset="-127"/>
                <a:ea typeface="나눔고딕" pitchFamily="50" charset="-127"/>
              </a:rPr>
              <a:t>축산폐기물 바이오가스 생산 기술 개발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0" y="908720"/>
            <a:ext cx="449999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한국에너지기술연구원 광주 분원 설립</a:t>
            </a:r>
            <a:endParaRPr lang="ko-KR" altLang="en-US" b="1" dirty="0"/>
          </a:p>
        </p:txBody>
      </p:sp>
      <p:pic>
        <p:nvPicPr>
          <p:cNvPr id="30" name="Picture 6" descr="Untitled-1 copy"/>
          <p:cNvPicPr>
            <a:picLocks noChangeAspect="1" noChangeArrowheads="1"/>
          </p:cNvPicPr>
          <p:nvPr/>
        </p:nvPicPr>
        <p:blipFill>
          <a:blip r:embed="rId5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Untitled-1 copy"/>
          <p:cNvPicPr>
            <a:picLocks noChangeAspect="1" noChangeArrowheads="1"/>
          </p:cNvPicPr>
          <p:nvPr/>
        </p:nvPicPr>
        <p:blipFill>
          <a:blip r:embed="rId5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802688" y="6567488"/>
            <a:ext cx="377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11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슬라이드 번호 개체 틀 3"/>
          <p:cNvSpPr txBox="1">
            <a:spLocks noGrp="1"/>
          </p:cNvSpPr>
          <p:nvPr/>
        </p:nvSpPr>
        <p:spPr bwMode="auto">
          <a:xfrm>
            <a:off x="107950" y="65500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3822756F-064E-499A-BFA2-D9CD75DAEF2B}" type="slidenum">
              <a:rPr kumimoji="0" lang="ko-KR" altLang="en-US" sz="1200">
                <a:latin typeface="맑은 고딕"/>
              </a:rPr>
              <a:pPr/>
              <a:t>15</a:t>
            </a:fld>
            <a:endParaRPr kumimoji="0" lang="en-US" altLang="ko-KR" sz="1200">
              <a:latin typeface="맑은 고딕"/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250825" y="1484759"/>
            <a:ext cx="4033838" cy="4032473"/>
          </a:xfrm>
          <a:prstGeom prst="roundRect">
            <a:avLst>
              <a:gd name="adj" fmla="val 6097"/>
            </a:avLst>
          </a:prstGeom>
          <a:solidFill>
            <a:srgbClr val="FFFFFF"/>
          </a:solidFill>
          <a:ln w="6350" algn="ctr">
            <a:solidFill>
              <a:srgbClr val="CCCCCC"/>
            </a:solidFill>
            <a:round/>
            <a:headEnd/>
            <a:tailEnd/>
          </a:ln>
          <a:effectLst>
            <a:outerShdw dist="63500" dir="3187806" algn="ctr" rotWithShape="0">
              <a:srgbClr val="000000">
                <a:alpha val="20000"/>
              </a:srgbClr>
            </a:outerShdw>
          </a:effectLst>
        </p:spPr>
        <p:txBody>
          <a:bodyPr wrap="none" lIns="91436" tIns="45719" rIns="91436" bIns="45719"/>
          <a:lstStyle/>
          <a:p>
            <a:pPr latinLnBrk="0">
              <a:lnSpc>
                <a:spcPts val="2000"/>
              </a:lnSpc>
            </a:pPr>
            <a:r>
              <a:rPr kumimoji="0" lang="ko-KR" altLang="en-US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ko-KR" altLang="en-US" sz="1600" dirty="0" smtClean="0">
                <a:latin typeface="HY견고딕" pitchFamily="18" charset="-127"/>
                <a:ea typeface="HY견고딕" pitchFamily="18" charset="-127"/>
              </a:rPr>
              <a:t>시추실증단계 </a:t>
            </a:r>
            <a:r>
              <a:rPr kumimoji="0" lang="en-US" altLang="ko-KR" sz="1600" dirty="0" smtClean="0">
                <a:latin typeface="HY견고딕" pitchFamily="18" charset="-127"/>
                <a:ea typeface="HY견고딕" pitchFamily="18" charset="-127"/>
              </a:rPr>
              <a:t>: 2.5km(</a:t>
            </a:r>
            <a:r>
              <a:rPr kumimoji="0" lang="ko-KR" altLang="en-US" sz="1600" dirty="0" smtClean="0">
                <a:latin typeface="HY견고딕" pitchFamily="18" charset="-127"/>
                <a:ea typeface="HY견고딕" pitchFamily="18" charset="-127"/>
              </a:rPr>
              <a:t>세계 최초</a:t>
            </a:r>
            <a:r>
              <a:rPr kumimoji="0" lang="en-US" altLang="ko-KR" sz="1600" dirty="0" smtClean="0"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0" lang="en-US" altLang="ko-KR" sz="1600" dirty="0">
                <a:latin typeface="HY견고딕" pitchFamily="18" charset="-127"/>
                <a:ea typeface="HY견고딕" pitchFamily="18" charset="-127"/>
              </a:rPr>
              <a:t/>
            </a:r>
            <a:br>
              <a:rPr kumimoji="0" lang="en-US" altLang="ko-KR" sz="1600" dirty="0">
                <a:latin typeface="HY견고딕" pitchFamily="18" charset="-127"/>
                <a:ea typeface="HY견고딕" pitchFamily="18" charset="-127"/>
              </a:rPr>
            </a:br>
            <a:r>
              <a:rPr kumimoji="0" lang="en-US" altLang="ko-KR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• </a:t>
            </a:r>
            <a:r>
              <a:rPr kumimoji="0" lang="ko-KR" altLang="en-US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기  간 </a:t>
            </a:r>
            <a:r>
              <a:rPr kumimoji="0" lang="en-US" altLang="ko-KR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2012. </a:t>
            </a:r>
            <a:r>
              <a:rPr kumimoji="0"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4~2012. 12</a:t>
            </a:r>
          </a:p>
          <a:p>
            <a:pPr latinLnBrk="0">
              <a:lnSpc>
                <a:spcPts val="2000"/>
              </a:lnSpc>
            </a:pPr>
            <a:r>
              <a:rPr kumimoji="0"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* </a:t>
            </a:r>
            <a:r>
              <a:rPr kumimoji="0"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기존 </a:t>
            </a:r>
            <a:r>
              <a:rPr kumimoji="0"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2008</a:t>
            </a:r>
            <a:r>
              <a:rPr kumimoji="0"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년</a:t>
            </a:r>
            <a:r>
              <a:rPr kumimoji="0"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kumimoji="0"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스웨덴</a:t>
            </a:r>
            <a:r>
              <a:rPr kumimoji="0"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-608m</a:t>
            </a:r>
            <a:br>
              <a:rPr kumimoji="0"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</a:br>
            <a:endParaRPr kumimoji="0" lang="ko-KR" altLang="en-US" sz="200" dirty="0">
              <a:latin typeface="HY견고딕" pitchFamily="18" charset="-127"/>
              <a:ea typeface="HY견고딕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kumimoji="0" lang="ko-KR" altLang="en-US" sz="1600" dirty="0"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ko-KR" altLang="en-US" sz="1600" dirty="0" smtClean="0">
                <a:latin typeface="HY견고딕" pitchFamily="18" charset="-127"/>
                <a:ea typeface="HY견고딕" pitchFamily="18" charset="-127"/>
              </a:rPr>
              <a:t> 기술자립단계 </a:t>
            </a:r>
            <a:r>
              <a:rPr kumimoji="0" lang="en-US" altLang="ko-KR" sz="1600" dirty="0" smtClean="0">
                <a:latin typeface="HY견고딕" pitchFamily="18" charset="-127"/>
                <a:ea typeface="HY견고딕" pitchFamily="18" charset="-127"/>
              </a:rPr>
              <a:t>: 3.5km</a:t>
            </a:r>
            <a:r>
              <a:rPr kumimoji="0" lang="en-US" altLang="ko-KR" sz="16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kumimoji="0" lang="en-US" altLang="ko-KR" sz="1600" dirty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</a:br>
            <a:r>
              <a:rPr kumimoji="0" lang="en-US" altLang="ko-KR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• </a:t>
            </a:r>
            <a:r>
              <a:rPr kumimoji="0" lang="ko-KR" altLang="en-US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기  간 </a:t>
            </a:r>
            <a:r>
              <a:rPr kumimoji="0" lang="en-US" altLang="ko-KR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2013. </a:t>
            </a:r>
            <a:r>
              <a:rPr kumimoji="0"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6 </a:t>
            </a:r>
            <a:r>
              <a:rPr kumimoji="0" lang="en-US" altLang="ko-KR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~ 2013. </a:t>
            </a:r>
            <a:r>
              <a:rPr kumimoji="0" lang="en-US" altLang="ko-KR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8</a:t>
            </a:r>
            <a:endParaRPr kumimoji="0" lang="en-US" altLang="ko-KR" sz="16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lnSpc>
                <a:spcPts val="2000"/>
              </a:lnSpc>
            </a:pPr>
            <a:endParaRPr kumimoji="0" lang="ko-KR" altLang="en-US" sz="10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kumimoji="0" lang="ko-KR" altLang="en-US" sz="16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</a:t>
            </a:r>
            <a:r>
              <a:rPr kumimoji="0" lang="ko-KR" altLang="en-US" sz="16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국제네트워킹</a:t>
            </a:r>
            <a:endParaRPr kumimoji="0" lang="ko-KR" altLang="en-US" sz="16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kumimoji="0" lang="en-US" altLang="ko-KR" dirty="0">
                <a:solidFill>
                  <a:srgbClr val="000000"/>
                </a:solidFill>
              </a:rPr>
              <a:t>   • </a:t>
            </a:r>
            <a:r>
              <a:rPr kumimoji="0" lang="en-US" altLang="ko-KR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MOU: </a:t>
            </a:r>
            <a:r>
              <a:rPr kumimoji="0" lang="ko-KR" altLang="en-US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광주시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0" lang="ko-KR" altLang="en-US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Bochum</a:t>
            </a:r>
            <a:r>
              <a:rPr kumimoji="0" lang="ko-KR" altLang="en-US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대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독일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latinLnBrk="0">
              <a:lnSpc>
                <a:spcPts val="2000"/>
              </a:lnSpc>
            </a:pP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ko-KR" altLang="en-US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        광주시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</a:t>
            </a:r>
            <a:r>
              <a:rPr kumimoji="0" lang="ko-KR" altLang="en-US" sz="15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알타락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ko-KR" altLang="en-US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미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)-</a:t>
            </a:r>
            <a:r>
              <a:rPr kumimoji="0" lang="ko-KR" altLang="en-US" sz="15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한진디엔비</a:t>
            </a:r>
            <a:endParaRPr kumimoji="0" lang="ko-KR" altLang="en-US" sz="15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kumimoji="0" lang="ko-KR" altLang="en-US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dirty="0">
                <a:solidFill>
                  <a:srgbClr val="000000"/>
                </a:solidFill>
              </a:rPr>
              <a:t>•</a:t>
            </a:r>
            <a:r>
              <a:rPr kumimoji="0" lang="ko-KR" altLang="en-US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국제지열연구센터 개소</a:t>
            </a:r>
          </a:p>
          <a:p>
            <a:pPr latinLnBrk="0">
              <a:lnSpc>
                <a:spcPts val="2000"/>
              </a:lnSpc>
            </a:pPr>
            <a:r>
              <a:rPr kumimoji="0" lang="en-US" altLang="ko-KR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- </a:t>
            </a:r>
            <a:r>
              <a:rPr kumimoji="0" lang="ko-KR" altLang="en-US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개소일 </a:t>
            </a:r>
            <a:r>
              <a:rPr kumimoji="0" lang="en-US" altLang="ko-KR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2013. 11. 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28</a:t>
            </a:r>
            <a:endParaRPr kumimoji="0" lang="en-US" altLang="ko-KR" sz="15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pPr latinLnBrk="0">
              <a:lnSpc>
                <a:spcPts val="2000"/>
              </a:lnSpc>
            </a:pPr>
            <a:r>
              <a:rPr kumimoji="0" lang="en-US" altLang="ko-KR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- </a:t>
            </a:r>
            <a:r>
              <a:rPr kumimoji="0" lang="ko-KR" altLang="en-US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장   소 </a:t>
            </a:r>
            <a:r>
              <a:rPr kumimoji="0" lang="en-US" altLang="ko-KR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한국생산기술연구원광주지역</a:t>
            </a:r>
          </a:p>
          <a:p>
            <a:pPr latinLnBrk="0">
              <a:lnSpc>
                <a:spcPts val="2000"/>
              </a:lnSpc>
            </a:pPr>
            <a:r>
              <a:rPr kumimoji="0" lang="en-US" altLang="ko-KR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               </a:t>
            </a:r>
            <a:r>
              <a:rPr kumimoji="0" lang="ko-KR" altLang="en-US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호남권 지역본부</a:t>
            </a:r>
          </a:p>
          <a:p>
            <a:pPr latinLnBrk="0">
              <a:lnSpc>
                <a:spcPts val="2000"/>
              </a:lnSpc>
            </a:pPr>
            <a:r>
              <a:rPr kumimoji="0" lang="ko-KR" altLang="en-US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kumimoji="0" lang="en-US" altLang="ko-KR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kumimoji="0" lang="ko-KR" altLang="en-US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역   할 </a:t>
            </a:r>
            <a:r>
              <a:rPr kumimoji="0" lang="en-US" altLang="ko-KR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ko-KR" altLang="en-US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초장심도 시추기술 고도화</a:t>
            </a:r>
            <a:endParaRPr kumimoji="0" lang="ko-KR" altLang="en-US" dirty="0"/>
          </a:p>
        </p:txBody>
      </p:sp>
      <p:pic>
        <p:nvPicPr>
          <p:cNvPr id="51207" name="Picture 2" descr="D:\지열\국제지열_연구소\센터건축\조감도\3층\0814-RND센터-3층증축수정-1안.jpg"/>
          <p:cNvPicPr>
            <a:picLocks noChangeAspect="1" noChangeArrowheads="1"/>
          </p:cNvPicPr>
          <p:nvPr/>
        </p:nvPicPr>
        <p:blipFill>
          <a:blip r:embed="rId2" cstate="print"/>
          <a:srcRect l="20287" t="14977" r="833" b="13966"/>
          <a:stretch>
            <a:fillRect/>
          </a:stretch>
        </p:blipFill>
        <p:spPr bwMode="auto">
          <a:xfrm>
            <a:off x="4355976" y="2447925"/>
            <a:ext cx="2428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0876" y="1079500"/>
            <a:ext cx="22193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28" name="Group 28"/>
          <p:cNvGrpSpPr>
            <a:grpSpLocks/>
          </p:cNvGrpSpPr>
          <p:nvPr/>
        </p:nvGrpSpPr>
        <p:grpSpPr bwMode="auto">
          <a:xfrm>
            <a:off x="971550" y="5589477"/>
            <a:ext cx="7288213" cy="792162"/>
            <a:chOff x="0" y="3389"/>
            <a:chExt cx="4591" cy="454"/>
          </a:xfrm>
        </p:grpSpPr>
        <p:grpSp>
          <p:nvGrpSpPr>
            <p:cNvPr id="51227" name="Group 27"/>
            <p:cNvGrpSpPr>
              <a:grpSpLocks/>
            </p:cNvGrpSpPr>
            <p:nvPr/>
          </p:nvGrpSpPr>
          <p:grpSpPr bwMode="auto">
            <a:xfrm>
              <a:off x="0" y="3389"/>
              <a:ext cx="4591" cy="453"/>
              <a:chOff x="0" y="3389"/>
              <a:chExt cx="4591" cy="453"/>
            </a:xfrm>
          </p:grpSpPr>
          <p:sp>
            <p:nvSpPr>
              <p:cNvPr id="51217" name="AutoShape 52"/>
              <p:cNvSpPr>
                <a:spLocks noChangeArrowheads="1"/>
              </p:cNvSpPr>
              <p:nvPr/>
            </p:nvSpPr>
            <p:spPr bwMode="gray">
              <a:xfrm>
                <a:off x="1111" y="3389"/>
                <a:ext cx="3480" cy="453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latinLnBrk="0" hangingPunct="0"/>
                <a:r>
                  <a:rPr kumimoji="0" lang="en-US" altLang="ko-KR" sz="1400" b="1">
                    <a:solidFill>
                      <a:srgbClr val="060311"/>
                    </a:solidFill>
                    <a:latin typeface="휴먼모음T"/>
                    <a:ea typeface="휴먼모음T"/>
                    <a:cs typeface="휴먼모음T"/>
                  </a:rPr>
                  <a:t>     </a:t>
                </a:r>
              </a:p>
            </p:txBody>
          </p:sp>
          <p:pic>
            <p:nvPicPr>
              <p:cNvPr id="51218" name="Picture 71" descr="49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95" y="3462"/>
                <a:ext cx="1016" cy="3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19" name="Text Box 38"/>
              <p:cNvSpPr txBox="1">
                <a:spLocks noChangeArrowheads="1"/>
              </p:cNvSpPr>
              <p:nvPr/>
            </p:nvSpPr>
            <p:spPr bwMode="gray">
              <a:xfrm>
                <a:off x="0" y="3492"/>
                <a:ext cx="1155" cy="24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latinLnBrk="0" hangingPunct="0"/>
                <a:r>
                  <a:rPr kumimoji="0" lang="ko-KR" altLang="en-US" sz="2200" dirty="0" err="1">
                    <a:solidFill>
                      <a:srgbClr val="060311"/>
                    </a:solidFill>
                    <a:latin typeface="HY헤드라인M" pitchFamily="18" charset="-127"/>
                    <a:ea typeface="HY헤드라인M" pitchFamily="18" charset="-127"/>
                    <a:cs typeface="휴먼모음T"/>
                  </a:rPr>
                  <a:t>로드맵</a:t>
                </a:r>
                <a:endParaRPr kumimoji="0" lang="en-US" altLang="ko-KR" sz="2200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endParaRPr>
              </a:p>
            </p:txBody>
          </p:sp>
        </p:grpSp>
        <p:sp>
          <p:nvSpPr>
            <p:cNvPr id="51220" name="AutoShape 3"/>
            <p:cNvSpPr>
              <a:spLocks noChangeArrowheads="1"/>
            </p:cNvSpPr>
            <p:nvPr/>
          </p:nvSpPr>
          <p:spPr bwMode="auto">
            <a:xfrm>
              <a:off x="1149" y="3390"/>
              <a:ext cx="3319" cy="453"/>
            </a:xfrm>
            <a:prstGeom prst="roundRect">
              <a:avLst>
                <a:gd name="adj" fmla="val 13745"/>
              </a:avLst>
            </a:prstGeom>
            <a:noFill/>
            <a:ln w="38100">
              <a:noFill/>
              <a:round/>
              <a:headEnd/>
              <a:tailEnd/>
            </a:ln>
          </p:spPr>
          <p:txBody>
            <a:bodyPr anchor="ctr"/>
            <a:lstStyle/>
            <a:p>
              <a:pPr eaLnBrk="0" latinLnBrk="0" hangingPunct="0">
                <a:buFontTx/>
                <a:buChar char="-"/>
              </a:pPr>
              <a:r>
                <a:rPr kumimoji="0" lang="ko-KR" altLang="en-US" sz="2000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 </a:t>
              </a:r>
              <a:r>
                <a:rPr kumimoji="0" lang="ko-KR" altLang="en-US" dirty="0" smtClean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단</a:t>
              </a:r>
              <a:r>
                <a:rPr kumimoji="0" lang="ko-KR" altLang="en-US" sz="1600" dirty="0" smtClean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   </a:t>
              </a:r>
              <a:r>
                <a:rPr kumimoji="0" lang="ko-KR" altLang="en-US" dirty="0" smtClean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기 </a:t>
              </a:r>
              <a:r>
                <a:rPr kumimoji="0" lang="en-US" altLang="ko-KR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(5</a:t>
              </a:r>
              <a:r>
                <a:rPr kumimoji="0" lang="ko-KR" altLang="en-US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년 내</a:t>
              </a:r>
              <a:r>
                <a:rPr kumimoji="0" lang="en-US" altLang="ko-KR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) : </a:t>
              </a:r>
              <a:r>
                <a:rPr kumimoji="0" lang="ko-KR" altLang="en-US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중 </a:t>
              </a:r>
              <a:r>
                <a:rPr kumimoji="0" lang="en-US" altLang="ko-KR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</a:rPr>
                <a:t>• </a:t>
              </a:r>
              <a:r>
                <a:rPr kumimoji="0" lang="ko-KR" altLang="en-US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소 규모 지열 </a:t>
              </a:r>
              <a:r>
                <a:rPr kumimoji="0" lang="ko-KR" altLang="en-US" dirty="0" smtClean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직접활용</a:t>
              </a:r>
              <a:endParaRPr kumimoji="0" lang="en-US" altLang="ko-KR" dirty="0">
                <a:solidFill>
                  <a:srgbClr val="060311"/>
                </a:solidFill>
                <a:latin typeface="HY헤드라인M" pitchFamily="18" charset="-127"/>
                <a:ea typeface="HY헤드라인M" pitchFamily="18" charset="-127"/>
                <a:cs typeface="휴먼모음T"/>
              </a:endParaRPr>
            </a:p>
            <a:p>
              <a:pPr eaLnBrk="0" latinLnBrk="0" hangingPunct="0"/>
              <a:r>
                <a:rPr kumimoji="0" lang="en-US" altLang="ko-KR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- </a:t>
              </a:r>
              <a:r>
                <a:rPr kumimoji="0" lang="ko-KR" altLang="en-US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중장기 </a:t>
              </a:r>
              <a:r>
                <a:rPr kumimoji="0" lang="en-US" altLang="ko-KR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(5</a:t>
              </a:r>
              <a:r>
                <a:rPr kumimoji="0" lang="ko-KR" altLang="en-US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년 후</a:t>
              </a:r>
              <a:r>
                <a:rPr kumimoji="0" lang="en-US" altLang="ko-KR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) : </a:t>
              </a:r>
              <a:r>
                <a:rPr kumimoji="0" lang="ko-KR" altLang="en-US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대규모 냉난방</a:t>
              </a:r>
              <a:r>
                <a:rPr kumimoji="0" lang="en-US" altLang="ko-KR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 </a:t>
              </a:r>
              <a:r>
                <a:rPr kumimoji="0" lang="ko-KR" altLang="en-US" dirty="0">
                  <a:solidFill>
                    <a:srgbClr val="060311"/>
                  </a:solidFill>
                  <a:latin typeface="HY헤드라인M" pitchFamily="18" charset="-127"/>
                  <a:ea typeface="HY헤드라인M" pitchFamily="18" charset="-127"/>
                  <a:cs typeface="휴먼모음T"/>
                </a:rPr>
                <a:t>및 지열발전</a:t>
              </a:r>
              <a:endParaRPr kumimoji="0" lang="en-US" altLang="ko-KR" dirty="0">
                <a:solidFill>
                  <a:srgbClr val="060311"/>
                </a:solidFill>
                <a:latin typeface="HY헤드라인M" pitchFamily="18" charset="-127"/>
                <a:ea typeface="HY헤드라인M" pitchFamily="18" charset="-127"/>
                <a:cs typeface="휴먼모음T"/>
              </a:endParaRPr>
            </a:p>
          </p:txBody>
        </p:sp>
      </p:grpSp>
      <p:pic>
        <p:nvPicPr>
          <p:cNvPr id="51231" name="Picture 31" descr="UNI00000cd039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652" y="2614736"/>
            <a:ext cx="209550" cy="238125"/>
          </a:xfrm>
          <a:prstGeom prst="rect">
            <a:avLst/>
          </a:prstGeom>
          <a:noFill/>
        </p:spPr>
      </p:pic>
      <p:pic>
        <p:nvPicPr>
          <p:cNvPr id="51232" name="Picture 32" descr="UNI00000cd039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652" y="1620008"/>
            <a:ext cx="215900" cy="263525"/>
          </a:xfrm>
          <a:prstGeom prst="rect">
            <a:avLst/>
          </a:prstGeom>
          <a:noFill/>
        </p:spPr>
      </p:pic>
      <p:pic>
        <p:nvPicPr>
          <p:cNvPr id="51233" name="Picture 33" descr="UNI00000cd039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652" y="3406899"/>
            <a:ext cx="209550" cy="238125"/>
          </a:xfrm>
          <a:prstGeom prst="rect">
            <a:avLst/>
          </a:prstGeom>
          <a:noFill/>
        </p:spPr>
      </p:pic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4572000" y="4149080"/>
            <a:ext cx="457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kumimoji="0" lang="ko-KR" altLang="en-US" dirty="0"/>
              <a:t> </a:t>
            </a:r>
            <a:r>
              <a:rPr kumimoji="0" lang="ko-KR" altLang="en-US" sz="1500" dirty="0">
                <a:latin typeface="HY견고딕" pitchFamily="18" charset="-127"/>
                <a:ea typeface="HY견고딕" pitchFamily="18" charset="-127"/>
              </a:rPr>
              <a:t>향후 시추기술 개발 고도화 가속 </a:t>
            </a:r>
            <a:r>
              <a:rPr kumimoji="0" lang="ko-KR" altLang="en-US" sz="1500" dirty="0" smtClean="0">
                <a:latin typeface="HY견고딕" pitchFamily="18" charset="-127"/>
                <a:ea typeface="HY견고딕" pitchFamily="18" charset="-127"/>
              </a:rPr>
              <a:t>및 발전소 건설</a:t>
            </a:r>
            <a:endParaRPr kumimoji="0" lang="ko-KR" altLang="en-US" sz="1500" dirty="0">
              <a:latin typeface="HY견고딕" pitchFamily="18" charset="-127"/>
              <a:ea typeface="HY견고딕" pitchFamily="18" charset="-127"/>
            </a:endParaRPr>
          </a:p>
          <a:p>
            <a:r>
              <a:rPr kumimoji="0" lang="en-US" altLang="ko-KR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sz="1500" dirty="0">
                <a:solidFill>
                  <a:srgbClr val="000000"/>
                </a:solidFill>
                <a:latin typeface="굴림"/>
                <a:ea typeface="HY견고딕" pitchFamily="18" charset="-127"/>
              </a:rPr>
              <a:t>•</a:t>
            </a:r>
            <a:r>
              <a:rPr kumimoji="0" lang="en-US" altLang="ko-KR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기   간 </a:t>
            </a:r>
            <a:r>
              <a:rPr kumimoji="0" lang="en-US" altLang="ko-KR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2014 </a:t>
            </a:r>
            <a:r>
              <a:rPr kumimoji="0" lang="en-US" altLang="ko-KR" sz="15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~ 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2017</a:t>
            </a:r>
          </a:p>
          <a:p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굴림"/>
                <a:ea typeface="HY견고딕" pitchFamily="18" charset="-127"/>
              </a:rPr>
              <a:t>•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5.8km </a:t>
            </a:r>
            <a:r>
              <a:rPr kumimoji="0" lang="ko-KR" altLang="en-US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장심도 시추목표</a:t>
            </a:r>
            <a:endParaRPr kumimoji="0" lang="en-US" altLang="ko-KR" sz="15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굴림"/>
                <a:ea typeface="HY견고딕" pitchFamily="18" charset="-127"/>
              </a:rPr>
              <a:t>•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아시아 </a:t>
            </a:r>
            <a:r>
              <a:rPr kumimoji="0" lang="ko-KR" altLang="en-US" sz="15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비화산권</a:t>
            </a:r>
            <a:r>
              <a:rPr kumimoji="0" lang="ko-KR" altLang="en-US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최초 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3.5MW</a:t>
            </a:r>
            <a:r>
              <a:rPr kumimoji="0" lang="ko-KR" altLang="en-US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지열발전소 건설</a:t>
            </a:r>
            <a:endParaRPr kumimoji="0" lang="en-US" altLang="ko-KR" sz="1500" dirty="0" smtClean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  <a:p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굴림"/>
                <a:ea typeface="HY견고딕" pitchFamily="18" charset="-127"/>
              </a:rPr>
              <a:t>•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ko-KR" altLang="en-US" sz="1500" dirty="0" err="1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심부시추</a:t>
            </a:r>
            <a:r>
              <a:rPr kumimoji="0" lang="ko-KR" altLang="en-US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연계 </a:t>
            </a:r>
            <a:r>
              <a:rPr kumimoji="0" lang="en-US" altLang="ko-KR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Geo-</a:t>
            </a:r>
            <a:r>
              <a:rPr kumimoji="0" lang="ko-KR" altLang="en-US" sz="1500" dirty="0" smtClean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온실단지 조성</a:t>
            </a:r>
            <a:endParaRPr kumimoji="0" lang="en-US" altLang="ko-KR" sz="1500" dirty="0">
              <a:solidFill>
                <a:srgbClr val="0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1235" name="Picture 35" descr="UNI00000cd0398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253733"/>
            <a:ext cx="209550" cy="238125"/>
          </a:xfrm>
          <a:prstGeom prst="rect">
            <a:avLst/>
          </a:prstGeom>
          <a:noFill/>
        </p:spPr>
      </p:pic>
      <p:pic>
        <p:nvPicPr>
          <p:cNvPr id="23" name="그림 22" descr="물방울배경_탑.png"/>
          <p:cNvPicPr>
            <a:picLocks noChangeAspect="1"/>
          </p:cNvPicPr>
          <p:nvPr/>
        </p:nvPicPr>
        <p:blipFill>
          <a:blip r:embed="rId6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4" name="직사각형 43"/>
          <p:cNvSpPr>
            <a:spLocks noChangeArrowheads="1"/>
          </p:cNvSpPr>
          <p:nvPr/>
        </p:nvSpPr>
        <p:spPr bwMode="auto">
          <a:xfrm>
            <a:off x="0" y="116632"/>
            <a:ext cx="7705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8A8D8"/>
              </a:buClr>
            </a:pP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지역 연구개발 역량강화 </a:t>
            </a:r>
            <a:r>
              <a:rPr kumimoji="0" lang="ko-KR" alt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신사업</a:t>
            </a:r>
            <a:r>
              <a:rPr kumimoji="0"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(2)</a:t>
            </a:r>
            <a:endParaRPr kumimoji="0" lang="ko-KR" alt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908720"/>
            <a:ext cx="5328592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/>
              <a:t>워터햄머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심부시추기</a:t>
            </a:r>
            <a:r>
              <a:rPr lang="ko-KR" altLang="en-US" b="1" dirty="0" smtClean="0"/>
              <a:t> 개발 및 </a:t>
            </a:r>
            <a:r>
              <a:rPr lang="ko-KR" altLang="en-US" b="1" dirty="0" err="1" smtClean="0"/>
              <a:t>심부지열</a:t>
            </a:r>
            <a:r>
              <a:rPr lang="ko-KR" altLang="en-US" b="1" dirty="0" smtClean="0"/>
              <a:t> 적용</a:t>
            </a:r>
            <a:endParaRPr lang="ko-KR" altLang="en-US" b="1" dirty="0"/>
          </a:p>
        </p:txBody>
      </p:sp>
      <p:pic>
        <p:nvPicPr>
          <p:cNvPr id="20" name="Picture 6" descr="Untitled-1 copy"/>
          <p:cNvPicPr>
            <a:picLocks noChangeAspect="1" noChangeArrowheads="1"/>
          </p:cNvPicPr>
          <p:nvPr/>
        </p:nvPicPr>
        <p:blipFill>
          <a:blip r:embed="rId7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Untitled-1 copy"/>
          <p:cNvPicPr>
            <a:picLocks noChangeAspect="1" noChangeArrowheads="1"/>
          </p:cNvPicPr>
          <p:nvPr/>
        </p:nvPicPr>
        <p:blipFill>
          <a:blip r:embed="rId7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8802688" y="6567488"/>
            <a:ext cx="377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12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821" name="Group 53"/>
          <p:cNvGraphicFramePr>
            <a:graphicFrameLocks noGrp="1"/>
          </p:cNvGraphicFramePr>
          <p:nvPr/>
        </p:nvGraphicFramePr>
        <p:xfrm>
          <a:off x="467568" y="1052736"/>
          <a:ext cx="7416800" cy="1079501"/>
        </p:xfrm>
        <a:graphic>
          <a:graphicData uri="http://schemas.openxmlformats.org/drawingml/2006/table">
            <a:tbl>
              <a:tblPr/>
              <a:tblGrid>
                <a:gridCol w="1198562"/>
                <a:gridCol w="6218238"/>
              </a:tblGrid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주택지원사업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태양광</a:t>
                      </a: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, </a:t>
                      </a: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태양열</a:t>
                      </a: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, </a:t>
                      </a: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지열</a:t>
                      </a: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, </a:t>
                      </a: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연료전지 등 주택</a:t>
                      </a: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 </a:t>
                      </a: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보급사업 추진</a:t>
                      </a: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(</a:t>
                      </a: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시비 보조</a:t>
                      </a: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)</a:t>
                      </a:r>
                      <a:endParaRPr kumimoji="0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지역지원 사업</a:t>
                      </a: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공공기관 및 사회복지시설 보급 주력</a:t>
                      </a: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(</a:t>
                      </a: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시비 보조</a:t>
                      </a: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)</a:t>
                      </a:r>
                      <a:endParaRPr kumimoji="0" lang="ko-KR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RPS</a:t>
                      </a: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사업</a:t>
                      </a:r>
                      <a:endParaRPr kumimoji="0" lang="en-US" altLang="ko-K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나눔고딕 ExtraBold" pitchFamily="50" charset="-127"/>
                        <a:ea typeface="나눔고딕 ExtraBold" pitchFamily="50" charset="-127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RPS </a:t>
                      </a: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발전소 유치</a:t>
                      </a:r>
                      <a:r>
                        <a:rPr kumimoji="0" lang="en-US" altLang="ko-K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, </a:t>
                      </a:r>
                      <a:r>
                        <a:rPr kumimoji="0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나눔고딕 ExtraBold" pitchFamily="50" charset="-127"/>
                          <a:ea typeface="나눔고딕 ExtraBold" pitchFamily="50" charset="-127"/>
                        </a:rPr>
                        <a:t>태양광 시민발전소 건설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210" name="Group 442"/>
          <p:cNvGraphicFramePr>
            <a:graphicFrameLocks noGrp="1"/>
          </p:cNvGraphicFramePr>
          <p:nvPr/>
        </p:nvGraphicFramePr>
        <p:xfrm>
          <a:off x="467544" y="2420888"/>
          <a:ext cx="8064896" cy="3600452"/>
        </p:xfrm>
        <a:graphic>
          <a:graphicData uri="http://schemas.openxmlformats.org/drawingml/2006/table">
            <a:tbl>
              <a:tblPr/>
              <a:tblGrid>
                <a:gridCol w="987983"/>
                <a:gridCol w="837019"/>
                <a:gridCol w="837018"/>
                <a:gridCol w="989661"/>
                <a:gridCol w="684375"/>
                <a:gridCol w="912501"/>
                <a:gridCol w="533410"/>
                <a:gridCol w="608893"/>
                <a:gridCol w="608892"/>
                <a:gridCol w="1065144"/>
              </a:tblGrid>
              <a:tr h="5349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사 업 명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 생 산 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(’11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기준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보급용량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(’11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기준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보급용량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(’13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기준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CO2 </a:t>
                      </a:r>
                      <a:r>
                        <a:rPr kumimoji="0" lang="ko-KR" alt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감축량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(’13, </a:t>
                      </a:r>
                      <a:r>
                        <a:rPr kumimoji="0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톤</a:t>
                      </a:r>
                      <a:r>
                        <a:rPr kumimoji="0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설치개소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7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대 특광역시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인구</a:t>
                      </a: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10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만명당생산량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비  고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5E8"/>
                    </a:solidFill>
                  </a:tcPr>
                </a:tc>
              </a:tr>
              <a:tr h="2936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광 주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순 위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1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서 울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F1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태  양  광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3,112 toe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11,707 </a:t>
                      </a:r>
                      <a:r>
                        <a:rPr kumimoji="0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kw</a:t>
                      </a:r>
                      <a:endParaRPr kumimoji="0" lang="en-US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30,302 </a:t>
                      </a:r>
                      <a:r>
                        <a:rPr kumimoji="0" lang="en-US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kw</a:t>
                      </a:r>
                      <a:endParaRPr kumimoji="0" lang="ko-KR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17,636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8,994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개소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213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44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지역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·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주택지원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태  양  열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834 toe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56,517 ㎡ 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58,296 ㎡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9,444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1,539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개소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57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13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지역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·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주택지원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지     열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1,471 toe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9,440 kw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9,735 kw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2,473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18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개소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101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37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지역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·</a:t>
                      </a: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주택 지원</a:t>
                      </a:r>
                      <a:endParaRPr kumimoji="0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바 이 오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4,759 toe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3,178 kw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3,178 kw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3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개소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가스터빈 </a:t>
                      </a: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LFG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폐  기 물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20,962 toe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1,935 kl</a:t>
                      </a: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소각열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,</a:t>
                      </a:r>
                      <a:r>
                        <a:rPr kumimoji="0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생활</a:t>
                      </a: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1,935 kl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개소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상무소각장 여열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수소연료전지</a:t>
                      </a:r>
                    </a:p>
                  </a:txBody>
                  <a:tcPr marL="17907" marR="17907" marT="17907" marB="17907" anchor="ctr" horzOverflow="overflow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482 toe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282 kw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283 kw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고딕" pitchFamily="50" charset="-127"/>
                        <a:ea typeface="나눔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26</a:t>
                      </a:r>
                      <a:r>
                        <a:rPr kumimoji="0" lang="ko-KR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개소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-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주택지원</a:t>
                      </a:r>
                    </a:p>
                  </a:txBody>
                  <a:tcPr marL="17907" marR="17907" marT="17907" marB="17907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48" name="슬라이드 번호 개체 틀 5"/>
          <p:cNvSpPr txBox="1">
            <a:spLocks/>
          </p:cNvSpPr>
          <p:nvPr/>
        </p:nvSpPr>
        <p:spPr bwMode="auto">
          <a:xfrm>
            <a:off x="107950" y="65881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51B4BB9-E9F4-406E-A37B-F7FB0BBE5C2B}" type="slidenum">
              <a:rPr kumimoji="0" lang="ko-KR" altLang="en-US" sz="1200">
                <a:latin typeface="맑은 고딕"/>
              </a:rPr>
              <a:pPr/>
              <a:t>16</a:t>
            </a:fld>
            <a:endParaRPr kumimoji="0" lang="en-US" altLang="ko-KR" sz="1200">
              <a:latin typeface="맑은 고딕"/>
            </a:endParaRPr>
          </a:p>
        </p:txBody>
      </p:sp>
      <p:pic>
        <p:nvPicPr>
          <p:cNvPr id="10" name="그림 9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11" name="직사각형 43"/>
          <p:cNvSpPr>
            <a:spLocks noChangeArrowheads="1"/>
          </p:cNvSpPr>
          <p:nvPr/>
        </p:nvSpPr>
        <p:spPr bwMode="auto">
          <a:xfrm>
            <a:off x="0" y="116632"/>
            <a:ext cx="7705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8A8D8"/>
              </a:buClr>
            </a:pP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보급확대</a:t>
            </a:r>
            <a:endParaRPr kumimoji="0" lang="ko-KR" alt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Picture 6" descr="Untitled-1 copy"/>
          <p:cNvPicPr>
            <a:picLocks noChangeAspect="1" noChangeArrowheads="1"/>
          </p:cNvPicPr>
          <p:nvPr/>
        </p:nvPicPr>
        <p:blipFill>
          <a:blip r:embed="rId3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Untitled-1 copy"/>
          <p:cNvPicPr>
            <a:picLocks noChangeAspect="1" noChangeArrowheads="1"/>
          </p:cNvPicPr>
          <p:nvPr/>
        </p:nvPicPr>
        <p:blipFill>
          <a:blip r:embed="rId3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802688" y="6567488"/>
            <a:ext cx="377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13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91" name="Group 7"/>
          <p:cNvGrpSpPr>
            <a:grpSpLocks/>
          </p:cNvGrpSpPr>
          <p:nvPr/>
        </p:nvGrpSpPr>
        <p:grpSpPr bwMode="auto">
          <a:xfrm>
            <a:off x="107950" y="1052736"/>
            <a:ext cx="5040313" cy="2808312"/>
            <a:chOff x="288" y="346"/>
            <a:chExt cx="3182" cy="2086"/>
          </a:xfrm>
        </p:grpSpPr>
        <p:pic>
          <p:nvPicPr>
            <p:cNvPr id="6758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4445" t="45738" r="4245" b="26031"/>
            <a:stretch>
              <a:fillRect/>
            </a:stretch>
          </p:blipFill>
          <p:spPr bwMode="auto">
            <a:xfrm>
              <a:off x="288" y="754"/>
              <a:ext cx="3173" cy="1678"/>
            </a:xfrm>
            <a:prstGeom prst="rect">
              <a:avLst/>
            </a:prstGeom>
            <a:noFill/>
          </p:spPr>
        </p:pic>
        <p:pic>
          <p:nvPicPr>
            <p:cNvPr id="6759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4344" t="35884" r="4245" b="55060"/>
            <a:stretch>
              <a:fillRect/>
            </a:stretch>
          </p:blipFill>
          <p:spPr bwMode="auto">
            <a:xfrm>
              <a:off x="294" y="346"/>
              <a:ext cx="3176" cy="509"/>
            </a:xfrm>
            <a:prstGeom prst="rect">
              <a:avLst/>
            </a:prstGeom>
            <a:noFill/>
          </p:spPr>
        </p:pic>
      </p:grpSp>
      <p:grpSp>
        <p:nvGrpSpPr>
          <p:cNvPr id="67592" name="Group 8"/>
          <p:cNvGrpSpPr>
            <a:grpSpLocks/>
          </p:cNvGrpSpPr>
          <p:nvPr/>
        </p:nvGrpSpPr>
        <p:grpSpPr bwMode="auto">
          <a:xfrm>
            <a:off x="107950" y="3933825"/>
            <a:ext cx="5038725" cy="2591519"/>
            <a:chOff x="288" y="346"/>
            <a:chExt cx="3182" cy="2086"/>
          </a:xfrm>
        </p:grpSpPr>
        <p:pic>
          <p:nvPicPr>
            <p:cNvPr id="67593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l="4445" t="45738" r="4245" b="26031"/>
            <a:stretch>
              <a:fillRect/>
            </a:stretch>
          </p:blipFill>
          <p:spPr bwMode="auto">
            <a:xfrm>
              <a:off x="288" y="754"/>
              <a:ext cx="3173" cy="1678"/>
            </a:xfrm>
            <a:prstGeom prst="rect">
              <a:avLst/>
            </a:prstGeom>
            <a:noFill/>
          </p:spPr>
        </p:pic>
        <p:pic>
          <p:nvPicPr>
            <p:cNvPr id="67594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4344" t="35884" r="4245" b="55060"/>
            <a:stretch>
              <a:fillRect/>
            </a:stretch>
          </p:blipFill>
          <p:spPr bwMode="auto">
            <a:xfrm>
              <a:off x="294" y="346"/>
              <a:ext cx="3176" cy="509"/>
            </a:xfrm>
            <a:prstGeom prst="rect">
              <a:avLst/>
            </a:prstGeom>
            <a:noFill/>
          </p:spPr>
        </p:pic>
      </p:grp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287338" y="1129850"/>
            <a:ext cx="4570412" cy="26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ko-KR" altLang="en-US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사 </a:t>
            </a:r>
            <a:r>
              <a:rPr kumimoji="0" lang="ko-KR" altLang="en-US" sz="2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업 개 요</a:t>
            </a:r>
          </a:p>
          <a:p>
            <a:pPr>
              <a:lnSpc>
                <a:spcPct val="120000"/>
              </a:lnSpc>
            </a:pPr>
            <a:endParaRPr kumimoji="0" lang="ko-KR" altLang="en-US" sz="900" dirty="0"/>
          </a:p>
          <a:p>
            <a:pPr>
              <a:lnSpc>
                <a:spcPct val="120000"/>
              </a:lnSpc>
            </a:pPr>
            <a:r>
              <a:rPr kumimoji="0" lang="ko-KR" altLang="en-US" dirty="0"/>
              <a:t>  </a:t>
            </a:r>
            <a:r>
              <a:rPr kumimoji="0" lang="ko-KR" altLang="en-US" dirty="0">
                <a:latin typeface="나눔고딕" pitchFamily="50" charset="-127"/>
                <a:ea typeface="나눔고딕" pitchFamily="50" charset="-127"/>
              </a:rPr>
              <a:t> 사업기간 </a:t>
            </a:r>
            <a:r>
              <a:rPr kumimoji="0" lang="en-US" altLang="ko-KR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kumimoji="0" lang="en-US" altLang="ko-KR" b="1" dirty="0">
                <a:latin typeface="나눔고딕" pitchFamily="50" charset="-127"/>
                <a:ea typeface="나눔고딕" pitchFamily="50" charset="-127"/>
              </a:rPr>
              <a:t>2014 ~, 20</a:t>
            </a:r>
            <a:r>
              <a:rPr kumimoji="0" lang="ko-KR" altLang="en-US" b="1" dirty="0">
                <a:latin typeface="나눔고딕" pitchFamily="50" charset="-127"/>
                <a:ea typeface="나눔고딕" pitchFamily="50" charset="-127"/>
              </a:rPr>
              <a:t>년간</a:t>
            </a: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20000"/>
              </a:lnSpc>
            </a:pPr>
            <a:r>
              <a:rPr kumimoji="0" lang="ko-KR" altLang="en-US" dirty="0">
                <a:latin typeface="나눔고딕" pitchFamily="50" charset="-127"/>
                <a:ea typeface="나눔고딕" pitchFamily="50" charset="-127"/>
              </a:rPr>
              <a:t>   사업위치 </a:t>
            </a:r>
            <a:r>
              <a:rPr kumimoji="0" lang="en-US" altLang="ko-KR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kumimoji="0" lang="ko-KR" altLang="en-US" b="1" dirty="0">
                <a:latin typeface="나눔고딕" pitchFamily="50" charset="-127"/>
                <a:ea typeface="나눔고딕" pitchFamily="50" charset="-127"/>
              </a:rPr>
              <a:t>광주 제</a:t>
            </a:r>
            <a:r>
              <a:rPr kumimoji="0" lang="en-US" altLang="ko-KR" b="1" dirty="0">
                <a:latin typeface="나눔고딕" pitchFamily="50" charset="-127"/>
                <a:ea typeface="나눔고딕" pitchFamily="50" charset="-127"/>
              </a:rPr>
              <a:t>1, </a:t>
            </a:r>
            <a:r>
              <a:rPr kumimoji="0" lang="ko-KR" altLang="en-US" b="1" dirty="0">
                <a:latin typeface="나눔고딕" pitchFamily="50" charset="-127"/>
                <a:ea typeface="나눔고딕" pitchFamily="50" charset="-127"/>
              </a:rPr>
              <a:t>제</a:t>
            </a:r>
            <a:r>
              <a:rPr kumimoji="0" lang="en-US" altLang="ko-KR" b="1" dirty="0">
                <a:latin typeface="나눔고딕" pitchFamily="50" charset="-127"/>
                <a:ea typeface="나눔고딕" pitchFamily="50" charset="-127"/>
              </a:rPr>
              <a:t>2</a:t>
            </a:r>
            <a:r>
              <a:rPr kumimoji="0" lang="ko-KR" altLang="en-US" b="1" dirty="0">
                <a:latin typeface="나눔고딕" pitchFamily="50" charset="-127"/>
                <a:ea typeface="나눔고딕" pitchFamily="50" charset="-127"/>
              </a:rPr>
              <a:t>처리장</a:t>
            </a: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20000"/>
              </a:lnSpc>
            </a:pPr>
            <a:r>
              <a:rPr kumimoji="0" lang="ko-KR" altLang="en-US" dirty="0">
                <a:latin typeface="나눔고딕" pitchFamily="50" charset="-127"/>
                <a:ea typeface="나눔고딕" pitchFamily="50" charset="-127"/>
              </a:rPr>
              <a:t>   시설규모 </a:t>
            </a:r>
            <a:r>
              <a:rPr kumimoji="0" lang="en-US" altLang="ko-KR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kumimoji="0" lang="ko-KR" altLang="en-US" b="1" dirty="0">
                <a:latin typeface="나눔고딕" pitchFamily="50" charset="-127"/>
                <a:ea typeface="나눔고딕" pitchFamily="50" charset="-127"/>
              </a:rPr>
              <a:t>태양광 </a:t>
            </a:r>
            <a:r>
              <a:rPr kumimoji="0" lang="en-US" altLang="ko-KR" b="1" dirty="0" smtClean="0">
                <a:latin typeface="나눔고딕" pitchFamily="50" charset="-127"/>
                <a:ea typeface="나눔고딕" pitchFamily="50" charset="-127"/>
              </a:rPr>
              <a:t>7MW, </a:t>
            </a:r>
            <a:endParaRPr kumimoji="0" lang="en-US" altLang="ko-KR" b="1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20000"/>
              </a:lnSpc>
            </a:pPr>
            <a:r>
              <a:rPr kumimoji="0" lang="ko-KR" altLang="en-US" b="1" dirty="0">
                <a:latin typeface="나눔고딕" pitchFamily="50" charset="-127"/>
                <a:ea typeface="나눔고딕" pitchFamily="50" charset="-127"/>
              </a:rPr>
              <a:t>                   연료전지 </a:t>
            </a:r>
            <a:r>
              <a:rPr kumimoji="0" lang="en-US" altLang="ko-KR" b="1" dirty="0" smtClean="0">
                <a:latin typeface="나눔고딕" pitchFamily="50" charset="-127"/>
                <a:ea typeface="나눔고딕" pitchFamily="50" charset="-127"/>
              </a:rPr>
              <a:t>40MW</a:t>
            </a:r>
            <a:endParaRPr kumimoji="0" lang="en-US" altLang="ko-KR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20000"/>
              </a:lnSpc>
            </a:pPr>
            <a:r>
              <a:rPr kumimoji="0" lang="ko-KR" altLang="en-US" dirty="0">
                <a:latin typeface="나눔고딕" pitchFamily="50" charset="-127"/>
                <a:ea typeface="나눔고딕" pitchFamily="50" charset="-127"/>
              </a:rPr>
              <a:t>   사 업 비  </a:t>
            </a:r>
            <a:r>
              <a:rPr kumimoji="0" lang="en-US" altLang="ko-KR" dirty="0">
                <a:latin typeface="나눔고딕" pitchFamily="50" charset="-127"/>
                <a:ea typeface="나눔고딕" pitchFamily="50" charset="-127"/>
              </a:rPr>
              <a:t>:</a:t>
            </a:r>
            <a:r>
              <a:rPr kumimoji="0" lang="en-US" altLang="ko-KR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kumimoji="0" lang="en-US" altLang="ko-KR" b="1" dirty="0" smtClean="0">
                <a:latin typeface="나눔고딕" pitchFamily="50" charset="-127"/>
                <a:ea typeface="나눔고딕" pitchFamily="50" charset="-127"/>
              </a:rPr>
              <a:t>2,500</a:t>
            </a:r>
            <a:r>
              <a:rPr kumimoji="0" lang="ko-KR" altLang="en-US" b="1" dirty="0" err="1" smtClean="0">
                <a:latin typeface="나눔고딕" pitchFamily="50" charset="-127"/>
                <a:ea typeface="나눔고딕" pitchFamily="50" charset="-127"/>
              </a:rPr>
              <a:t>억원</a:t>
            </a:r>
            <a:r>
              <a:rPr kumimoji="0" lang="en-US" altLang="ko-KR" b="1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b="1" dirty="0">
                <a:latin typeface="나눔고딕" pitchFamily="50" charset="-127"/>
                <a:ea typeface="나눔고딕" pitchFamily="50" charset="-127"/>
              </a:rPr>
              <a:t>민자</a:t>
            </a:r>
            <a:r>
              <a:rPr kumimoji="0" lang="en-US" altLang="ko-KR" b="1" dirty="0">
                <a:latin typeface="나눔고딕" pitchFamily="50" charset="-127"/>
                <a:ea typeface="나눔고딕" pitchFamily="50" charset="-127"/>
              </a:rPr>
              <a:t>)</a:t>
            </a:r>
            <a:endParaRPr kumimoji="0" lang="en-US" altLang="ko-KR" dirty="0"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20000"/>
              </a:lnSpc>
            </a:pPr>
            <a:r>
              <a:rPr kumimoji="0" lang="en-US" altLang="ko-KR" dirty="0">
                <a:latin typeface="나눔고딕" pitchFamily="50" charset="-127"/>
                <a:ea typeface="나눔고딕" pitchFamily="50" charset="-127"/>
              </a:rPr>
              <a:t>   </a:t>
            </a:r>
            <a:r>
              <a:rPr kumimoji="0" lang="ko-KR" altLang="en-US" dirty="0">
                <a:latin typeface="나눔고딕" pitchFamily="50" charset="-127"/>
                <a:ea typeface="나눔고딕" pitchFamily="50" charset="-127"/>
              </a:rPr>
              <a:t>사업추진 </a:t>
            </a:r>
            <a:r>
              <a:rPr kumimoji="0" lang="en-US" altLang="ko-KR" dirty="0">
                <a:latin typeface="나눔고딕" pitchFamily="50" charset="-127"/>
                <a:ea typeface="나눔고딕" pitchFamily="50" charset="-127"/>
              </a:rPr>
              <a:t>: </a:t>
            </a:r>
            <a:r>
              <a:rPr kumimoji="0" lang="ko-KR" altLang="en-US" b="1" dirty="0">
                <a:latin typeface="나눔고딕" pitchFamily="50" charset="-127"/>
                <a:ea typeface="나눔고딕" pitchFamily="50" charset="-127"/>
              </a:rPr>
              <a:t>한국서부발전</a:t>
            </a:r>
            <a:r>
              <a:rPr kumimoji="0" lang="en-US" altLang="ko-KR" b="1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kumimoji="0" lang="ko-KR" altLang="en-US" b="1" dirty="0">
                <a:latin typeface="나눔고딕" pitchFamily="50" charset="-127"/>
                <a:ea typeface="나눔고딕" pitchFamily="50" charset="-127"/>
              </a:rPr>
              <a:t>주</a:t>
            </a:r>
            <a:r>
              <a:rPr kumimoji="0" lang="en-US" altLang="ko-KR" b="1" dirty="0">
                <a:latin typeface="나눔고딕" pitchFamily="50" charset="-127"/>
                <a:ea typeface="나눔고딕" pitchFamily="50" charset="-127"/>
              </a:rPr>
              <a:t>) </a:t>
            </a:r>
            <a:r>
              <a:rPr kumimoji="0" lang="ko-KR" altLang="en-US" b="1" dirty="0" smtClean="0">
                <a:latin typeface="나눔고딕" pitchFamily="50" charset="-127"/>
                <a:ea typeface="나눔고딕" pitchFamily="50" charset="-127"/>
              </a:rPr>
              <a:t>컨소시엄</a:t>
            </a:r>
            <a:endParaRPr kumimoji="0" lang="ko-KR" altLang="en-US" sz="1500" dirty="0"/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287338" y="4005263"/>
            <a:ext cx="4860726" cy="237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kumimoji="0" lang="ko-KR" altLang="en-US" sz="2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기 대 효 과</a:t>
            </a:r>
          </a:p>
          <a:p>
            <a:pPr>
              <a:lnSpc>
                <a:spcPct val="120000"/>
              </a:lnSpc>
            </a:pPr>
            <a:endParaRPr kumimoji="0" lang="ko-KR" altLang="en-US" sz="800" b="1" dirty="0"/>
          </a:p>
          <a:p>
            <a:pPr>
              <a:lnSpc>
                <a:spcPct val="130000"/>
              </a:lnSpc>
            </a:pPr>
            <a:r>
              <a:rPr kumimoji="0" lang="ko-KR" altLang="en-US" b="1" dirty="0"/>
              <a:t>  지역경제 활성화 </a:t>
            </a:r>
            <a:r>
              <a:rPr kumimoji="0" lang="en-US" altLang="ko-KR" b="1" dirty="0"/>
              <a:t>: </a:t>
            </a:r>
            <a:r>
              <a:rPr kumimoji="0" lang="ko-KR" altLang="en-US" b="1" dirty="0" smtClean="0"/>
              <a:t>연인원 </a:t>
            </a:r>
            <a:r>
              <a:rPr kumimoji="0" lang="en-US" altLang="ko-KR" b="1" dirty="0"/>
              <a:t>10</a:t>
            </a:r>
            <a:r>
              <a:rPr kumimoji="0" lang="ko-KR" altLang="en-US" b="1" dirty="0"/>
              <a:t>천명 고용효과</a:t>
            </a:r>
          </a:p>
          <a:p>
            <a:pPr>
              <a:lnSpc>
                <a:spcPct val="130000"/>
              </a:lnSpc>
            </a:pPr>
            <a:r>
              <a:rPr kumimoji="0" lang="ko-KR" altLang="en-US" dirty="0"/>
              <a:t>  </a:t>
            </a:r>
            <a:r>
              <a:rPr kumimoji="0" lang="ko-KR" altLang="en-US" dirty="0" err="1"/>
              <a:t>신재생에너지를</a:t>
            </a:r>
            <a:r>
              <a:rPr kumimoji="0" lang="ko-KR" altLang="en-US" dirty="0"/>
              <a:t> 활용한 </a:t>
            </a:r>
            <a:r>
              <a:rPr kumimoji="0" lang="ko-KR" altLang="en-US" b="1" dirty="0"/>
              <a:t>분산전원 확보</a:t>
            </a:r>
            <a:endParaRPr kumimoji="0" lang="ko-KR" altLang="en-US" dirty="0"/>
          </a:p>
          <a:p>
            <a:pPr>
              <a:lnSpc>
                <a:spcPct val="130000"/>
              </a:lnSpc>
            </a:pPr>
            <a:r>
              <a:rPr kumimoji="0" lang="ko-KR" altLang="en-US" dirty="0"/>
              <a:t>    * 전력</a:t>
            </a:r>
            <a:r>
              <a:rPr kumimoji="0" lang="en-US" altLang="ko-KR" dirty="0"/>
              <a:t> </a:t>
            </a:r>
            <a:r>
              <a:rPr kumimoji="0" lang="en-US" altLang="ko-KR" b="1" dirty="0"/>
              <a:t>9</a:t>
            </a:r>
            <a:r>
              <a:rPr kumimoji="0" lang="ko-KR" altLang="en-US" b="1" dirty="0"/>
              <a:t>만</a:t>
            </a:r>
            <a:r>
              <a:rPr kumimoji="0" lang="en-US" altLang="ko-KR" b="1" dirty="0"/>
              <a:t>, </a:t>
            </a:r>
            <a:r>
              <a:rPr kumimoji="0" lang="ko-KR" altLang="en-US" b="1" dirty="0"/>
              <a:t>열 </a:t>
            </a:r>
            <a:r>
              <a:rPr kumimoji="0" lang="en-US" altLang="ko-KR" b="1" dirty="0"/>
              <a:t>1.2</a:t>
            </a:r>
            <a:r>
              <a:rPr kumimoji="0" lang="ko-KR" altLang="en-US" b="1" dirty="0" err="1"/>
              <a:t>만가구</a:t>
            </a:r>
            <a:r>
              <a:rPr kumimoji="0" lang="ko-KR" altLang="en-US" dirty="0"/>
              <a:t> 공급 가능</a:t>
            </a:r>
          </a:p>
          <a:p>
            <a:pPr>
              <a:lnSpc>
                <a:spcPct val="130000"/>
              </a:lnSpc>
            </a:pPr>
            <a:r>
              <a:rPr kumimoji="0" lang="ko-KR" altLang="en-US" b="1" dirty="0"/>
              <a:t>  이산화탄소 </a:t>
            </a:r>
            <a:r>
              <a:rPr kumimoji="0" lang="ko-KR" altLang="en-US" b="1" dirty="0" smtClean="0"/>
              <a:t>연간 </a:t>
            </a:r>
            <a:r>
              <a:rPr kumimoji="0" lang="en-US" altLang="ko-KR" b="1" dirty="0"/>
              <a:t>52</a:t>
            </a:r>
            <a:r>
              <a:rPr kumimoji="0" lang="ko-KR" altLang="en-US" b="1" dirty="0" err="1"/>
              <a:t>천톤</a:t>
            </a:r>
            <a:r>
              <a:rPr kumimoji="0" lang="ko-KR" altLang="en-US" b="1" dirty="0"/>
              <a:t> 감축 </a:t>
            </a:r>
            <a:r>
              <a:rPr kumimoji="0" lang="ko-KR" altLang="en-US" dirty="0"/>
              <a:t>효과</a:t>
            </a:r>
          </a:p>
          <a:p>
            <a:pPr>
              <a:lnSpc>
                <a:spcPct val="130000"/>
              </a:lnSpc>
            </a:pPr>
            <a:r>
              <a:rPr kumimoji="0" lang="en-US" altLang="ko-KR" dirty="0"/>
              <a:t>   </a:t>
            </a:r>
            <a:r>
              <a:rPr kumimoji="0" lang="ko-KR" altLang="en-US" dirty="0"/>
              <a:t>*</a:t>
            </a:r>
            <a:r>
              <a:rPr kumimoji="0" lang="en-US" altLang="ko-KR" dirty="0"/>
              <a:t>  </a:t>
            </a:r>
            <a:r>
              <a:rPr kumimoji="0" lang="en-US" altLang="ko-KR" b="1" dirty="0"/>
              <a:t>30</a:t>
            </a:r>
            <a:r>
              <a:rPr kumimoji="0" lang="ko-KR" altLang="en-US" b="1" dirty="0"/>
              <a:t>년생 소나무 </a:t>
            </a:r>
            <a:r>
              <a:rPr kumimoji="0" lang="en-US" altLang="ko-KR" b="1" dirty="0"/>
              <a:t>480</a:t>
            </a:r>
            <a:r>
              <a:rPr kumimoji="0" lang="ko-KR" altLang="en-US" b="1" dirty="0"/>
              <a:t>만 그루 식재 </a:t>
            </a:r>
            <a:r>
              <a:rPr kumimoji="0" lang="ko-KR" altLang="en-US" dirty="0"/>
              <a:t>효과</a:t>
            </a:r>
          </a:p>
        </p:txBody>
      </p:sp>
      <p:pic>
        <p:nvPicPr>
          <p:cNvPr id="67612" name="Picture 28" descr="UNI00000d1844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05064"/>
            <a:ext cx="3525838" cy="2520950"/>
          </a:xfrm>
          <a:prstGeom prst="rect">
            <a:avLst/>
          </a:prstGeom>
          <a:noFill/>
        </p:spPr>
      </p:pic>
      <p:pic>
        <p:nvPicPr>
          <p:cNvPr id="67613" name="Picture 29" descr="UNI00000d1844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196752"/>
            <a:ext cx="3478213" cy="2663825"/>
          </a:xfrm>
          <a:prstGeom prst="rect">
            <a:avLst/>
          </a:prstGeom>
          <a:noFill/>
        </p:spPr>
      </p:pic>
      <p:pic>
        <p:nvPicPr>
          <p:cNvPr id="22" name="그림 21" descr="물방울배경_탑.png"/>
          <p:cNvPicPr>
            <a:picLocks noChangeAspect="1"/>
          </p:cNvPicPr>
          <p:nvPr/>
        </p:nvPicPr>
        <p:blipFill>
          <a:blip r:embed="rId6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3" name="직사각형 43"/>
          <p:cNvSpPr>
            <a:spLocks noChangeArrowheads="1"/>
          </p:cNvSpPr>
          <p:nvPr/>
        </p:nvSpPr>
        <p:spPr bwMode="auto">
          <a:xfrm>
            <a:off x="0" y="116632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48A8D8"/>
              </a:buClr>
            </a:pPr>
            <a:r>
              <a:rPr kumimoji="0"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획기적 보급확대를 위한 복합단지 조성사업</a:t>
            </a:r>
            <a:endParaRPr kumimoji="0" lang="ko-KR" alt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4" name="그림 69" descr="사본 - na_c2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324" y="1852988"/>
            <a:ext cx="144016" cy="1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69" descr="사본 - na_c2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324" y="2188536"/>
            <a:ext cx="144016" cy="1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69" descr="사본 - na_c2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324" y="2501060"/>
            <a:ext cx="144016" cy="1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69" descr="사본 - na_c2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324" y="3157296"/>
            <a:ext cx="144016" cy="1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69" descr="사본 - na_c2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324" y="3501008"/>
            <a:ext cx="144016" cy="1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69" descr="사본 - na_c2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324" y="4636808"/>
            <a:ext cx="144016" cy="1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69" descr="사본 - na_c2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324" y="4996848"/>
            <a:ext cx="144016" cy="1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69" descr="사본 - na_c20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324" y="5733256"/>
            <a:ext cx="144016" cy="1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Untitled-1 copy"/>
          <p:cNvPicPr>
            <a:picLocks noChangeAspect="1" noChangeArrowheads="1"/>
          </p:cNvPicPr>
          <p:nvPr/>
        </p:nvPicPr>
        <p:blipFill>
          <a:blip r:embed="rId8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 descr="Untitled-1 copy"/>
          <p:cNvPicPr>
            <a:picLocks noChangeAspect="1" noChangeArrowheads="1"/>
          </p:cNvPicPr>
          <p:nvPr/>
        </p:nvPicPr>
        <p:blipFill>
          <a:blip r:embed="rId8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8802688" y="6567488"/>
            <a:ext cx="377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>
                <a:latin typeface="HY견고딕" pitchFamily="18" charset="-127"/>
                <a:ea typeface="HY견고딕" pitchFamily="18" charset="-127"/>
              </a:rPr>
              <a:t>14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직사각형 4"/>
          <p:cNvSpPr>
            <a:spLocks noChangeArrowheads="1"/>
          </p:cNvSpPr>
          <p:nvPr/>
        </p:nvSpPr>
        <p:spPr bwMode="auto">
          <a:xfrm>
            <a:off x="1403648" y="2205038"/>
            <a:ext cx="29546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Ⅳ. </a:t>
            </a:r>
            <a:r>
              <a:rPr kumimoji="0" lang="ko-KR" alt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앞으로 계획</a:t>
            </a:r>
            <a:endParaRPr kumimoji="0" lang="ko-KR" alt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2789238"/>
            <a:ext cx="7011988" cy="352425"/>
            <a:chOff x="672" y="2110"/>
            <a:chExt cx="4416" cy="434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672" y="2110"/>
              <a:ext cx="2995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/>
              <a:endParaRPr lang="ko-KR" altLang="en-US" sz="1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 flipH="1">
              <a:off x="3718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 flipH="1">
              <a:off x="3819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 flipH="1">
              <a:off x="3921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 flipH="1">
              <a:off x="4022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 flipH="1">
              <a:off x="4124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 flipH="1">
              <a:off x="4225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 flipH="1">
              <a:off x="4327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 flipH="1">
              <a:off x="4428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 flipH="1">
              <a:off x="4530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 flipH="1">
              <a:off x="4631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 flipH="1">
              <a:off x="4733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 flipH="1">
              <a:off x="4834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 flipH="1">
              <a:off x="4936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 flipH="1">
              <a:off x="5037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EE1A1A-05F7-44F0-9F6B-48F25E94FB49}" type="slidenum">
              <a:rPr lang="ko-KR" altLang="en-US" smtClean="0"/>
              <a:pPr/>
              <a:t>19</a:t>
            </a:fld>
            <a:endParaRPr lang="en-US" altLang="ko-KR" smtClean="0"/>
          </a:p>
        </p:txBody>
      </p:sp>
      <p:sp>
        <p:nvSpPr>
          <p:cNvPr id="23584" name="직사각형 48"/>
          <p:cNvSpPr>
            <a:spLocks noChangeArrowheads="1"/>
          </p:cNvSpPr>
          <p:nvPr/>
        </p:nvSpPr>
        <p:spPr bwMode="auto">
          <a:xfrm>
            <a:off x="0" y="116632"/>
            <a:ext cx="7705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48A8D8"/>
              </a:buClr>
            </a:pPr>
            <a:r>
              <a:rPr kumimoji="0" lang="ko-KR" alt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기술개발 선도도시 도약</a:t>
            </a:r>
            <a:endParaRPr kumimoji="0" lang="en-US" altLang="ko-K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1500166" y="1527536"/>
            <a:ext cx="942464" cy="668338"/>
          </a:xfrm>
          <a:prstGeom prst="rightArrow">
            <a:avLst>
              <a:gd name="adj1" fmla="val 50000"/>
              <a:gd name="adj2" fmla="val 32542"/>
            </a:avLst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ko-KR" altLang="en-US"/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1500166" y="3187401"/>
            <a:ext cx="942464" cy="668338"/>
          </a:xfrm>
          <a:prstGeom prst="rightArrow">
            <a:avLst>
              <a:gd name="adj1" fmla="val 50000"/>
              <a:gd name="adj2" fmla="val 32542"/>
            </a:avLst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ko-KR" altLang="en-US"/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278126" y="1213232"/>
            <a:ext cx="1333382" cy="1235806"/>
          </a:xfrm>
          <a:prstGeom prst="ellipse">
            <a:avLst/>
          </a:prstGeom>
          <a:gradFill rotWithShape="1">
            <a:gsLst>
              <a:gs pos="0">
                <a:srgbClr val="CE3A8F"/>
              </a:gs>
              <a:gs pos="100000">
                <a:srgbClr val="FFABC3"/>
              </a:gs>
            </a:gsLst>
            <a:lin ang="18900000" scaled="1"/>
          </a:gradFill>
          <a:ln w="9525" algn="ctr">
            <a:solidFill>
              <a:srgbClr val="CE3A8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2500298" y="1152894"/>
            <a:ext cx="6429420" cy="1484018"/>
          </a:xfrm>
          <a:prstGeom prst="roundRect">
            <a:avLst>
              <a:gd name="adj" fmla="val 6491"/>
            </a:avLst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2300"/>
              </a:lnSpc>
              <a:defRPr/>
            </a:pP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GIST,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한국에너지기술연구원 광주분원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한국전기연구원 광주분원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</a:t>
            </a:r>
            <a:b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</a:b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한국생산기술연구원 호남권지역본부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err="1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한국광기술원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광주 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TP,</a:t>
            </a:r>
          </a:p>
          <a:p>
            <a:pPr>
              <a:lnSpc>
                <a:spcPts val="2300"/>
              </a:lnSpc>
              <a:defRPr/>
            </a:pP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ETRI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호남권 연구센터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err="1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광주그린카부품재단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전자부품연구원</a:t>
            </a:r>
            <a:endParaRPr lang="en-US" altLang="ko-KR" sz="1600" dirty="0" smtClean="0">
              <a:solidFill>
                <a:schemeClr val="dk1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>
              <a:lnSpc>
                <a:spcPts val="2300"/>
              </a:lnSpc>
              <a:defRPr/>
            </a:pP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광주지역본부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대학 및 대학 연구소 등</a:t>
            </a:r>
            <a:endParaRPr lang="en-US" altLang="ko-KR" sz="1600" dirty="0" smtClean="0">
              <a:solidFill>
                <a:schemeClr val="dk1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54" name="Oval 8"/>
          <p:cNvSpPr>
            <a:spLocks noChangeArrowheads="1"/>
          </p:cNvSpPr>
          <p:nvPr/>
        </p:nvSpPr>
        <p:spPr bwMode="auto">
          <a:xfrm>
            <a:off x="278126" y="2913274"/>
            <a:ext cx="1333382" cy="1235806"/>
          </a:xfrm>
          <a:prstGeom prst="ellipse">
            <a:avLst/>
          </a:prstGeom>
          <a:gradFill rotWithShape="1">
            <a:gsLst>
              <a:gs pos="0">
                <a:srgbClr val="FE9202"/>
              </a:gs>
              <a:gs pos="100000">
                <a:srgbClr val="FFF643"/>
              </a:gs>
            </a:gsLst>
            <a:lin ang="18900000" scaled="1"/>
          </a:gra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" name="AutoShape 9"/>
          <p:cNvSpPr>
            <a:spLocks noChangeArrowheads="1"/>
          </p:cNvSpPr>
          <p:nvPr/>
        </p:nvSpPr>
        <p:spPr bwMode="auto">
          <a:xfrm>
            <a:off x="2500298" y="2945598"/>
            <a:ext cx="6429420" cy="1191812"/>
          </a:xfrm>
          <a:prstGeom prst="roundRect">
            <a:avLst>
              <a:gd name="adj" fmla="val 6491"/>
            </a:avLst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2500"/>
              </a:lnSpc>
              <a:defRPr/>
            </a:pPr>
            <a:r>
              <a:rPr lang="ko-KR" altLang="en-US" sz="1600" dirty="0" err="1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심부시추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및 </a:t>
            </a:r>
            <a:r>
              <a:rPr lang="ko-KR" altLang="en-US" sz="1600" dirty="0" err="1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심부지열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유기 태양전지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CIGS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태양전지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ESS,</a:t>
            </a:r>
          </a:p>
          <a:p>
            <a:pPr>
              <a:lnSpc>
                <a:spcPts val="2500"/>
              </a:lnSpc>
              <a:defRPr/>
            </a:pPr>
            <a:r>
              <a:rPr lang="ko-KR" altLang="en-US" sz="1600" dirty="0" err="1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스마트그리드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차세대 에너지 저장장치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LED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태양광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가로등</a:t>
            </a:r>
            <a:endParaRPr lang="en-US" altLang="ko-KR" sz="1600" dirty="0" smtClean="0">
              <a:solidFill>
                <a:schemeClr val="dk1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>
              <a:lnSpc>
                <a:spcPts val="2500"/>
              </a:lnSpc>
              <a:defRPr/>
            </a:pP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고효율 가정용 </a:t>
            </a:r>
            <a:endParaRPr lang="en-US" altLang="ko-KR" sz="1600" dirty="0" smtClean="0">
              <a:solidFill>
                <a:schemeClr val="dk1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56" name="Picture 16" descr="그림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24" y="1233870"/>
            <a:ext cx="933875" cy="65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7" descr="그림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24" y="2927561"/>
            <a:ext cx="933875" cy="65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302730" y="1562702"/>
            <a:ext cx="13003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연구인프라</a:t>
            </a:r>
            <a:endParaRPr lang="en-US" altLang="ko-KR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네트웍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구축</a:t>
            </a:r>
            <a:endParaRPr lang="en-US" altLang="ko-KR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345538" y="3289671"/>
            <a:ext cx="12266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신성장동력</a:t>
            </a:r>
            <a:endParaRPr lang="en-US" altLang="ko-KR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분야 발굴</a:t>
            </a:r>
            <a:endParaRPr lang="en-US" altLang="ko-KR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8" name="AutoShape 15"/>
          <p:cNvSpPr>
            <a:spLocks noChangeArrowheads="1"/>
          </p:cNvSpPr>
          <p:nvPr/>
        </p:nvSpPr>
        <p:spPr bwMode="auto">
          <a:xfrm>
            <a:off x="1500166" y="4667617"/>
            <a:ext cx="942464" cy="668338"/>
          </a:xfrm>
          <a:prstGeom prst="rightArrow">
            <a:avLst>
              <a:gd name="adj1" fmla="val 50000"/>
              <a:gd name="adj2" fmla="val 32542"/>
            </a:avLst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ko-KR" altLang="en-US"/>
          </a:p>
        </p:txBody>
      </p:sp>
      <p:sp>
        <p:nvSpPr>
          <p:cNvPr id="69" name="Oval 11"/>
          <p:cNvSpPr>
            <a:spLocks noChangeArrowheads="1"/>
          </p:cNvSpPr>
          <p:nvPr/>
        </p:nvSpPr>
        <p:spPr bwMode="auto">
          <a:xfrm>
            <a:off x="278126" y="4365104"/>
            <a:ext cx="1333382" cy="1235806"/>
          </a:xfrm>
          <a:prstGeom prst="ellipse">
            <a:avLst/>
          </a:prstGeom>
          <a:gradFill rotWithShape="1">
            <a:gsLst>
              <a:gs pos="0">
                <a:srgbClr val="CA3E3E"/>
              </a:gs>
              <a:gs pos="100000">
                <a:srgbClr val="FABCA0"/>
              </a:gs>
            </a:gsLst>
            <a:lin ang="18900000" scaled="1"/>
          </a:gradFill>
          <a:ln w="9525" algn="ctr">
            <a:solidFill>
              <a:srgbClr val="CA3E3E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0" name="AutoShape 12"/>
          <p:cNvSpPr>
            <a:spLocks noChangeArrowheads="1"/>
          </p:cNvSpPr>
          <p:nvPr/>
        </p:nvSpPr>
        <p:spPr bwMode="auto">
          <a:xfrm>
            <a:off x="2500298" y="4490139"/>
            <a:ext cx="6429420" cy="1018930"/>
          </a:xfrm>
          <a:prstGeom prst="roundRect">
            <a:avLst>
              <a:gd name="adj" fmla="val 6491"/>
            </a:avLst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2500"/>
              </a:lnSpc>
              <a:defRPr/>
            </a:pP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지역 연구기관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-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대학 연계 현장 </a:t>
            </a:r>
            <a:r>
              <a:rPr lang="ko-KR" altLang="en-US" sz="1600" dirty="0" err="1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적응형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전문인력 양성에 주력</a:t>
            </a:r>
            <a:endParaRPr lang="ko-KR" altLang="ko-KR" sz="1600" dirty="0" smtClean="0">
              <a:solidFill>
                <a:schemeClr val="dk1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71" name="Picture 18" descr="그림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24" y="4384154"/>
            <a:ext cx="933875" cy="65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21"/>
          <p:cNvSpPr txBox="1">
            <a:spLocks noChangeArrowheads="1"/>
          </p:cNvSpPr>
          <p:nvPr/>
        </p:nvSpPr>
        <p:spPr bwMode="auto">
          <a:xfrm>
            <a:off x="457429" y="4809202"/>
            <a:ext cx="10182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인력양성</a:t>
            </a:r>
            <a:endParaRPr lang="en-US" altLang="ko-KR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3" name="Picture 6" descr="Untitled-1 copy"/>
          <p:cNvPicPr>
            <a:picLocks noChangeAspect="1" noChangeArrowheads="1"/>
          </p:cNvPicPr>
          <p:nvPr/>
        </p:nvPicPr>
        <p:blipFill>
          <a:blip r:embed="rId4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Untitled-1 copy"/>
          <p:cNvPicPr>
            <a:picLocks noChangeAspect="1" noChangeArrowheads="1"/>
          </p:cNvPicPr>
          <p:nvPr/>
        </p:nvPicPr>
        <p:blipFill>
          <a:blip r:embed="rId4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8802688" y="6567488"/>
            <a:ext cx="377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16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>
          <a:xfrm>
            <a:off x="520700" y="422275"/>
            <a:ext cx="647700" cy="647700"/>
          </a:xfrm>
          <a:prstGeom prst="ellipse">
            <a:avLst/>
          </a:prstGeom>
          <a:solidFill>
            <a:srgbClr val="48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17410" name="내용 개체 틀 2"/>
          <p:cNvSpPr>
            <a:spLocks noGrp="1"/>
          </p:cNvSpPr>
          <p:nvPr>
            <p:ph idx="1"/>
          </p:nvPr>
        </p:nvSpPr>
        <p:spPr>
          <a:xfrm>
            <a:off x="827088" y="692150"/>
            <a:ext cx="1816100" cy="6048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ko-KR" sz="3000" smtClean="0">
                <a:solidFill>
                  <a:srgbClr val="595959"/>
                </a:solidFill>
                <a:ea typeface="굴림" charset="-127"/>
              </a:rPr>
              <a:t>Contents</a:t>
            </a:r>
            <a:endParaRPr lang="ko-KR" altLang="en-US" sz="3000" smtClean="0">
              <a:solidFill>
                <a:srgbClr val="595959"/>
              </a:solidFill>
              <a:ea typeface="굴림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1331913" y="1484313"/>
            <a:ext cx="0" cy="388937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1692275" y="1730375"/>
            <a:ext cx="684053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dirty="0">
                <a:latin typeface="HY헤드라인M" pitchFamily="18" charset="-127"/>
                <a:ea typeface="HY헤드라인M" pitchFamily="18" charset="-127"/>
              </a:rPr>
              <a:t>Ⅰ. </a:t>
            </a:r>
            <a:r>
              <a:rPr kumimoji="0" lang="ko-KR" altLang="en-US" sz="2800" dirty="0">
                <a:latin typeface="HY헤드라인M" pitchFamily="18" charset="-127"/>
                <a:ea typeface="HY헤드라인M" pitchFamily="18" charset="-127"/>
              </a:rPr>
              <a:t>글로벌 에너지환경 변화</a:t>
            </a:r>
            <a:endParaRPr kumimoji="0" lang="en-US" altLang="ko-KR" sz="2800" dirty="0">
              <a:latin typeface="HY헤드라인M" pitchFamily="18" charset="-127"/>
              <a:ea typeface="HY헤드라인M" pitchFamily="18" charset="-127"/>
            </a:endParaRPr>
          </a:p>
          <a:p>
            <a:endParaRPr kumimoji="0" lang="en-US" altLang="ko-KR" sz="2800" dirty="0"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en-US" altLang="ko-KR" sz="2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Ⅱ</a:t>
            </a:r>
            <a:r>
              <a:rPr kumimoji="0" lang="en-US" altLang="ko-KR" sz="2800" dirty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sz="2800" dirty="0" err="1"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28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800" dirty="0" smtClean="0">
                <a:latin typeface="HY헤드라인M" pitchFamily="18" charset="-127"/>
                <a:ea typeface="HY헤드라인M" pitchFamily="18" charset="-127"/>
              </a:rPr>
              <a:t>기술개발</a:t>
            </a:r>
            <a:r>
              <a:rPr kumimoji="0" lang="en-US" altLang="ko-KR" sz="28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800" dirty="0" smtClean="0">
                <a:latin typeface="HY헤드라인M" pitchFamily="18" charset="-127"/>
                <a:ea typeface="HY헤드라인M" pitchFamily="18" charset="-127"/>
              </a:rPr>
              <a:t>보급 동향</a:t>
            </a:r>
            <a:endParaRPr kumimoji="0" lang="en-US" altLang="ko-KR" sz="2800" dirty="0">
              <a:latin typeface="HY헤드라인M" pitchFamily="18" charset="-127"/>
              <a:ea typeface="HY헤드라인M" pitchFamily="18" charset="-127"/>
            </a:endParaRPr>
          </a:p>
          <a:p>
            <a:endParaRPr kumimoji="0" lang="en-US" altLang="ko-KR" sz="28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en-US" altLang="ko-KR" sz="2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Ⅲ. </a:t>
            </a:r>
            <a:r>
              <a:rPr kumimoji="0" lang="ko-KR" altLang="en-US" sz="28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광주시는 지금 무엇을 하고 있는가 </a:t>
            </a:r>
            <a:r>
              <a:rPr kumimoji="0" lang="en-US" altLang="ko-KR" sz="2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  <a:p>
            <a:endParaRPr kumimoji="0" lang="en-US" altLang="ko-KR" sz="28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en-US" altLang="ko-KR" sz="2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Ⅳ. </a:t>
            </a:r>
            <a:r>
              <a:rPr kumimoji="0" lang="ko-KR" altLang="en-US" sz="28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앞으로 계획</a:t>
            </a:r>
            <a:endParaRPr kumimoji="0" lang="ko-KR" altLang="en-US" sz="28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EE1A1A-05F7-44F0-9F6B-48F25E94FB49}" type="slidenum">
              <a:rPr lang="ko-KR" altLang="en-US" smtClean="0"/>
              <a:pPr/>
              <a:t>20</a:t>
            </a:fld>
            <a:endParaRPr lang="en-US" altLang="ko-KR" smtClean="0"/>
          </a:p>
        </p:txBody>
      </p:sp>
      <p:sp>
        <p:nvSpPr>
          <p:cNvPr id="23584" name="직사각형 48"/>
          <p:cNvSpPr>
            <a:spLocks noChangeArrowheads="1"/>
          </p:cNvSpPr>
          <p:nvPr/>
        </p:nvSpPr>
        <p:spPr bwMode="auto">
          <a:xfrm>
            <a:off x="0" y="116632"/>
            <a:ext cx="7705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48A8D8"/>
              </a:buClr>
            </a:pPr>
            <a:r>
              <a:rPr kumimoji="0" lang="ko-KR" alt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기술개발 선도도시 도약</a:t>
            </a:r>
            <a:endParaRPr kumimoji="0" lang="en-US" altLang="ko-K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3" name="Picture 6" descr="Untitled-1 copy"/>
          <p:cNvPicPr>
            <a:picLocks noChangeAspect="1" noChangeArrowheads="1"/>
          </p:cNvPicPr>
          <p:nvPr/>
        </p:nvPicPr>
        <p:blipFill>
          <a:blip r:embed="rId3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Untitled-1 copy"/>
          <p:cNvPicPr>
            <a:picLocks noChangeAspect="1" noChangeArrowheads="1"/>
          </p:cNvPicPr>
          <p:nvPr/>
        </p:nvPicPr>
        <p:blipFill>
          <a:blip r:embed="rId3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8803087" y="6567488"/>
            <a:ext cx="3770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17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gray">
          <a:xfrm>
            <a:off x="390277" y="3671158"/>
            <a:ext cx="4181723" cy="206973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8100000" scaled="1"/>
            <a:tileRect/>
          </a:gradFill>
          <a:ln w="1905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legacyPerspectiveTopRight"/>
            <a:lightRig rig="balanced" dir="b"/>
          </a:scene3d>
          <a:sp3d extrusionH="163500" prstMaterial="flat">
            <a:bevelT w="13500" h="13500" prst="angle"/>
            <a:bevelB w="13500" h="13500" prst="angle"/>
            <a:extrusionClr>
              <a:schemeClr val="accent6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gray">
          <a:xfrm>
            <a:off x="386186" y="1564140"/>
            <a:ext cx="4286028" cy="2071483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3500000" scaled="1"/>
            <a:tileRect/>
          </a:gradFill>
          <a:ln w="9525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perspectiveHeroicExtremeLeftFacing" fov="0">
              <a:rot lat="0" lon="0" rev="0"/>
            </a:camera>
            <a:lightRig rig="balanced" dir="b"/>
          </a:scene3d>
          <a:sp3d prstMaterial="flat">
            <a:bevelT w="0" h="0" prst="angle"/>
            <a:bevelB w="0" h="0" prst="angle"/>
            <a:extrusionClr>
              <a:schemeClr val="accent4"/>
            </a:extrusionClr>
          </a:sp3d>
        </p:spPr>
        <p:txBody>
          <a:bodyPr anchor="ctr">
            <a:normAutofit/>
          </a:bodyPr>
          <a:lstStyle/>
          <a:p>
            <a:pPr lvl="1">
              <a:defRPr/>
            </a:pPr>
            <a:endParaRPr lang="ko-KR" altLang="ko-K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gray">
          <a:xfrm>
            <a:off x="4698787" y="3660648"/>
            <a:ext cx="3997291" cy="208502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2700000" scaled="1"/>
            <a:tileRect/>
          </a:gradFill>
          <a:ln w="1905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legacyPerspectiveTopLeft"/>
            <a:lightRig rig="balanced" dir="b"/>
          </a:scene3d>
          <a:sp3d extrusionH="163500" prstMaterial="flat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gray">
          <a:xfrm>
            <a:off x="4634154" y="1516833"/>
            <a:ext cx="4048536" cy="2104277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8900000" scaled="1"/>
            <a:tileRect/>
          </a:gradFill>
          <a:ln w="19050" algn="ctr">
            <a:noFill/>
            <a:miter lim="800000"/>
            <a:headEnd/>
            <a:tailEnd/>
          </a:ln>
          <a:effectLst/>
          <a:scene3d>
            <a:camera prst="orthographicFront"/>
            <a:lightRig rig="balanced" dir="b"/>
          </a:scene3d>
          <a:sp3d extrusionH="5080000" prstMaterial="flat">
            <a:bevelT w="13500" h="13500" prst="angle"/>
            <a:bevelB w="13500" h="13500" prst="angle"/>
            <a:extrusionClr>
              <a:schemeClr val="accent3"/>
            </a:extrusionClr>
          </a:sp3d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원형 57"/>
          <p:cNvSpPr/>
          <p:nvPr/>
        </p:nvSpPr>
        <p:spPr>
          <a:xfrm>
            <a:off x="2573755" y="1575934"/>
            <a:ext cx="4165146" cy="4176276"/>
          </a:xfrm>
          <a:prstGeom prst="pie">
            <a:avLst>
              <a:gd name="adj1" fmla="val 5453888"/>
              <a:gd name="adj2" fmla="val 10884438"/>
            </a:avLst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원형 56"/>
          <p:cNvSpPr/>
          <p:nvPr/>
        </p:nvSpPr>
        <p:spPr>
          <a:xfrm>
            <a:off x="2567535" y="1589943"/>
            <a:ext cx="4107618" cy="4109032"/>
          </a:xfrm>
          <a:prstGeom prst="pie">
            <a:avLst>
              <a:gd name="adj1" fmla="val 16200787"/>
              <a:gd name="adj2" fmla="val 25450"/>
            </a:avLst>
          </a:prstGeom>
          <a:solidFill>
            <a:schemeClr val="accent3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원형 55"/>
          <p:cNvSpPr/>
          <p:nvPr/>
        </p:nvSpPr>
        <p:spPr>
          <a:xfrm>
            <a:off x="2542060" y="1547173"/>
            <a:ext cx="4139364" cy="4211086"/>
          </a:xfrm>
          <a:prstGeom prst="pie">
            <a:avLst>
              <a:gd name="adj1" fmla="val 21554844"/>
              <a:gd name="adj2" fmla="val 5415872"/>
            </a:avLst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원형 54"/>
          <p:cNvSpPr/>
          <p:nvPr/>
        </p:nvSpPr>
        <p:spPr>
          <a:xfrm>
            <a:off x="2571736" y="1597492"/>
            <a:ext cx="4167562" cy="4111166"/>
          </a:xfrm>
          <a:prstGeom prst="pie">
            <a:avLst>
              <a:gd name="adj1" fmla="val 10778670"/>
              <a:gd name="adj2" fmla="val 16186135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w="889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타원 59"/>
          <p:cNvSpPr/>
          <p:nvPr/>
        </p:nvSpPr>
        <p:spPr>
          <a:xfrm>
            <a:off x="3710842" y="2755676"/>
            <a:ext cx="1861290" cy="179980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101600" dist="50800" dir="14160000">
              <a:prstClr val="black">
                <a:alpha val="70000"/>
              </a:prstClr>
            </a:innerShdw>
          </a:effectLst>
          <a:scene3d>
            <a:camera prst="orthographicFront"/>
            <a:lightRig rig="sof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latinLnBrk="0">
              <a:defRPr/>
            </a:pPr>
            <a:r>
              <a:rPr lang="ko-KR" alt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cs typeface="Arial" pitchFamily="34" charset="0"/>
              </a:rPr>
              <a:t>신재생</a:t>
            </a: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cs typeface="Arial" pitchFamily="34" charset="0"/>
              </a:rPr>
              <a:t>E</a:t>
            </a:r>
          </a:p>
          <a:p>
            <a:pPr algn="ctr" latinLnBrk="0">
              <a:defRPr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cs typeface="Arial" pitchFamily="34" charset="0"/>
              </a:rPr>
              <a:t>R&amp;D</a:t>
            </a:r>
          </a:p>
          <a:p>
            <a:pPr algn="ctr" latinLnBrk="0">
              <a:defRPr/>
            </a:pPr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cs typeface="Arial" pitchFamily="34" charset="0"/>
              </a:rPr>
              <a:t>선도</a:t>
            </a:r>
            <a:r>
              <a:rPr lang="ko-KR" altLang="en-US" sz="1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cs typeface="Arial" pitchFamily="34" charset="0"/>
              </a:rPr>
              <a:t> </a:t>
            </a:r>
            <a:r>
              <a:rPr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ea"/>
                <a:cs typeface="Arial" pitchFamily="34" charset="0"/>
              </a:rPr>
              <a:t>도시</a:t>
            </a:r>
            <a:endParaRPr lang="ko-KR" altLang="ko-K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black">
          <a:xfrm>
            <a:off x="642910" y="1858879"/>
            <a:ext cx="2506663" cy="1374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0">
              <a:lnSpc>
                <a:spcPts val="2500"/>
              </a:lnSpc>
              <a:defRPr/>
            </a:pPr>
            <a:r>
              <a:rPr lang="en-US" altLang="ko-KR" b="1" dirty="0" smtClean="0">
                <a:latin typeface="+mn-ea"/>
                <a:ea typeface="+mn-ea"/>
                <a:cs typeface="Arial" pitchFamily="34" charset="0"/>
              </a:rPr>
              <a:t>5~7km 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초장심도</a:t>
            </a:r>
            <a:endParaRPr lang="en-US" altLang="ko-KR" b="1" dirty="0" smtClean="0">
              <a:latin typeface="+mn-ea"/>
              <a:ea typeface="+mn-ea"/>
              <a:cs typeface="Arial" pitchFamily="34" charset="0"/>
            </a:endParaRPr>
          </a:p>
          <a:p>
            <a:pPr latinLnBrk="0">
              <a:lnSpc>
                <a:spcPts val="2500"/>
              </a:lnSpc>
              <a:defRPr/>
            </a:pP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시추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기 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개발</a:t>
            </a:r>
            <a:endParaRPr lang="en-US" altLang="ko-KR" sz="500" b="1" dirty="0" smtClean="0">
              <a:latin typeface="+mn-ea"/>
              <a:ea typeface="+mn-ea"/>
              <a:cs typeface="Arial" pitchFamily="34" charset="0"/>
            </a:endParaRPr>
          </a:p>
          <a:p>
            <a:pPr latinLnBrk="0">
              <a:lnSpc>
                <a:spcPts val="2500"/>
              </a:lnSpc>
              <a:defRPr/>
            </a:pP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단일공용 지중</a:t>
            </a:r>
            <a:endParaRPr lang="en-US" altLang="ko-KR" b="1" dirty="0" smtClean="0">
              <a:latin typeface="+mn-ea"/>
              <a:ea typeface="+mn-ea"/>
              <a:cs typeface="Arial" pitchFamily="34" charset="0"/>
            </a:endParaRPr>
          </a:p>
          <a:p>
            <a:pPr latinLnBrk="0">
              <a:lnSpc>
                <a:spcPts val="2500"/>
              </a:lnSpc>
              <a:defRPr/>
            </a:pPr>
            <a:r>
              <a:rPr lang="ko-KR" altLang="en-US" b="1" dirty="0" err="1" smtClean="0">
                <a:latin typeface="+mn-ea"/>
                <a:ea typeface="+mn-ea"/>
                <a:cs typeface="Arial" pitchFamily="34" charset="0"/>
              </a:rPr>
              <a:t>열교환</a:t>
            </a:r>
            <a:r>
              <a:rPr lang="ko-KR" altLang="en-US" b="1" dirty="0" err="1" smtClean="0">
                <a:latin typeface="+mn-ea"/>
                <a:ea typeface="+mn-ea"/>
                <a:cs typeface="Arial" pitchFamily="34" charset="0"/>
              </a:rPr>
              <a:t>기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 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개발</a:t>
            </a:r>
            <a:endParaRPr lang="ko-KR" altLang="ko-KR" b="1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36" name="Trapezoid 23"/>
          <p:cNvSpPr/>
          <p:nvPr/>
        </p:nvSpPr>
        <p:spPr>
          <a:xfrm>
            <a:off x="381000" y="1340768"/>
            <a:ext cx="8362950" cy="203204"/>
          </a:xfrm>
          <a:prstGeom prst="trapezoid">
            <a:avLst>
              <a:gd name="adj" fmla="val 209900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black">
          <a:xfrm>
            <a:off x="6227044" y="1858879"/>
            <a:ext cx="2506663" cy="1374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0">
              <a:lnSpc>
                <a:spcPts val="2500"/>
              </a:lnSpc>
              <a:defRPr/>
            </a:pP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유기</a:t>
            </a:r>
            <a:r>
              <a:rPr lang="en-US" altLang="ko-KR" b="1" dirty="0" smtClean="0">
                <a:latin typeface="+mn-ea"/>
                <a:ea typeface="+mn-ea"/>
                <a:cs typeface="Arial" pitchFamily="34" charset="0"/>
              </a:rPr>
              <a:t>(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플라스틱</a:t>
            </a:r>
            <a:r>
              <a:rPr lang="en-US" altLang="ko-KR" b="1" dirty="0" smtClean="0">
                <a:latin typeface="+mn-ea"/>
                <a:ea typeface="+mn-ea"/>
                <a:cs typeface="Arial" pitchFamily="34" charset="0"/>
              </a:rPr>
              <a:t>)</a:t>
            </a:r>
            <a:r>
              <a:rPr lang="en-US" altLang="ko-KR" b="1" dirty="0">
                <a:latin typeface="+mn-ea"/>
                <a:ea typeface="+mn-ea"/>
                <a:cs typeface="Arial" pitchFamily="34" charset="0"/>
              </a:rPr>
              <a:t> 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태양</a:t>
            </a:r>
            <a:endParaRPr lang="en-US" altLang="ko-KR" b="1" dirty="0" smtClean="0">
              <a:latin typeface="+mn-ea"/>
              <a:ea typeface="+mn-ea"/>
              <a:cs typeface="Arial" pitchFamily="34" charset="0"/>
            </a:endParaRPr>
          </a:p>
          <a:p>
            <a:pPr latinLnBrk="0">
              <a:lnSpc>
                <a:spcPts val="2500"/>
              </a:lnSpc>
              <a:defRPr/>
            </a:pP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전지 고효율 기술개발</a:t>
            </a:r>
            <a:endParaRPr lang="en-US" altLang="ko-KR" b="1" dirty="0" smtClean="0">
              <a:latin typeface="+mn-ea"/>
              <a:ea typeface="+mn-ea"/>
              <a:cs typeface="Arial" pitchFamily="34" charset="0"/>
            </a:endParaRPr>
          </a:p>
          <a:p>
            <a:pPr latinLnBrk="0">
              <a:lnSpc>
                <a:spcPts val="2500"/>
              </a:lnSpc>
              <a:defRPr/>
            </a:pPr>
            <a:r>
              <a:rPr lang="en-US" altLang="ko-KR" b="1" dirty="0" smtClean="0">
                <a:latin typeface="+mn-ea"/>
                <a:ea typeface="+mn-ea"/>
                <a:cs typeface="Arial" pitchFamily="34" charset="0"/>
              </a:rPr>
              <a:t>CIGS 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태양전지 </a:t>
            </a:r>
            <a:endParaRPr lang="en-US" altLang="ko-KR" b="1" dirty="0" smtClean="0">
              <a:latin typeface="+mn-ea"/>
              <a:ea typeface="+mn-ea"/>
              <a:cs typeface="Arial" pitchFamily="34" charset="0"/>
            </a:endParaRPr>
          </a:p>
          <a:p>
            <a:pPr latinLnBrk="0">
              <a:lnSpc>
                <a:spcPts val="2500"/>
              </a:lnSpc>
              <a:defRPr/>
            </a:pP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고효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율 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기술개발</a:t>
            </a:r>
            <a:endParaRPr lang="en-US" altLang="ko-KR" b="1" dirty="0" smtClean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black">
          <a:xfrm>
            <a:off x="642910" y="4055412"/>
            <a:ext cx="2506663" cy="1374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0">
              <a:lnSpc>
                <a:spcPts val="2500"/>
              </a:lnSpc>
              <a:defRPr/>
            </a:pP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고효율 대용량</a:t>
            </a:r>
            <a:endParaRPr lang="en-US" altLang="ko-KR" b="1" dirty="0" smtClean="0">
              <a:latin typeface="+mn-ea"/>
              <a:ea typeface="+mn-ea"/>
              <a:cs typeface="Arial" pitchFamily="34" charset="0"/>
            </a:endParaRPr>
          </a:p>
          <a:p>
            <a:pPr latinLnBrk="0">
              <a:lnSpc>
                <a:spcPts val="2500"/>
              </a:lnSpc>
              <a:defRPr/>
            </a:pPr>
            <a:r>
              <a:rPr lang="en-US" altLang="ko-KR" b="1" dirty="0" smtClean="0">
                <a:latin typeface="+mn-ea"/>
                <a:ea typeface="+mn-ea"/>
                <a:cs typeface="Arial" pitchFamily="34" charset="0"/>
              </a:rPr>
              <a:t>RFB 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기술개발</a:t>
            </a:r>
            <a:endParaRPr lang="en-US" altLang="ko-KR" b="1" dirty="0" smtClean="0">
              <a:latin typeface="+mn-ea"/>
              <a:ea typeface="+mn-ea"/>
              <a:cs typeface="Arial" pitchFamily="34" charset="0"/>
            </a:endParaRPr>
          </a:p>
          <a:p>
            <a:pPr latinLnBrk="0">
              <a:lnSpc>
                <a:spcPts val="2500"/>
              </a:lnSpc>
              <a:defRPr/>
            </a:pP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고효율 </a:t>
            </a:r>
            <a:r>
              <a:rPr lang="en-US" altLang="ko-KR" b="1" dirty="0" smtClean="0">
                <a:latin typeface="+mn-ea"/>
                <a:ea typeface="+mn-ea"/>
                <a:cs typeface="Arial" pitchFamily="34" charset="0"/>
              </a:rPr>
              <a:t>ESS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용</a:t>
            </a:r>
            <a:endParaRPr lang="en-US" altLang="ko-KR" b="1" dirty="0" smtClean="0">
              <a:latin typeface="+mn-ea"/>
              <a:ea typeface="+mn-ea"/>
              <a:cs typeface="Arial" pitchFamily="34" charset="0"/>
            </a:endParaRPr>
          </a:p>
          <a:p>
            <a:pPr latinLnBrk="0">
              <a:lnSpc>
                <a:spcPts val="2500"/>
              </a:lnSpc>
              <a:defRPr/>
            </a:pP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전극소재 개발</a:t>
            </a:r>
            <a:endParaRPr lang="ko-KR" altLang="ko-KR" b="1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black">
          <a:xfrm>
            <a:off x="6224217" y="4055412"/>
            <a:ext cx="2506663" cy="16953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0">
              <a:lnSpc>
                <a:spcPts val="2500"/>
              </a:lnSpc>
              <a:defRPr/>
            </a:pPr>
            <a:r>
              <a:rPr lang="en-US" altLang="ko-KR" b="1" dirty="0" smtClean="0">
                <a:latin typeface="+mn-ea"/>
                <a:ea typeface="+mn-ea"/>
                <a:cs typeface="Arial" pitchFamily="34" charset="0"/>
              </a:rPr>
              <a:t>‘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에너지 </a:t>
            </a:r>
            <a:r>
              <a:rPr lang="ko-KR" altLang="en-US" b="1" dirty="0" err="1" smtClean="0">
                <a:latin typeface="+mn-ea"/>
                <a:ea typeface="+mn-ea"/>
                <a:cs typeface="Arial" pitchFamily="34" charset="0"/>
              </a:rPr>
              <a:t>밸리</a:t>
            </a:r>
            <a:r>
              <a:rPr lang="en-US" altLang="ko-KR" b="1" dirty="0" smtClean="0">
                <a:latin typeface="+mn-ea"/>
                <a:ea typeface="+mn-ea"/>
                <a:cs typeface="Arial" pitchFamily="34" charset="0"/>
              </a:rPr>
              <a:t>’ </a:t>
            </a: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조성</a:t>
            </a:r>
            <a:endParaRPr lang="en-US" altLang="ko-KR" b="1" dirty="0" smtClean="0">
              <a:latin typeface="+mn-ea"/>
              <a:ea typeface="+mn-ea"/>
              <a:cs typeface="Arial" pitchFamily="34" charset="0"/>
            </a:endParaRPr>
          </a:p>
          <a:p>
            <a:pPr latinLnBrk="0">
              <a:lnSpc>
                <a:spcPts val="2500"/>
              </a:lnSpc>
              <a:defRPr/>
            </a:pPr>
            <a:r>
              <a:rPr lang="ko-KR" altLang="en-US" b="1" dirty="0" err="1" smtClean="0">
                <a:latin typeface="+mn-ea"/>
                <a:ea typeface="+mn-ea"/>
                <a:cs typeface="Arial" pitchFamily="34" charset="0"/>
              </a:rPr>
              <a:t>바이오에너지</a:t>
            </a:r>
            <a:endParaRPr lang="en-US" altLang="ko-KR" b="1" dirty="0" smtClean="0">
              <a:latin typeface="+mn-ea"/>
              <a:ea typeface="+mn-ea"/>
              <a:cs typeface="Arial" pitchFamily="34" charset="0"/>
            </a:endParaRPr>
          </a:p>
          <a:p>
            <a:pPr latinLnBrk="0">
              <a:lnSpc>
                <a:spcPts val="2500"/>
              </a:lnSpc>
              <a:defRPr/>
            </a:pP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클러스터 조성</a:t>
            </a:r>
            <a:endParaRPr lang="en-US" altLang="ko-KR" b="1" dirty="0" smtClean="0">
              <a:latin typeface="+mn-ea"/>
              <a:ea typeface="+mn-ea"/>
              <a:cs typeface="Arial" pitchFamily="34" charset="0"/>
            </a:endParaRPr>
          </a:p>
          <a:p>
            <a:pPr latinLnBrk="0">
              <a:lnSpc>
                <a:spcPts val="2500"/>
              </a:lnSpc>
              <a:defRPr/>
            </a:pP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지열에너지 </a:t>
            </a:r>
            <a:endParaRPr lang="en-US" altLang="ko-KR" b="1" dirty="0" smtClean="0">
              <a:latin typeface="+mn-ea"/>
              <a:ea typeface="+mn-ea"/>
              <a:cs typeface="Arial" pitchFamily="34" charset="0"/>
            </a:endParaRPr>
          </a:p>
          <a:p>
            <a:pPr latinLnBrk="0">
              <a:lnSpc>
                <a:spcPts val="2500"/>
              </a:lnSpc>
              <a:defRPr/>
            </a:pPr>
            <a:r>
              <a:rPr lang="ko-KR" altLang="en-US" b="1" dirty="0" smtClean="0">
                <a:latin typeface="+mn-ea"/>
                <a:ea typeface="+mn-ea"/>
                <a:cs typeface="Arial" pitchFamily="34" charset="0"/>
              </a:rPr>
              <a:t>클러스터 조성</a:t>
            </a:r>
            <a:endParaRPr lang="ko-KR" altLang="ko-KR" b="1" dirty="0"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28926" y="2398956"/>
            <a:ext cx="161404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심부지열</a:t>
            </a:r>
            <a:endParaRPr lang="ko-KR" alt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58618" y="2398956"/>
            <a:ext cx="161404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태양전지</a:t>
            </a:r>
            <a:endParaRPr lang="ko-KR" alt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28926" y="4583996"/>
            <a:ext cx="161404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ESS</a:t>
            </a:r>
            <a:endParaRPr lang="ko-KR" alt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58618" y="4583996"/>
            <a:ext cx="161404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ea"/>
                <a:ea typeface="+mj-ea"/>
              </a:rPr>
              <a:t>기  타</a:t>
            </a:r>
            <a:endParaRPr lang="ko-KR" alt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44" name="그림 43" descr="블릿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938" y="1984842"/>
            <a:ext cx="180000" cy="180000"/>
          </a:xfrm>
          <a:prstGeom prst="rect">
            <a:avLst/>
          </a:prstGeom>
        </p:spPr>
      </p:pic>
      <p:pic>
        <p:nvPicPr>
          <p:cNvPr id="46" name="그림 45" descr="블릿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938" y="2632244"/>
            <a:ext cx="180000" cy="180000"/>
          </a:xfrm>
          <a:prstGeom prst="rect">
            <a:avLst/>
          </a:prstGeom>
        </p:spPr>
      </p:pic>
      <p:pic>
        <p:nvPicPr>
          <p:cNvPr id="48" name="그림 47" descr="블릿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989432"/>
            <a:ext cx="180000" cy="180000"/>
          </a:xfrm>
          <a:prstGeom prst="rect">
            <a:avLst/>
          </a:prstGeom>
        </p:spPr>
      </p:pic>
      <p:pic>
        <p:nvPicPr>
          <p:cNvPr id="61" name="그림 60" descr="블릿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621762"/>
            <a:ext cx="180000" cy="180000"/>
          </a:xfrm>
          <a:prstGeom prst="rect">
            <a:avLst/>
          </a:prstGeom>
        </p:spPr>
      </p:pic>
      <p:pic>
        <p:nvPicPr>
          <p:cNvPr id="63" name="그림 62" descr="블릿-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198288"/>
            <a:ext cx="180000" cy="180000"/>
          </a:xfrm>
          <a:prstGeom prst="rect">
            <a:avLst/>
          </a:prstGeom>
        </p:spPr>
      </p:pic>
      <p:pic>
        <p:nvPicPr>
          <p:cNvPr id="65" name="그림 64" descr="블릿-blu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836770"/>
            <a:ext cx="180000" cy="180000"/>
          </a:xfrm>
          <a:prstGeom prst="rect">
            <a:avLst/>
          </a:prstGeom>
        </p:spPr>
      </p:pic>
      <p:pic>
        <p:nvPicPr>
          <p:cNvPr id="67" name="그림 66" descr="블릿-gre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1341" y="4174538"/>
            <a:ext cx="180000" cy="180000"/>
          </a:xfrm>
          <a:prstGeom prst="rect">
            <a:avLst/>
          </a:prstGeom>
        </p:spPr>
      </p:pic>
      <p:pic>
        <p:nvPicPr>
          <p:cNvPr id="73" name="그림 72" descr="블릿-gre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1341" y="4485364"/>
            <a:ext cx="180000" cy="180000"/>
          </a:xfrm>
          <a:prstGeom prst="rect">
            <a:avLst/>
          </a:prstGeom>
        </p:spPr>
      </p:pic>
      <p:pic>
        <p:nvPicPr>
          <p:cNvPr id="74" name="그림 73" descr="블릿-gree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1341" y="5115808"/>
            <a:ext cx="180000" cy="18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EE1A1A-05F7-44F0-9F6B-48F25E94FB49}" type="slidenum">
              <a:rPr lang="ko-KR" altLang="en-US" smtClean="0"/>
              <a:pPr/>
              <a:t>21</a:t>
            </a:fld>
            <a:endParaRPr lang="en-US" altLang="ko-KR" smtClean="0"/>
          </a:p>
        </p:txBody>
      </p:sp>
      <p:sp>
        <p:nvSpPr>
          <p:cNvPr id="23584" name="직사각형 48"/>
          <p:cNvSpPr>
            <a:spLocks noChangeArrowheads="1"/>
          </p:cNvSpPr>
          <p:nvPr/>
        </p:nvSpPr>
        <p:spPr bwMode="auto">
          <a:xfrm>
            <a:off x="0" y="116632"/>
            <a:ext cx="77057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48A8D8"/>
              </a:buClr>
            </a:pPr>
            <a:r>
              <a:rPr kumimoji="0" lang="ko-KR" alt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신재생에너지를</a:t>
            </a:r>
            <a:r>
              <a:rPr kumimoji="0"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기반으로한</a:t>
            </a:r>
            <a:r>
              <a:rPr kumimoji="0"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탄소중립도시 조성</a:t>
            </a:r>
            <a:endParaRPr kumimoji="0" lang="en-US" altLang="ko-K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0" name="AutoShape 4"/>
          <p:cNvSpPr>
            <a:spLocks noChangeArrowheads="1"/>
          </p:cNvSpPr>
          <p:nvPr/>
        </p:nvSpPr>
        <p:spPr bwMode="auto">
          <a:xfrm>
            <a:off x="1500166" y="1439048"/>
            <a:ext cx="942464" cy="668338"/>
          </a:xfrm>
          <a:prstGeom prst="rightArrow">
            <a:avLst>
              <a:gd name="adj1" fmla="val 50000"/>
              <a:gd name="adj2" fmla="val 32542"/>
            </a:avLst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ko-KR" altLang="en-US"/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1500166" y="2881730"/>
            <a:ext cx="942464" cy="668338"/>
          </a:xfrm>
          <a:prstGeom prst="rightArrow">
            <a:avLst>
              <a:gd name="adj1" fmla="val 50000"/>
              <a:gd name="adj2" fmla="val 32542"/>
            </a:avLst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ko-KR" altLang="en-US"/>
          </a:p>
        </p:txBody>
      </p:sp>
      <p:sp>
        <p:nvSpPr>
          <p:cNvPr id="52" name="Oval 5"/>
          <p:cNvSpPr>
            <a:spLocks noChangeArrowheads="1"/>
          </p:cNvSpPr>
          <p:nvPr/>
        </p:nvSpPr>
        <p:spPr bwMode="auto">
          <a:xfrm>
            <a:off x="278126" y="1124744"/>
            <a:ext cx="1333382" cy="1235806"/>
          </a:xfrm>
          <a:prstGeom prst="ellipse">
            <a:avLst/>
          </a:prstGeom>
          <a:gradFill rotWithShape="1">
            <a:gsLst>
              <a:gs pos="0">
                <a:srgbClr val="CE3A8F"/>
              </a:gs>
              <a:gs pos="100000">
                <a:srgbClr val="FFABC3"/>
              </a:gs>
            </a:gsLst>
            <a:lin ang="18900000" scaled="1"/>
          </a:gradFill>
          <a:ln w="9525" algn="ctr">
            <a:solidFill>
              <a:srgbClr val="CE3A8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3" name="AutoShape 6"/>
          <p:cNvSpPr>
            <a:spLocks noChangeArrowheads="1"/>
          </p:cNvSpPr>
          <p:nvPr/>
        </p:nvSpPr>
        <p:spPr bwMode="auto">
          <a:xfrm>
            <a:off x="2500298" y="1338363"/>
            <a:ext cx="6429420" cy="936104"/>
          </a:xfrm>
          <a:prstGeom prst="roundRect">
            <a:avLst>
              <a:gd name="adj" fmla="val 6491"/>
            </a:avLst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ko-KR" altLang="en-US" sz="1600" dirty="0" err="1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심부지열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(</a:t>
            </a:r>
            <a:r>
              <a:rPr lang="ko-KR" altLang="en-US" sz="1600" dirty="0" err="1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열직접이용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Geo-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온실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지열발전소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),</a:t>
            </a:r>
            <a:b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</a:b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태양광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(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실리콘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유기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CIGS),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연료전지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바이오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수소 등</a:t>
            </a:r>
            <a:endParaRPr lang="en-US" altLang="ko-KR" sz="1600" dirty="0" smtClean="0">
              <a:solidFill>
                <a:schemeClr val="dk1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54" name="Oval 8"/>
          <p:cNvSpPr>
            <a:spLocks noChangeArrowheads="1"/>
          </p:cNvSpPr>
          <p:nvPr/>
        </p:nvSpPr>
        <p:spPr bwMode="auto">
          <a:xfrm>
            <a:off x="278126" y="2613572"/>
            <a:ext cx="1333382" cy="1235806"/>
          </a:xfrm>
          <a:prstGeom prst="ellipse">
            <a:avLst/>
          </a:prstGeom>
          <a:gradFill rotWithShape="1">
            <a:gsLst>
              <a:gs pos="0">
                <a:srgbClr val="FE9202"/>
              </a:gs>
              <a:gs pos="100000">
                <a:srgbClr val="FFF643"/>
              </a:gs>
            </a:gsLst>
            <a:lin ang="18900000" scaled="1"/>
          </a:gra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" name="AutoShape 9"/>
          <p:cNvSpPr>
            <a:spLocks noChangeArrowheads="1"/>
          </p:cNvSpPr>
          <p:nvPr/>
        </p:nvSpPr>
        <p:spPr bwMode="auto">
          <a:xfrm>
            <a:off x="2500298" y="2786138"/>
            <a:ext cx="6429420" cy="899390"/>
          </a:xfrm>
          <a:prstGeom prst="roundRect">
            <a:avLst>
              <a:gd name="adj" fmla="val 6491"/>
            </a:avLst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환경기초시설 내 </a:t>
            </a:r>
            <a:r>
              <a:rPr lang="ko-KR" altLang="en-US" sz="1600" dirty="0" err="1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신재생에너지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복합단지 조성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</a:t>
            </a:r>
            <a:b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</a:b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환경폐기물 자원화 활용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(RDF, LFG)</a:t>
            </a:r>
          </a:p>
        </p:txBody>
      </p:sp>
      <p:pic>
        <p:nvPicPr>
          <p:cNvPr id="56" name="Picture 16" descr="그림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24" y="1145382"/>
            <a:ext cx="933875" cy="65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7" descr="그림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24" y="2627859"/>
            <a:ext cx="933875" cy="65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 Box 19"/>
          <p:cNvSpPr txBox="1">
            <a:spLocks noChangeArrowheads="1"/>
          </p:cNvSpPr>
          <p:nvPr/>
        </p:nvSpPr>
        <p:spPr bwMode="auto">
          <a:xfrm>
            <a:off x="406926" y="1346527"/>
            <a:ext cx="10919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지역 최적</a:t>
            </a:r>
            <a:endParaRPr lang="en-US" altLang="ko-KR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E</a:t>
            </a:r>
          </a:p>
          <a:p>
            <a:pPr algn="ctr"/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보급확대</a:t>
            </a:r>
            <a:endParaRPr lang="en-US" altLang="ko-KR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9" name="Text Box 20"/>
          <p:cNvSpPr txBox="1">
            <a:spLocks noChangeArrowheads="1"/>
          </p:cNvSpPr>
          <p:nvPr/>
        </p:nvSpPr>
        <p:spPr bwMode="auto">
          <a:xfrm>
            <a:off x="283824" y="2984000"/>
            <a:ext cx="1350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환경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에너지</a:t>
            </a:r>
            <a:endParaRPr lang="en-US" altLang="ko-KR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복합시설</a:t>
            </a:r>
            <a:endParaRPr lang="en-US" altLang="ko-KR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3" name="Picture 6" descr="Untitled-1 copy"/>
          <p:cNvPicPr>
            <a:picLocks noChangeAspect="1" noChangeArrowheads="1"/>
          </p:cNvPicPr>
          <p:nvPr/>
        </p:nvPicPr>
        <p:blipFill>
          <a:blip r:embed="rId4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Untitled-1 copy"/>
          <p:cNvPicPr>
            <a:picLocks noChangeAspect="1" noChangeArrowheads="1"/>
          </p:cNvPicPr>
          <p:nvPr/>
        </p:nvPicPr>
        <p:blipFill>
          <a:blip r:embed="rId4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8803087" y="6567488"/>
            <a:ext cx="3770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18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1500166" y="4739625"/>
            <a:ext cx="942464" cy="668338"/>
          </a:xfrm>
          <a:prstGeom prst="rightArrow">
            <a:avLst>
              <a:gd name="adj1" fmla="val 50000"/>
              <a:gd name="adj2" fmla="val 32542"/>
            </a:avLst>
          </a:pr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endParaRPr lang="ko-KR" alt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278126" y="4437112"/>
            <a:ext cx="1333382" cy="1235806"/>
          </a:xfrm>
          <a:prstGeom prst="ellipse">
            <a:avLst/>
          </a:prstGeom>
          <a:gradFill rotWithShape="1">
            <a:gsLst>
              <a:gs pos="0">
                <a:srgbClr val="CA3E3E"/>
              </a:gs>
              <a:gs pos="100000">
                <a:srgbClr val="FABCA0"/>
              </a:gs>
            </a:gsLst>
            <a:lin ang="18900000" scaled="1"/>
          </a:gradFill>
          <a:ln w="9525" algn="ctr">
            <a:solidFill>
              <a:srgbClr val="CA3E3E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" name="AutoShape 12"/>
          <p:cNvSpPr>
            <a:spLocks noChangeArrowheads="1"/>
          </p:cNvSpPr>
          <p:nvPr/>
        </p:nvSpPr>
        <p:spPr bwMode="auto">
          <a:xfrm>
            <a:off x="2500298" y="4274114"/>
            <a:ext cx="6429420" cy="1470811"/>
          </a:xfrm>
          <a:prstGeom prst="roundRect">
            <a:avLst>
              <a:gd name="adj" fmla="val 6491"/>
            </a:avLst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lnSpc>
                <a:spcPts val="2500"/>
              </a:lnSpc>
              <a:defRPr/>
            </a:pP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고효율 인버터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고효율 냉동기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고효율 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LED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조명등 등</a:t>
            </a:r>
            <a:endParaRPr lang="en-US" altLang="ko-KR" sz="1600" dirty="0" smtClean="0">
              <a:solidFill>
                <a:schemeClr val="dk1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>
              <a:lnSpc>
                <a:spcPts val="2500"/>
              </a:lnSpc>
              <a:defRPr/>
            </a:pP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*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「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LED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조명보급 확대 업무협약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(13.11,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광주시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-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정책금융공사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)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활용</a:t>
            </a:r>
            <a:endParaRPr lang="en-US" altLang="ko-KR" sz="1600" dirty="0" smtClean="0">
              <a:solidFill>
                <a:schemeClr val="dk1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>
              <a:lnSpc>
                <a:spcPts val="2500"/>
              </a:lnSpc>
              <a:defRPr/>
            </a:pP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(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금융기관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) LED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보급사업 </a:t>
            </a:r>
            <a:r>
              <a:rPr lang="ko-KR" altLang="en-US" sz="1600" dirty="0" err="1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선투자</a:t>
            </a:r>
            <a:endParaRPr lang="en-US" altLang="ko-KR" sz="1600" dirty="0" smtClean="0">
              <a:solidFill>
                <a:schemeClr val="dk1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  <a:p>
            <a:pPr>
              <a:lnSpc>
                <a:spcPts val="2500"/>
              </a:lnSpc>
              <a:defRPr/>
            </a:pP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(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설치기관</a:t>
            </a:r>
            <a:r>
              <a:rPr lang="en-US" altLang="ko-KR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) 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전기요금 </a:t>
            </a:r>
            <a:r>
              <a:rPr lang="ko-KR" altLang="en-US" sz="1600" dirty="0" err="1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절감액으로</a:t>
            </a:r>
            <a:r>
              <a:rPr lang="ko-KR" altLang="en-US" sz="1600" dirty="0" smtClean="0">
                <a:solidFill>
                  <a:schemeClr val="dk1"/>
                </a:solidFill>
                <a:latin typeface="HY헤드라인M" pitchFamily="18" charset="-127"/>
                <a:ea typeface="HY헤드라인M" pitchFamily="18" charset="-127"/>
                <a:cs typeface="Arial" pitchFamily="34" charset="0"/>
              </a:rPr>
              <a:t> 투자비 상환</a:t>
            </a:r>
            <a:endParaRPr lang="ko-KR" altLang="ko-KR" sz="1600" dirty="0" smtClean="0">
              <a:solidFill>
                <a:schemeClr val="dk1"/>
              </a:solidFill>
              <a:latin typeface="HY헤드라인M" pitchFamily="18" charset="-127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29" name="Picture 18" descr="그림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24" y="4456162"/>
            <a:ext cx="933875" cy="65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316365" y="4661928"/>
            <a:ext cx="13003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에너지 이용</a:t>
            </a:r>
            <a:endParaRPr lang="en-US" altLang="ko-KR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고효율 설비</a:t>
            </a:r>
            <a:endParaRPr lang="en-US" altLang="ko-KR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algn="ctr"/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보급확대</a:t>
            </a:r>
            <a:endParaRPr lang="en-US" altLang="ko-KR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6948264" y="5013176"/>
            <a:ext cx="1790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ESCO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의 정보</a:t>
            </a:r>
            <a:endParaRPr lang="en-US" altLang="ko-KR" sz="1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비대칭 문제 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해결</a:t>
            </a:r>
            <a:endParaRPr lang="en-US" altLang="ko-KR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23584" name="직사각형 48"/>
          <p:cNvSpPr>
            <a:spLocks noChangeArrowheads="1"/>
          </p:cNvSpPr>
          <p:nvPr/>
        </p:nvSpPr>
        <p:spPr bwMode="auto">
          <a:xfrm>
            <a:off x="1" y="116632"/>
            <a:ext cx="19077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48A8D8"/>
              </a:buClr>
            </a:pPr>
            <a:r>
              <a:rPr kumimoji="0" lang="en-US" altLang="ko-K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[ </a:t>
            </a:r>
            <a:r>
              <a:rPr kumimoji="0" lang="ko-KR" alt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참고 </a:t>
            </a:r>
            <a:r>
              <a:rPr kumimoji="0" lang="en-US" altLang="ko-K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]</a:t>
            </a:r>
            <a:endParaRPr kumimoji="0" lang="en-US" altLang="ko-KR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" name="AutoShape 11"/>
          <p:cNvSpPr>
            <a:spLocks noChangeArrowheads="1"/>
          </p:cNvSpPr>
          <p:nvPr/>
        </p:nvSpPr>
        <p:spPr bwMode="auto">
          <a:xfrm>
            <a:off x="251520" y="5445224"/>
            <a:ext cx="4286662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ko-KR" alt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           에너지 자유도시 건설</a:t>
            </a:r>
            <a: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lang="ko-KR" altLang="en-US" sz="15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신재생</a:t>
            </a:r>
            <a:r>
              <a:rPr lang="ko-KR" altLang="en-US" sz="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 보급 </a:t>
            </a:r>
            <a:r>
              <a:rPr lang="en-US" altLang="ko-KR" sz="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20%, </a:t>
            </a:r>
            <a:r>
              <a:rPr lang="ko-KR" altLang="en-US" sz="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전력자립 </a:t>
            </a:r>
            <a:r>
              <a:rPr lang="en-US" altLang="ko-KR" sz="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20%</a:t>
            </a:r>
            <a:endParaRPr lang="ko-KR" altLang="en-US" sz="1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4644008" y="5445224"/>
            <a:ext cx="4176464" cy="86409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89999"/>
                </a:schemeClr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 algn="ctr">
            <a:solidFill>
              <a:srgbClr val="C0C0C0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ts val="2400"/>
              </a:lnSpc>
              <a:defRPr/>
            </a:pPr>
            <a:r>
              <a:rPr lang="ko-KR" alt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>              탄소중립도시 광주 건설</a:t>
            </a:r>
            <a: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* </a:t>
            </a:r>
            <a:r>
              <a:rPr lang="ko-KR" altLang="en-US" sz="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탄소 배출 </a:t>
            </a:r>
            <a:r>
              <a:rPr lang="en-US" altLang="ko-KR" sz="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= </a:t>
            </a:r>
            <a:r>
              <a:rPr lang="ko-KR" altLang="en-US" sz="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흡수</a:t>
            </a:r>
            <a:endParaRPr lang="ko-KR" altLang="en-US" sz="1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12910" y="5524466"/>
            <a:ext cx="144016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년</a:t>
            </a:r>
            <a:endParaRPr lang="ko-KR" alt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967208" y="5526024"/>
            <a:ext cx="109232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2050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년</a:t>
            </a:r>
            <a:endParaRPr lang="ko-KR" alt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Picture 6" descr="Untitled-1 copy"/>
          <p:cNvPicPr>
            <a:picLocks noChangeAspect="1" noChangeArrowheads="1"/>
          </p:cNvPicPr>
          <p:nvPr/>
        </p:nvPicPr>
        <p:blipFill>
          <a:blip r:embed="rId3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Untitled-1 copy"/>
          <p:cNvPicPr>
            <a:picLocks noChangeAspect="1" noChangeArrowheads="1"/>
          </p:cNvPicPr>
          <p:nvPr/>
        </p:nvPicPr>
        <p:blipFill>
          <a:blip r:embed="rId3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8803087" y="6567488"/>
            <a:ext cx="3770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19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405320" y="160592"/>
            <a:ext cx="428194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Clr>
                <a:srgbClr val="48A8D8"/>
              </a:buClr>
            </a:pPr>
            <a:r>
              <a:rPr kumimoji="0"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에너지 자유도시 </a:t>
            </a:r>
            <a:r>
              <a:rPr kumimoji="0"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조성계획</a:t>
            </a:r>
            <a:r>
              <a:rPr kumimoji="0"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안</a:t>
            </a:r>
            <a:r>
              <a:rPr kumimoji="0"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7" name="그룹 26"/>
          <p:cNvGrpSpPr>
            <a:grpSpLocks/>
          </p:cNvGrpSpPr>
          <p:nvPr/>
        </p:nvGrpSpPr>
        <p:grpSpPr bwMode="auto">
          <a:xfrm>
            <a:off x="971600" y="1124744"/>
            <a:ext cx="7427912" cy="864096"/>
            <a:chOff x="1338263" y="2274870"/>
            <a:chExt cx="7427912" cy="1143000"/>
          </a:xfrm>
        </p:grpSpPr>
        <p:sp>
          <p:nvSpPr>
            <p:cNvPr id="28" name="모서리가 둥근 직사각형 37"/>
            <p:cNvSpPr>
              <a:spLocks noChangeArrowheads="1"/>
            </p:cNvSpPr>
            <p:nvPr/>
          </p:nvSpPr>
          <p:spPr bwMode="auto">
            <a:xfrm>
              <a:off x="1338263" y="2274870"/>
              <a:ext cx="7427912" cy="1143000"/>
            </a:xfrm>
            <a:prstGeom prst="roundRect">
              <a:avLst>
                <a:gd name="adj" fmla="val 3648"/>
              </a:avLst>
            </a:prstGeom>
            <a:solidFill>
              <a:srgbClr val="CCDED8"/>
            </a:solidFill>
            <a:ln w="3175" algn="ctr">
              <a:solidFill>
                <a:srgbClr val="808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kumimoji="0" lang="ko-KR" altLang="en-US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9" name="AutoShape 95"/>
            <p:cNvSpPr>
              <a:spLocks noChangeArrowheads="1"/>
            </p:cNvSpPr>
            <p:nvPr/>
          </p:nvSpPr>
          <p:spPr bwMode="auto">
            <a:xfrm>
              <a:off x="1389063" y="2303445"/>
              <a:ext cx="7351712" cy="261937"/>
            </a:xfrm>
            <a:prstGeom prst="roundRect">
              <a:avLst>
                <a:gd name="adj" fmla="val 12333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30" name="Picture 170" descr="003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 bwMode="auto">
          <a:xfrm>
            <a:off x="1659973" y="1380215"/>
            <a:ext cx="1317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/>
          <p:cNvSpPr/>
          <p:nvPr/>
        </p:nvSpPr>
        <p:spPr>
          <a:xfrm>
            <a:off x="1802335" y="1231920"/>
            <a:ext cx="6381875" cy="670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ln w="1905"/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kumimoji="0" lang="en-US" altLang="ko-KR" dirty="0" smtClean="0">
                <a:ln w="1905"/>
                <a:latin typeface="HY헤드라인M" pitchFamily="18" charset="-127"/>
                <a:ea typeface="HY헤드라인M" pitchFamily="18" charset="-127"/>
              </a:rPr>
              <a:t>: 2014~2020(7</a:t>
            </a:r>
            <a:r>
              <a:rPr kumimoji="0" lang="ko-KR" altLang="en-US" dirty="0" smtClean="0">
                <a:ln w="1905"/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kumimoji="0" lang="en-US" altLang="ko-KR" dirty="0" smtClean="0">
                <a:ln w="1905"/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dirty="0" smtClean="0">
                <a:ln w="1905"/>
                <a:latin typeface="HY헤드라인M" pitchFamily="18" charset="-127"/>
                <a:ea typeface="HY헤드라인M" pitchFamily="18" charset="-127"/>
              </a:rPr>
              <a:t>사업비</a:t>
            </a:r>
            <a:r>
              <a:rPr kumimoji="0" lang="ko-KR" altLang="en-US" dirty="0" smtClean="0">
                <a:ln w="1905"/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kumimoji="0" lang="en-US" altLang="ko-KR" dirty="0" smtClean="0">
                <a:ln w="1905"/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dirty="0" smtClean="0">
                <a:ln w="1905"/>
                <a:latin typeface="HY헤드라인M" pitchFamily="18" charset="-127"/>
                <a:ea typeface="HY헤드라인M" pitchFamily="18" charset="-127"/>
              </a:rPr>
              <a:t>약 </a:t>
            </a:r>
            <a:r>
              <a:rPr kumimoji="0" lang="en-US" altLang="ko-KR" dirty="0" smtClean="0">
                <a:ln w="1905"/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ko-KR" altLang="en-US" dirty="0" smtClean="0">
                <a:ln w="1905"/>
                <a:latin typeface="HY헤드라인M" pitchFamily="18" charset="-127"/>
                <a:ea typeface="HY헤드라인M" pitchFamily="18" charset="-127"/>
              </a:rPr>
              <a:t>조 </a:t>
            </a:r>
            <a:r>
              <a:rPr kumimoji="0" lang="en-US" altLang="ko-KR" dirty="0" smtClean="0">
                <a:ln w="1905"/>
                <a:latin typeface="HY헤드라인M" pitchFamily="18" charset="-127"/>
                <a:ea typeface="HY헤드라인M" pitchFamily="18" charset="-127"/>
              </a:rPr>
              <a:t>8</a:t>
            </a:r>
            <a:r>
              <a:rPr kumimoji="0" lang="ko-KR" altLang="en-US" dirty="0" err="1" smtClean="0">
                <a:ln w="1905"/>
                <a:latin typeface="HY헤드라인M" pitchFamily="18" charset="-127"/>
                <a:ea typeface="HY헤드라인M" pitchFamily="18" charset="-127"/>
              </a:rPr>
              <a:t>천억원</a:t>
            </a:r>
            <a:r>
              <a:rPr kumimoji="0" lang="en-US" altLang="ko-KR" sz="1600" dirty="0" smtClean="0">
                <a:ln w="1905"/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600" dirty="0" smtClean="0">
                <a:ln w="1905"/>
                <a:latin typeface="HY헤드라인M" pitchFamily="18" charset="-127"/>
                <a:ea typeface="HY헤드라인M" pitchFamily="18" charset="-127"/>
              </a:rPr>
              <a:t>  * </a:t>
            </a:r>
            <a:r>
              <a:rPr kumimoji="0" lang="ko-KR" altLang="en-US" sz="1600" dirty="0" smtClean="0">
                <a:ln w="1905"/>
                <a:latin typeface="HY헤드라인M" pitchFamily="18" charset="-127"/>
                <a:ea typeface="HY헤드라인M" pitchFamily="18" charset="-127"/>
              </a:rPr>
              <a:t>사업비의 </a:t>
            </a:r>
            <a:r>
              <a:rPr kumimoji="0" lang="en-US" altLang="ko-KR" sz="1600" dirty="0" smtClean="0">
                <a:ln w="1905"/>
                <a:latin typeface="HY헤드라인M" pitchFamily="18" charset="-127"/>
                <a:ea typeface="HY헤드라인M" pitchFamily="18" charset="-127"/>
              </a:rPr>
              <a:t>90% </a:t>
            </a:r>
            <a:r>
              <a:rPr kumimoji="0" lang="ko-KR" altLang="en-US" sz="1600" dirty="0" smtClean="0">
                <a:ln w="1905"/>
                <a:latin typeface="HY헤드라인M" pitchFamily="18" charset="-127"/>
                <a:ea typeface="HY헤드라인M" pitchFamily="18" charset="-127"/>
              </a:rPr>
              <a:t>이상을 민자로 조달</a:t>
            </a:r>
            <a:endParaRPr kumimoji="0" lang="en-US" altLang="ko-KR" sz="1600" dirty="0" smtClean="0">
              <a:ln w="1905"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439098" y="1101666"/>
            <a:ext cx="1045350" cy="968852"/>
          </a:xfrm>
          <a:prstGeom prst="ellipse">
            <a:avLst/>
          </a:prstGeom>
          <a:gradFill rotWithShape="1">
            <a:gsLst>
              <a:gs pos="0">
                <a:srgbClr val="FE9202"/>
              </a:gs>
              <a:gs pos="100000">
                <a:srgbClr val="FFF643"/>
              </a:gs>
            </a:gsLst>
            <a:lin ang="18900000" scaled="1"/>
          </a:gra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1" name="Picture 17" descr="그림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847" y="1052736"/>
            <a:ext cx="732142" cy="50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604255" y="1349560"/>
            <a:ext cx="79060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50" dirty="0" smtClean="0">
                <a:ln w="11430"/>
                <a:gradFill>
                  <a:gsLst>
                    <a:gs pos="25000">
                      <a:srgbClr val="003366"/>
                    </a:gs>
                    <a:gs pos="100000">
                      <a:srgbClr val="4789FF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 요</a:t>
            </a:r>
            <a:endParaRPr kumimoji="0" lang="ko-KR" altLang="en-US" sz="2000" b="1" spc="50" dirty="0">
              <a:ln w="11430"/>
              <a:gradFill>
                <a:gsLst>
                  <a:gs pos="25000">
                    <a:srgbClr val="003366"/>
                  </a:gs>
                  <a:gs pos="100000">
                    <a:srgbClr val="4789FF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3" name="Picture 170" descr="003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 bwMode="auto">
          <a:xfrm>
            <a:off x="1659973" y="1744768"/>
            <a:ext cx="1317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oup 7"/>
          <p:cNvGrpSpPr>
            <a:grpSpLocks/>
          </p:cNvGrpSpPr>
          <p:nvPr/>
        </p:nvGrpSpPr>
        <p:grpSpPr bwMode="auto">
          <a:xfrm>
            <a:off x="611560" y="2132856"/>
            <a:ext cx="7920880" cy="2592288"/>
            <a:chOff x="288" y="346"/>
            <a:chExt cx="3182" cy="2086"/>
          </a:xfrm>
        </p:grpSpPr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l="4445" t="45738" r="4245" b="26031"/>
            <a:stretch>
              <a:fillRect/>
            </a:stretch>
          </p:blipFill>
          <p:spPr bwMode="auto">
            <a:xfrm>
              <a:off x="288" y="754"/>
              <a:ext cx="3173" cy="1678"/>
            </a:xfrm>
            <a:prstGeom prst="rect">
              <a:avLst/>
            </a:prstGeom>
            <a:noFill/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l="4344" t="35884" r="4245" b="55060"/>
            <a:stretch>
              <a:fillRect/>
            </a:stretch>
          </p:blipFill>
          <p:spPr bwMode="auto">
            <a:xfrm>
              <a:off x="294" y="346"/>
              <a:ext cx="3176" cy="509"/>
            </a:xfrm>
            <a:prstGeom prst="rect">
              <a:avLst/>
            </a:prstGeom>
            <a:noFill/>
          </p:spPr>
        </p:pic>
      </p:grp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790948" y="2194640"/>
            <a:ext cx="7597476" cy="231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0" lang="ko-KR" altLang="en-US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추 진 전 </a:t>
            </a:r>
            <a:r>
              <a:rPr kumimoji="0" lang="ko-KR" altLang="en-US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략</a:t>
            </a:r>
            <a:endParaRPr kumimoji="0" lang="ko-KR" altLang="en-US" sz="2200" dirty="0">
              <a:latin typeface="+mj-ea"/>
              <a:ea typeface="+mj-ea"/>
            </a:endParaRPr>
          </a:p>
          <a:p>
            <a:r>
              <a:rPr kumimoji="0" lang="ko-KR" altLang="en-US" sz="1000" dirty="0">
                <a:latin typeface="+mj-ea"/>
                <a:ea typeface="+mj-ea"/>
              </a:rPr>
              <a:t> </a:t>
            </a:r>
            <a:r>
              <a:rPr kumimoji="0" lang="ko-KR" altLang="en-US" sz="1000" dirty="0" smtClean="0">
                <a:latin typeface="+mj-ea"/>
                <a:ea typeface="+mj-ea"/>
              </a:rPr>
              <a:t> </a:t>
            </a:r>
            <a:endParaRPr kumimoji="0" lang="en-US" altLang="ko-KR" sz="1000" dirty="0" smtClean="0">
              <a:latin typeface="+mj-ea"/>
              <a:ea typeface="+mj-ea"/>
            </a:endParaRPr>
          </a:p>
          <a:p>
            <a:r>
              <a:rPr kumimoji="0" lang="en-US" altLang="ko-KR" b="1" dirty="0" smtClean="0">
                <a:latin typeface="+mj-ea"/>
                <a:ea typeface="+mj-ea"/>
              </a:rPr>
              <a:t> </a:t>
            </a:r>
            <a:r>
              <a:rPr kumimoji="0" lang="en-US" altLang="ko-KR" b="1" dirty="0" smtClean="0">
                <a:latin typeface="+mj-ea"/>
                <a:ea typeface="+mj-ea"/>
              </a:rPr>
              <a:t>  </a:t>
            </a:r>
            <a:r>
              <a:rPr lang="ko-KR" altLang="en-US" b="1" dirty="0" err="1" smtClean="0">
                <a:latin typeface="+mj-ea"/>
                <a:ea typeface="+mj-ea"/>
              </a:rPr>
              <a:t>신재생에너지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보급 </a:t>
            </a:r>
            <a:r>
              <a:rPr lang="ko-KR" altLang="en-US" b="1" dirty="0" smtClean="0">
                <a:latin typeface="+mj-ea"/>
                <a:ea typeface="+mj-ea"/>
              </a:rPr>
              <a:t>가속</a:t>
            </a:r>
            <a:r>
              <a:rPr lang="en-US" altLang="ko-KR" b="1" dirty="0" smtClean="0">
                <a:latin typeface="+mj-ea"/>
                <a:ea typeface="+mj-ea"/>
              </a:rPr>
              <a:t/>
            </a:r>
            <a:br>
              <a:rPr lang="en-US" altLang="ko-KR" b="1" dirty="0" smtClean="0">
                <a:latin typeface="+mj-ea"/>
                <a:ea typeface="+mj-ea"/>
              </a:rPr>
            </a:br>
            <a:r>
              <a:rPr lang="en-US" altLang="ko-KR" b="1" dirty="0" smtClean="0">
                <a:latin typeface="+mj-ea"/>
                <a:ea typeface="+mj-ea"/>
              </a:rPr>
              <a:t>   - </a:t>
            </a:r>
            <a:r>
              <a:rPr lang="ko-KR" altLang="en-US" dirty="0" smtClean="0">
                <a:latin typeface="+mj-ea"/>
                <a:ea typeface="+mj-ea"/>
              </a:rPr>
              <a:t>연료전지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err="1" smtClean="0">
                <a:latin typeface="+mj-ea"/>
                <a:ea typeface="+mj-ea"/>
              </a:rPr>
              <a:t>심부지열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태양광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도시형 </a:t>
            </a:r>
            <a:r>
              <a:rPr lang="ko-KR" altLang="en-US" dirty="0" smtClean="0">
                <a:latin typeface="+mj-ea"/>
                <a:ea typeface="+mj-ea"/>
              </a:rPr>
              <a:t>풍력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바이오</a:t>
            </a:r>
            <a:r>
              <a:rPr lang="en-US" altLang="ko-KR" dirty="0" smtClean="0">
                <a:latin typeface="+mj-ea"/>
                <a:ea typeface="+mj-ea"/>
              </a:rPr>
              <a:t>·</a:t>
            </a:r>
            <a:r>
              <a:rPr lang="ko-KR" altLang="en-US" dirty="0" smtClean="0">
                <a:latin typeface="+mj-ea"/>
                <a:ea typeface="+mj-ea"/>
              </a:rPr>
              <a:t>환경기초시설</a:t>
            </a:r>
            <a:r>
              <a:rPr lang="en-US" altLang="ko-KR" dirty="0" smtClean="0">
                <a:latin typeface="+mj-ea"/>
                <a:ea typeface="+mj-ea"/>
              </a:rPr>
              <a:t/>
            </a:r>
            <a:br>
              <a:rPr lang="en-US" altLang="ko-KR" dirty="0" smtClean="0">
                <a:latin typeface="+mj-ea"/>
                <a:ea typeface="+mj-ea"/>
              </a:rPr>
            </a:b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en-US" altLang="ko-KR" b="1" dirty="0" smtClean="0">
                <a:latin typeface="+mj-ea"/>
                <a:ea typeface="+mj-ea"/>
              </a:rPr>
              <a:t>LED </a:t>
            </a:r>
            <a:r>
              <a:rPr lang="ko-KR" altLang="en-US" b="1" dirty="0" smtClean="0">
                <a:latin typeface="+mj-ea"/>
                <a:ea typeface="+mj-ea"/>
              </a:rPr>
              <a:t>등 지역산업 밀착형 에너지 이용 고효율설비 보급</a:t>
            </a:r>
          </a:p>
          <a:p>
            <a:r>
              <a:rPr lang="ko-KR" altLang="en-US" b="1" dirty="0" smtClean="0">
                <a:latin typeface="+mj-ea"/>
                <a:ea typeface="+mj-ea"/>
              </a:rPr>
              <a:t>   제도개선 </a:t>
            </a:r>
            <a:r>
              <a:rPr lang="ko-KR" altLang="en-US" b="1" dirty="0" smtClean="0">
                <a:latin typeface="+mj-ea"/>
                <a:ea typeface="+mj-ea"/>
              </a:rPr>
              <a:t>및 지원</a:t>
            </a:r>
          </a:p>
          <a:p>
            <a:r>
              <a:rPr lang="en-US" altLang="ko-KR" b="1" dirty="0" smtClean="0">
                <a:latin typeface="+mj-ea"/>
              </a:rPr>
              <a:t>   </a:t>
            </a:r>
            <a:r>
              <a:rPr lang="en-US" altLang="ko-KR" b="1" dirty="0" smtClean="0">
                <a:latin typeface="+mj-ea"/>
              </a:rPr>
              <a:t>- </a:t>
            </a:r>
            <a:r>
              <a:rPr lang="ko-KR" altLang="en-US" dirty="0" smtClean="0">
                <a:latin typeface="+mj-ea"/>
                <a:ea typeface="+mj-ea"/>
              </a:rPr>
              <a:t>인센티브 </a:t>
            </a:r>
            <a:r>
              <a:rPr lang="ko-KR" altLang="en-US" dirty="0" smtClean="0">
                <a:latin typeface="+mj-ea"/>
                <a:ea typeface="+mj-ea"/>
              </a:rPr>
              <a:t>제공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기금 조성</a:t>
            </a:r>
            <a:r>
              <a:rPr lang="en-US" altLang="ko-KR" dirty="0" smtClean="0">
                <a:latin typeface="+mj-ea"/>
                <a:ea typeface="+mj-ea"/>
              </a:rPr>
              <a:t>·</a:t>
            </a:r>
            <a:r>
              <a:rPr lang="ko-KR" altLang="en-US" dirty="0" smtClean="0">
                <a:latin typeface="+mj-ea"/>
                <a:ea typeface="+mj-ea"/>
              </a:rPr>
              <a:t>운영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태양광 </a:t>
            </a:r>
            <a:r>
              <a:rPr lang="ko-KR" altLang="en-US" dirty="0" smtClean="0">
                <a:latin typeface="+mj-ea"/>
                <a:ea typeface="+mj-ea"/>
              </a:rPr>
              <a:t>협동조합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자치법규 정비</a:t>
            </a:r>
            <a:r>
              <a:rPr lang="en-US" altLang="ko-KR" dirty="0" smtClean="0">
                <a:latin typeface="+mj-ea"/>
                <a:ea typeface="+mj-ea"/>
              </a:rPr>
              <a:t>,</a:t>
            </a:r>
          </a:p>
          <a:p>
            <a:r>
              <a:rPr lang="en-US" altLang="ko-KR" dirty="0" smtClean="0">
                <a:latin typeface="+mj-ea"/>
                <a:ea typeface="+mj-ea"/>
              </a:rPr>
              <a:t>     </a:t>
            </a:r>
            <a:r>
              <a:rPr lang="ko-KR" altLang="en-US" dirty="0" smtClean="0">
                <a:latin typeface="+mj-ea"/>
                <a:ea typeface="+mj-ea"/>
              </a:rPr>
              <a:t>선도기술 개발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탄소은행 개선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48" name="그림 69" descr="사본 - na_c2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7176" y="2870520"/>
            <a:ext cx="144016" cy="1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69" descr="사본 - na_c2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7176" y="3383368"/>
            <a:ext cx="144016" cy="1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9" descr="사본 - na_c20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7176" y="3680192"/>
            <a:ext cx="144016" cy="15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3" descr="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V="1">
            <a:off x="3223083" y="3968534"/>
            <a:ext cx="2765616" cy="176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그림 46" descr="구름하늘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그림 47" descr="잔디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그림 10" descr="89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284984"/>
            <a:ext cx="40354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직사각형 4"/>
          <p:cNvSpPr>
            <a:spLocks noChangeArrowheads="1"/>
          </p:cNvSpPr>
          <p:nvPr/>
        </p:nvSpPr>
        <p:spPr bwMode="auto">
          <a:xfrm>
            <a:off x="1908175" y="2492375"/>
            <a:ext cx="655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Ⅰ. </a:t>
            </a:r>
            <a:r>
              <a:rPr kumimoji="0" lang="ko-KR" alt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글로벌 에너지환경 변화</a:t>
            </a:r>
            <a:endParaRPr kumimoji="0" lang="en-US" altLang="ko-KR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1295400" y="2997200"/>
            <a:ext cx="7011988" cy="352425"/>
            <a:chOff x="672" y="2110"/>
            <a:chExt cx="4416" cy="434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672" y="2110"/>
              <a:ext cx="2995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/>
              <a:endParaRPr lang="ko-KR" altLang="en-US" sz="1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" charset="0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 flipH="1">
              <a:off x="3718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 flipH="1">
              <a:off x="3819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 flipH="1">
              <a:off x="3921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 flipH="1">
              <a:off x="4022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 flipH="1">
              <a:off x="4124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 flipH="1">
              <a:off x="4225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 flipH="1">
              <a:off x="4327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 flipH="1">
              <a:off x="4428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 flipH="1">
              <a:off x="4530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 flipH="1">
              <a:off x="4631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 flipH="1">
              <a:off x="4733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 flipH="1">
              <a:off x="4834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 flipH="1">
              <a:off x="4936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 flipH="1">
              <a:off x="5037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19458" name="직사각형 23"/>
          <p:cNvSpPr>
            <a:spLocks noChangeArrowheads="1"/>
          </p:cNvSpPr>
          <p:nvPr/>
        </p:nvSpPr>
        <p:spPr bwMode="auto">
          <a:xfrm>
            <a:off x="3856" y="33437"/>
            <a:ext cx="914400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600"/>
              </a:lnSpc>
              <a:buClr>
                <a:srgbClr val="48A8D8"/>
              </a:buClr>
            </a:pP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급격히 </a:t>
            </a:r>
            <a:r>
              <a:rPr kumimoji="0" lang="ko-KR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변하는 </a:t>
            </a: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국제 에너지 포트폴리오</a:t>
            </a:r>
            <a:endParaRPr kumimoji="0" lang="en-US" altLang="ko-K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7" name="다이어그램 26"/>
          <p:cNvGraphicFramePr/>
          <p:nvPr/>
        </p:nvGraphicFramePr>
        <p:xfrm>
          <a:off x="179512" y="1180976"/>
          <a:ext cx="8712968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0" name="직사각형 24"/>
          <p:cNvSpPr>
            <a:spLocks noChangeArrowheads="1"/>
          </p:cNvSpPr>
          <p:nvPr/>
        </p:nvSpPr>
        <p:spPr bwMode="auto">
          <a:xfrm>
            <a:off x="1547813" y="1249363"/>
            <a:ext cx="7146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6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셰일가스</a:t>
            </a:r>
            <a:r>
              <a:rPr kumimoji="0" lang="en-US" altLang="ko-KR" sz="1600" dirty="0">
                <a:latin typeface="HY헤드라인M" pitchFamily="18" charset="-127"/>
                <a:ea typeface="HY헤드라인M" pitchFamily="18" charset="-127"/>
              </a:rPr>
              <a:t>(Shale gas)</a:t>
            </a:r>
            <a:r>
              <a:rPr kumimoji="0" lang="ko-KR" altLang="en-US" sz="1600" dirty="0">
                <a:latin typeface="HY헤드라인M" pitchFamily="18" charset="-127"/>
                <a:ea typeface="HY헤드라인M" pitchFamily="18" charset="-127"/>
              </a:rPr>
              <a:t>가 미래의 에너지산업에 미칠 파급력에 전 세계가 주목</a:t>
            </a:r>
            <a:endParaRPr kumimoji="0" lang="en-US" altLang="ko-KR" sz="1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61" name="직사각형 25"/>
          <p:cNvSpPr>
            <a:spLocks noChangeArrowheads="1"/>
          </p:cNvSpPr>
          <p:nvPr/>
        </p:nvSpPr>
        <p:spPr bwMode="auto">
          <a:xfrm>
            <a:off x="1709738" y="1536700"/>
            <a:ext cx="76152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미국 천연가스가격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: 2008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ko-KR" altLang="en-US" sz="1400" dirty="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$</a:t>
            </a:r>
            <a:r>
              <a:rPr kumimoji="0" lang="en-US" altLang="ko-KR" sz="1400" dirty="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13/</a:t>
            </a:r>
            <a:r>
              <a:rPr kumimoji="0" lang="en-US" altLang="ko-KR" sz="1400" dirty="0" err="1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MMBtu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까지 상승 후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대규모 </a:t>
            </a:r>
            <a:r>
              <a:rPr kumimoji="0" lang="ko-KR" altLang="en-US" sz="1400" dirty="0" err="1">
                <a:latin typeface="HY헤드라인M" pitchFamily="18" charset="-127"/>
                <a:ea typeface="HY헤드라인M" pitchFamily="18" charset="-127"/>
              </a:rPr>
              <a:t>셰일가스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 개발로 최근 </a:t>
            </a:r>
            <a:r>
              <a:rPr kumimoji="0" lang="ko-KR" altLang="en-US" sz="1400" dirty="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$</a:t>
            </a:r>
            <a:r>
              <a:rPr kumimoji="0" lang="en-US" altLang="ko-KR" sz="1400" dirty="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3/</a:t>
            </a:r>
            <a:r>
              <a:rPr kumimoji="0" lang="en-US" altLang="ko-KR" sz="1400" dirty="0" err="1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MMBtu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 대로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하락 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→ </a:t>
            </a:r>
            <a:r>
              <a:rPr kumimoji="0"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셰일로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 인해 중동 지역에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의존하던 가스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수입선 다변화 예상</a:t>
            </a:r>
            <a:endParaRPr kumimoji="0" lang="ko-KR" altLang="en-US" sz="1400" dirty="0">
              <a:latin typeface="HY헤드라인M" pitchFamily="18" charset="-127"/>
              <a:ea typeface="HY헤드라인M" pitchFamily="18" charset="-127"/>
            </a:endParaRPr>
          </a:p>
          <a:p>
            <a:pPr marL="171450" indent="-17145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endParaRPr kumimoji="0" lang="en-US" altLang="ko-KR" sz="1400" b="1" dirty="0">
              <a:solidFill>
                <a:srgbClr val="FF0000"/>
              </a:solidFill>
              <a:latin typeface="맑은 고딕"/>
            </a:endParaRPr>
          </a:p>
          <a:p>
            <a:pPr marL="171450" indent="-171450">
              <a:lnSpc>
                <a:spcPct val="150000"/>
              </a:lnSpc>
              <a:buFont typeface="Arial" charset="0"/>
              <a:buChar char="•"/>
            </a:pPr>
            <a:endParaRPr kumimoji="0" lang="en-US" altLang="ko-KR" sz="1400" b="1" dirty="0">
              <a:solidFill>
                <a:srgbClr val="FF0000"/>
              </a:solidFill>
              <a:latin typeface="맑은 고딕"/>
            </a:endParaRPr>
          </a:p>
        </p:txBody>
      </p:sp>
      <p:sp>
        <p:nvSpPr>
          <p:cNvPr id="19462" name="직사각형 28"/>
          <p:cNvSpPr>
            <a:spLocks noChangeArrowheads="1"/>
          </p:cNvSpPr>
          <p:nvPr/>
        </p:nvSpPr>
        <p:spPr bwMode="auto">
          <a:xfrm>
            <a:off x="1547813" y="2160588"/>
            <a:ext cx="57610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buClr>
                <a:srgbClr val="00589A"/>
              </a:buClr>
            </a:pPr>
            <a:r>
              <a:rPr kumimoji="0" lang="en-US" altLang="ko-KR" sz="1600" dirty="0">
                <a:solidFill>
                  <a:srgbClr val="FF0000"/>
                </a:solidFill>
              </a:rPr>
              <a:t>“</a:t>
            </a:r>
            <a:r>
              <a:rPr kumimoji="0" lang="ko-KR" altLang="en-US" sz="16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셰일가스의</a:t>
            </a:r>
            <a:r>
              <a:rPr kumimoji="0" lang="ko-KR" altLang="en-US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개발로 가스 황금시대가 도래할 것으로 전망</a:t>
            </a:r>
            <a:r>
              <a:rPr kumimoji="0" lang="en-US" altLang="ko-KR" sz="2200" dirty="0">
                <a:latin typeface="HY헤드라인M" pitchFamily="18" charset="-127"/>
                <a:ea typeface="HY헤드라인M" pitchFamily="18" charset="-127"/>
              </a:rPr>
              <a:t>”</a:t>
            </a:r>
            <a:r>
              <a:rPr kumimoji="0" lang="ko-KR" altLang="en-US" sz="22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2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kumimoji="0" lang="en-US" altLang="ko-KR" sz="22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sz="1100" b="1" dirty="0">
                <a:solidFill>
                  <a:srgbClr val="262626"/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kumimoji="0" lang="ko-KR" altLang="en-US" sz="1100" b="1" dirty="0">
                <a:solidFill>
                  <a:srgbClr val="262626"/>
                </a:solidFill>
                <a:latin typeface="나눔고딕" pitchFamily="50" charset="-127"/>
                <a:ea typeface="나눔고딕" pitchFamily="50" charset="-127"/>
              </a:rPr>
              <a:t>세계에너지기구</a:t>
            </a:r>
            <a:r>
              <a:rPr kumimoji="0" lang="en-US" altLang="ko-KR" sz="1100" b="1" dirty="0">
                <a:solidFill>
                  <a:srgbClr val="262626"/>
                </a:solidFill>
                <a:latin typeface="나눔고딕" pitchFamily="50" charset="-127"/>
                <a:ea typeface="나눔고딕" pitchFamily="50" charset="-127"/>
              </a:rPr>
              <a:t>(IEA)</a:t>
            </a:r>
          </a:p>
        </p:txBody>
      </p:sp>
      <p:sp>
        <p:nvSpPr>
          <p:cNvPr id="19463" name="직사각형 30"/>
          <p:cNvSpPr>
            <a:spLocks noChangeArrowheads="1"/>
          </p:cNvSpPr>
          <p:nvPr/>
        </p:nvSpPr>
        <p:spPr bwMode="auto">
          <a:xfrm>
            <a:off x="1676400" y="3044825"/>
            <a:ext cx="2247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60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원전 안정성 문제 </a:t>
            </a:r>
            <a:r>
              <a:rPr kumimoji="0" lang="ko-KR" altLang="en-US" sz="1600">
                <a:latin typeface="HY헤드라인M" pitchFamily="18" charset="-127"/>
                <a:ea typeface="HY헤드라인M" pitchFamily="18" charset="-127"/>
              </a:rPr>
              <a:t>대두</a:t>
            </a: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1625600" y="3381375"/>
            <a:ext cx="791527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lnSpc>
                <a:spcPct val="130000"/>
              </a:lnSpc>
              <a:buFont typeface="Arial" charset="0"/>
              <a:buChar char="•"/>
            </a:pPr>
            <a:r>
              <a:rPr lang="ko-KR" altLang="en-US" sz="1400" dirty="0" err="1">
                <a:latin typeface="HY헤드라인M" pitchFamily="18" charset="-127"/>
                <a:ea typeface="HY헤드라인M" pitchFamily="18" charset="-127"/>
              </a:rPr>
              <a:t>후쿠시마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 원전사고</a:t>
            </a:r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(2011.3)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이후 세계적 “원전위험”공감 확산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625600" y="3651250"/>
            <a:ext cx="7915275" cy="9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lnSpc>
                <a:spcPct val="130000"/>
              </a:lnSpc>
              <a:buFont typeface="Arial" charset="0"/>
              <a:buChar char="•"/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이를 계기로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독일은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자국의 원전 프로그램을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재검토해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년까지 원전 폐쇄 예정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* (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독일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) 2025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년까지 전체 전력의 </a:t>
            </a:r>
            <a:r>
              <a:rPr lang="en-US" altLang="ko-KR" sz="1400" dirty="0" smtClean="0">
                <a:latin typeface="HY헤드라인M" pitchFamily="18" charset="-127"/>
                <a:ea typeface="HY헤드라인M" pitchFamily="18" charset="-127"/>
              </a:rPr>
              <a:t>80%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이상을 </a:t>
            </a:r>
            <a:r>
              <a:rPr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신재생에너지로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 충당</a:t>
            </a:r>
            <a:endParaRPr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 marL="171450" indent="-171450">
              <a:lnSpc>
                <a:spcPct val="130000"/>
              </a:lnSpc>
              <a:buFont typeface="Arial" charset="0"/>
              <a:buChar char="•"/>
            </a:pP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원전 건설 계획 차질에 따라 타 에너지원에 대한 수요 증가 </a:t>
            </a:r>
            <a:r>
              <a:rPr lang="ko-KR" altLang="en-US" sz="1400" dirty="0" smtClean="0">
                <a:latin typeface="HY헤드라인M" pitchFamily="18" charset="-127"/>
                <a:ea typeface="HY헤드라인M" pitchFamily="18" charset="-127"/>
              </a:rPr>
              <a:t>중</a:t>
            </a:r>
            <a:endParaRPr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66" name="직사각형 33"/>
          <p:cNvSpPr>
            <a:spLocks noChangeArrowheads="1"/>
          </p:cNvSpPr>
          <p:nvPr/>
        </p:nvSpPr>
        <p:spPr bwMode="auto">
          <a:xfrm>
            <a:off x="1695450" y="4757738"/>
            <a:ext cx="6208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48A8D8"/>
              </a:buClr>
            </a:pPr>
            <a:r>
              <a:rPr kumimoji="0" lang="ko-KR" altLang="en-US" sz="1600" dirty="0">
                <a:latin typeface="HY헤드라인M" pitchFamily="18" charset="-127"/>
                <a:ea typeface="HY헤드라인M" pitchFamily="18" charset="-127"/>
              </a:rPr>
              <a:t>글로벌 에너지시장은 </a:t>
            </a:r>
            <a:r>
              <a:rPr kumimoji="0" lang="ko-KR" altLang="en-US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신흥 개도국에 의해 </a:t>
            </a:r>
            <a:r>
              <a:rPr kumimoji="0" lang="ko-KR" altLang="en-US" sz="16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크게 </a:t>
            </a:r>
            <a:r>
              <a:rPr kumimoji="0" lang="ko-KR" altLang="en-US" sz="16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영향</a:t>
            </a:r>
            <a:r>
              <a:rPr kumimoji="0" lang="ko-KR" altLang="en-US" sz="1600" dirty="0">
                <a:latin typeface="HY헤드라인M" pitchFamily="18" charset="-127"/>
                <a:ea typeface="HY헤드라인M" pitchFamily="18" charset="-127"/>
              </a:rPr>
              <a:t>을 받게 될 것</a:t>
            </a:r>
            <a:endParaRPr kumimoji="0" lang="ko-KR" altLang="en-US" sz="16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67" name="직사각형 35"/>
          <p:cNvSpPr>
            <a:spLocks noChangeArrowheads="1"/>
          </p:cNvSpPr>
          <p:nvPr/>
        </p:nvSpPr>
        <p:spPr bwMode="auto">
          <a:xfrm>
            <a:off x="1654175" y="5157788"/>
            <a:ext cx="7239000" cy="121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lnSpc>
                <a:spcPts val="1800"/>
              </a:lnSpc>
              <a:buFont typeface="Arial" charset="0"/>
              <a:buChar char="•"/>
            </a:pP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미래 세계 에너지 소비는 </a:t>
            </a:r>
            <a:r>
              <a:rPr kumimoji="0" lang="en-US" altLang="ko-KR" sz="1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OECD </a:t>
            </a:r>
            <a:r>
              <a:rPr kumimoji="0" lang="ko-KR" altLang="en-US" sz="1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역외 국가들</a:t>
            </a:r>
            <a:r>
              <a:rPr kumimoji="0" lang="en-US" altLang="ko-KR" sz="1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중국</a:t>
            </a:r>
            <a:r>
              <a:rPr kumimoji="0" lang="en-US" altLang="ko-KR" sz="1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인도</a:t>
            </a:r>
            <a:r>
              <a:rPr kumimoji="0" lang="en-US" altLang="ko-KR" sz="1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브라질</a:t>
            </a:r>
            <a:r>
              <a:rPr kumimoji="0" lang="en-US" altLang="ko-KR" sz="1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중동 등</a:t>
            </a:r>
            <a:r>
              <a:rPr kumimoji="0" lang="en-US" altLang="ko-KR" sz="1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14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에 의해 </a:t>
            </a:r>
            <a:r>
              <a:rPr kumimoji="0" lang="ko-KR" altLang="en-US" sz="14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좌우</a:t>
            </a:r>
            <a:endParaRPr kumimoji="0"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 marL="171450" indent="-171450">
              <a:lnSpc>
                <a:spcPts val="1800"/>
              </a:lnSpc>
              <a:buFont typeface="Arial" charset="0"/>
              <a:buChar char="•"/>
            </a:pP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2035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년 중국의 에너지 소비량은 미국보다 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70%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이상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많아질 것으로 예상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/>
            </a:r>
            <a:b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인도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브라질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중동의 에너지수요 증가율은 중국을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능가</a:t>
            </a:r>
            <a:endParaRPr kumimoji="0"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 marL="171450" indent="-171450">
              <a:lnSpc>
                <a:spcPts val="1800"/>
              </a:lnSpc>
              <a:buFont typeface="Arial" charset="0"/>
              <a:buChar char="•"/>
            </a:pP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에너지 공급측면에서도 개도국이 증가될 공급물량의 대부분을 차지할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전망</a:t>
            </a:r>
            <a:endParaRPr kumimoji="0"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 marL="171450" indent="-171450">
              <a:lnSpc>
                <a:spcPts val="1800"/>
              </a:lnSpc>
              <a:buFont typeface="Arial" charset="0"/>
              <a:buChar char="•"/>
            </a:pPr>
            <a:endParaRPr kumimoji="0"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9468" name="슬라이드 번호 개체 틀 5"/>
          <p:cNvSpPr txBox="1">
            <a:spLocks/>
          </p:cNvSpPr>
          <p:nvPr/>
        </p:nvSpPr>
        <p:spPr bwMode="auto">
          <a:xfrm>
            <a:off x="107950" y="65881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4065F35-ECBF-484D-B653-09BF442C37AE}" type="slidenum">
              <a:rPr kumimoji="0" lang="ko-KR" altLang="en-US" sz="1200">
                <a:latin typeface="맑은 고딕"/>
              </a:rPr>
              <a:pPr/>
              <a:t>4</a:t>
            </a:fld>
            <a:endParaRPr kumimoji="0" lang="en-US" altLang="ko-KR" sz="1200">
              <a:latin typeface="맑은 고딕"/>
            </a:endParaRPr>
          </a:p>
        </p:txBody>
      </p:sp>
      <p:pic>
        <p:nvPicPr>
          <p:cNvPr id="15" name="Picture 6" descr="Untitled-1 copy"/>
          <p:cNvPicPr>
            <a:picLocks noChangeAspect="1" noChangeArrowheads="1"/>
          </p:cNvPicPr>
          <p:nvPr/>
        </p:nvPicPr>
        <p:blipFill>
          <a:blip r:embed="rId8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titled-1 copy"/>
          <p:cNvPicPr>
            <a:picLocks noChangeAspect="1" noChangeArrowheads="1"/>
          </p:cNvPicPr>
          <p:nvPr/>
        </p:nvPicPr>
        <p:blipFill>
          <a:blip r:embed="rId8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851177" y="6567488"/>
            <a:ext cx="2808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1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0481" name="슬라이드 번호 개체 틀 11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6D7CFC-A308-4026-9101-923F5991EB98}" type="slidenum">
              <a:rPr lang="ko-KR" altLang="en-US" smtClean="0"/>
              <a:pPr/>
              <a:t>5</a:t>
            </a:fld>
            <a:endParaRPr lang="en-US" altLang="ko-KR" smtClean="0"/>
          </a:p>
        </p:txBody>
      </p:sp>
      <p:sp>
        <p:nvSpPr>
          <p:cNvPr id="20482" name="직사각형 13"/>
          <p:cNvSpPr>
            <a:spLocks noChangeArrowheads="1"/>
          </p:cNvSpPr>
          <p:nvPr/>
        </p:nvSpPr>
        <p:spPr bwMode="auto">
          <a:xfrm>
            <a:off x="20638" y="34398"/>
            <a:ext cx="9144000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5600"/>
              </a:lnSpc>
              <a:buClr>
                <a:srgbClr val="48A8D8"/>
              </a:buClr>
            </a:pP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기후변화 </a:t>
            </a:r>
            <a:r>
              <a:rPr kumimoji="0" lang="ko-KR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문제 대두</a:t>
            </a:r>
            <a:endParaRPr kumimoji="0" lang="en-US" altLang="ko-K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587375" y="1011238"/>
            <a:ext cx="8664575" cy="5475287"/>
            <a:chOff x="587606" y="1011584"/>
            <a:chExt cx="8664914" cy="5475363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1576239" y="5229200"/>
              <a:ext cx="6668169" cy="1008112"/>
            </a:xfrm>
            <a:prstGeom prst="roundRect">
              <a:avLst/>
            </a:prstGeom>
            <a:noFill/>
            <a:ln w="31750">
              <a:solidFill>
                <a:srgbClr val="A0C1F6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1576239" y="3851523"/>
              <a:ext cx="6668169" cy="1008112"/>
            </a:xfrm>
            <a:prstGeom prst="roundRect">
              <a:avLst/>
            </a:prstGeom>
            <a:noFill/>
            <a:ln w="31750">
              <a:solidFill>
                <a:schemeClr val="accent3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1576238" y="2445271"/>
              <a:ext cx="6668169" cy="1008112"/>
            </a:xfrm>
            <a:prstGeom prst="roundRect">
              <a:avLst/>
            </a:prstGeom>
            <a:noFill/>
            <a:ln w="317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ea typeface="굴림" charset="-127"/>
              </a:endParaRPr>
            </a:p>
          </p:txBody>
        </p:sp>
        <p:sp>
          <p:nvSpPr>
            <p:cNvPr id="2" name="모서리가 둥근 직사각형 1"/>
            <p:cNvSpPr/>
            <p:nvPr/>
          </p:nvSpPr>
          <p:spPr>
            <a:xfrm>
              <a:off x="1523281" y="1120552"/>
              <a:ext cx="6721126" cy="1008112"/>
            </a:xfrm>
            <a:prstGeom prst="roundRect">
              <a:avLst/>
            </a:prstGeom>
            <a:noFill/>
            <a:ln w="31750">
              <a:solidFill>
                <a:srgbClr val="8A2DA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ea typeface="굴림" charset="-127"/>
              </a:endParaRPr>
            </a:p>
          </p:txBody>
        </p:sp>
        <p:pic>
          <p:nvPicPr>
            <p:cNvPr id="20496" name="Picture 4" descr="F:\ivvvi\개인자료실\바_아이콘_버튼\박스\g_x2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5613" y="1011584"/>
              <a:ext cx="1847179" cy="133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1253277" y="1110233"/>
              <a:ext cx="649537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spc="50" dirty="0">
                  <a:ln w="11430"/>
                  <a:gradFill>
                    <a:gsLst>
                      <a:gs pos="25000">
                        <a:srgbClr val="B71FE1"/>
                      </a:gs>
                      <a:gs pos="100000">
                        <a:srgbClr val="660066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환경</a:t>
              </a:r>
              <a:endParaRPr kumimoji="0" lang="en-US" altLang="ko-KR" b="1" spc="50" dirty="0">
                <a:ln w="11430"/>
                <a:gradFill>
                  <a:gsLst>
                    <a:gs pos="25000">
                      <a:srgbClr val="B71FE1"/>
                    </a:gs>
                    <a:gs pos="100000">
                      <a:srgbClr val="660066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spc="50" dirty="0">
                  <a:ln w="11430"/>
                  <a:gradFill>
                    <a:gsLst>
                      <a:gs pos="25000">
                        <a:srgbClr val="B71FE1"/>
                      </a:gs>
                      <a:gs pos="100000">
                        <a:srgbClr val="660066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상황</a:t>
              </a:r>
              <a:endParaRPr kumimoji="0" lang="en-US" altLang="ko-KR" b="1" spc="50" dirty="0">
                <a:ln w="11430"/>
                <a:gradFill>
                  <a:gsLst>
                    <a:gs pos="25000">
                      <a:srgbClr val="B71FE1"/>
                    </a:gs>
                    <a:gs pos="100000">
                      <a:srgbClr val="660066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20498" name="그룹 50"/>
            <p:cNvGrpSpPr>
              <a:grpSpLocks/>
            </p:cNvGrpSpPr>
            <p:nvPr/>
          </p:nvGrpSpPr>
          <p:grpSpPr bwMode="auto">
            <a:xfrm>
              <a:off x="2586162" y="1090838"/>
              <a:ext cx="3854988" cy="414024"/>
              <a:chOff x="2571736" y="2209218"/>
              <a:chExt cx="3855323" cy="413757"/>
            </a:xfrm>
          </p:grpSpPr>
          <p:sp>
            <p:nvSpPr>
              <p:cNvPr id="20519" name="TextBox 9"/>
              <p:cNvSpPr txBox="1">
                <a:spLocks noChangeArrowheads="1"/>
              </p:cNvSpPr>
              <p:nvPr/>
            </p:nvSpPr>
            <p:spPr bwMode="auto">
              <a:xfrm>
                <a:off x="2670358" y="2209340"/>
                <a:ext cx="3756499" cy="414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ko-KR" altLang="en-US" sz="1600" b="1">
                    <a:latin typeface="맑은 고딕"/>
                  </a:rPr>
                  <a:t>지구적 온실가스 배출의 꾸준한 증가세</a:t>
                </a:r>
                <a:endParaRPr kumimoji="0" lang="en-US" altLang="ko-KR" sz="1600" b="1">
                  <a:latin typeface="맑은 고딕"/>
                </a:endParaRPr>
              </a:p>
            </p:txBody>
          </p:sp>
          <p:pic>
            <p:nvPicPr>
              <p:cNvPr id="20520" name="Picture 170" descr="00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2571736" y="2428868"/>
                <a:ext cx="13176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499" name="Picture 3" descr="F:\ivvvi\개인자료실\바_아이콘_버튼\박스\g_x22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365" y="2314972"/>
              <a:ext cx="1943797" cy="140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1187624" y="2469237"/>
              <a:ext cx="649537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spc="50" dirty="0">
                  <a:ln w="11430"/>
                  <a:gradFill>
                    <a:gsLst>
                      <a:gs pos="25000">
                        <a:srgbClr val="003366"/>
                      </a:gs>
                      <a:gs pos="100000">
                        <a:srgbClr val="4789FF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기후</a:t>
              </a:r>
              <a:endParaRPr kumimoji="0" lang="en-US" altLang="ko-KR" b="1" spc="50" dirty="0">
                <a:ln w="11430"/>
                <a:gradFill>
                  <a:gsLst>
                    <a:gs pos="25000">
                      <a:srgbClr val="003366"/>
                    </a:gs>
                    <a:gs pos="100000">
                      <a:srgbClr val="4789FF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spc="50" dirty="0">
                  <a:ln w="11430"/>
                  <a:gradFill>
                    <a:gsLst>
                      <a:gs pos="25000">
                        <a:srgbClr val="003366"/>
                      </a:gs>
                      <a:gs pos="100000">
                        <a:srgbClr val="4789FF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변화</a:t>
              </a:r>
            </a:p>
          </p:txBody>
        </p:sp>
        <p:sp>
          <p:nvSpPr>
            <p:cNvPr id="20501" name="직사각형 37"/>
            <p:cNvSpPr>
              <a:spLocks noChangeArrowheads="1"/>
            </p:cNvSpPr>
            <p:nvPr/>
          </p:nvSpPr>
          <p:spPr bwMode="auto">
            <a:xfrm>
              <a:off x="2586347" y="2808659"/>
              <a:ext cx="5862866" cy="58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  <a:spcBef>
                  <a:spcPts val="100"/>
                </a:spcBef>
                <a:buFontTx/>
                <a:buChar char="-"/>
              </a:pPr>
              <a:r>
                <a:rPr kumimoji="0" lang="ko-KR" altLang="en-US" sz="1400" dirty="0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 야간온도 </a:t>
              </a:r>
              <a:r>
                <a:rPr kumimoji="0" lang="en-US" altLang="ko-KR" sz="1400" dirty="0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1℃ </a:t>
              </a:r>
              <a:r>
                <a:rPr kumimoji="0" lang="ko-KR" altLang="en-US" sz="1400" dirty="0" err="1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상승시</a:t>
              </a:r>
              <a:r>
                <a:rPr kumimoji="0" lang="ko-KR" altLang="en-US" sz="1400" dirty="0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 쌀 수량 </a:t>
              </a:r>
              <a:r>
                <a:rPr kumimoji="0" lang="en-US" altLang="ko-KR" sz="1400" dirty="0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10% </a:t>
              </a:r>
              <a:r>
                <a:rPr kumimoji="0" lang="ko-KR" altLang="en-US" sz="1400" dirty="0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감소</a:t>
              </a:r>
              <a:r>
                <a:rPr kumimoji="0" lang="en-US" altLang="ko-KR" sz="1400" dirty="0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(IRRI)</a:t>
              </a:r>
            </a:p>
            <a:p>
              <a:pPr>
                <a:lnSpc>
                  <a:spcPts val="2000"/>
                </a:lnSpc>
                <a:spcBef>
                  <a:spcPts val="100"/>
                </a:spcBef>
                <a:buFontTx/>
                <a:buChar char="-"/>
              </a:pPr>
              <a:r>
                <a:rPr kumimoji="0" lang="en-US" altLang="ko-KR" sz="1400" dirty="0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 2℃ </a:t>
              </a:r>
              <a:r>
                <a:rPr kumimoji="0" lang="ko-KR" altLang="en-US" sz="1400" dirty="0" err="1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상승시</a:t>
              </a:r>
              <a:r>
                <a:rPr kumimoji="0" lang="ko-KR" altLang="en-US" sz="1400" dirty="0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en-US" altLang="ko-KR" sz="1400" dirty="0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15~40% </a:t>
              </a:r>
              <a:r>
                <a:rPr kumimoji="0" lang="ko-KR" altLang="en-US" sz="1400" dirty="0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동식물 멸종 예측</a:t>
              </a:r>
              <a:r>
                <a:rPr kumimoji="0" lang="en-US" altLang="ko-KR" sz="1400" dirty="0">
                  <a:solidFill>
                    <a:srgbClr val="003366"/>
                  </a:solidFill>
                  <a:latin typeface="HY헤드라인M" pitchFamily="18" charset="-127"/>
                  <a:ea typeface="HY헤드라인M" pitchFamily="18" charset="-127"/>
                </a:rPr>
                <a:t>(IPCC)</a:t>
              </a:r>
            </a:p>
          </p:txBody>
        </p:sp>
        <p:pic>
          <p:nvPicPr>
            <p:cNvPr id="20502" name="Picture 2" descr="F:\ivvvi\개인자료실\바_아이콘_버튼\박스\g_x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503" y="3687415"/>
              <a:ext cx="1938259" cy="1397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931942" y="3850258"/>
              <a:ext cx="1114408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spc="50" dirty="0">
                  <a:ln w="11430"/>
                  <a:gradFill>
                    <a:gsLst>
                      <a:gs pos="25000">
                        <a:srgbClr val="003300"/>
                      </a:gs>
                      <a:gs pos="100000">
                        <a:srgbClr val="0099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산업구조</a:t>
              </a:r>
              <a:endParaRPr kumimoji="0" lang="en-US" altLang="ko-KR" b="1" spc="50" dirty="0">
                <a:ln w="11430"/>
                <a:gradFill>
                  <a:gsLst>
                    <a:gs pos="25000">
                      <a:srgbClr val="003300"/>
                    </a:gs>
                    <a:gs pos="100000">
                      <a:srgbClr val="0099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spc="50" dirty="0">
                  <a:ln w="11430"/>
                  <a:gradFill>
                    <a:gsLst>
                      <a:gs pos="25000">
                        <a:srgbClr val="003300"/>
                      </a:gs>
                      <a:gs pos="100000">
                        <a:srgbClr val="009900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변화</a:t>
              </a:r>
              <a:endParaRPr kumimoji="0" lang="en-US" altLang="ko-KR" b="1" spc="50" dirty="0">
                <a:ln w="11430"/>
                <a:gradFill>
                  <a:gsLst>
                    <a:gs pos="25000">
                      <a:srgbClr val="003300"/>
                    </a:gs>
                    <a:gs pos="100000">
                      <a:srgbClr val="0099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504" name="직사각형 29"/>
            <p:cNvSpPr>
              <a:spLocks noChangeArrowheads="1"/>
            </p:cNvSpPr>
            <p:nvPr/>
          </p:nvSpPr>
          <p:spPr bwMode="auto">
            <a:xfrm>
              <a:off x="2586347" y="1722794"/>
              <a:ext cx="6148628" cy="36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0" lang="en-US" altLang="ko-KR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- </a:t>
              </a:r>
              <a:r>
                <a:rPr kumimoji="0" lang="ko-KR" altLang="en-US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에너지</a:t>
              </a:r>
              <a:r>
                <a:rPr kumimoji="0" lang="en-US" altLang="ko-KR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수요 </a:t>
              </a:r>
              <a:r>
                <a:rPr kumimoji="0" lang="en-US" altLang="ko-KR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80% </a:t>
              </a:r>
              <a:r>
                <a:rPr kumimoji="0" lang="ko-KR" altLang="en-US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증가</a:t>
              </a:r>
              <a:r>
                <a:rPr kumimoji="0" lang="en-US" altLang="ko-KR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en-US" altLang="ko-KR" sz="1400" dirty="0" smtClean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CO</a:t>
              </a:r>
              <a:r>
                <a:rPr kumimoji="0" lang="en-US" altLang="ko-KR" sz="1400" baseline="-25000" dirty="0" smtClean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2</a:t>
              </a:r>
              <a:r>
                <a:rPr kumimoji="0" lang="en-US" altLang="ko-KR" sz="1400" dirty="0" smtClean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배출 </a:t>
              </a:r>
              <a:r>
                <a:rPr kumimoji="0" lang="en-US" altLang="ko-KR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70% </a:t>
              </a:r>
              <a:r>
                <a:rPr kumimoji="0" lang="ko-KR" altLang="en-US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증가</a:t>
              </a:r>
            </a:p>
          </p:txBody>
        </p:sp>
        <p:grpSp>
          <p:nvGrpSpPr>
            <p:cNvPr id="20505" name="그룹 48"/>
            <p:cNvGrpSpPr>
              <a:grpSpLocks/>
            </p:cNvGrpSpPr>
            <p:nvPr/>
          </p:nvGrpSpPr>
          <p:grpSpPr bwMode="auto">
            <a:xfrm>
              <a:off x="2586162" y="3827137"/>
              <a:ext cx="4627530" cy="414024"/>
              <a:chOff x="2571736" y="5380067"/>
              <a:chExt cx="4627127" cy="413410"/>
            </a:xfrm>
          </p:grpSpPr>
          <p:sp>
            <p:nvSpPr>
              <p:cNvPr id="20517" name="TextBox 44"/>
              <p:cNvSpPr txBox="1">
                <a:spLocks noChangeArrowheads="1"/>
              </p:cNvSpPr>
              <p:nvPr/>
            </p:nvSpPr>
            <p:spPr bwMode="auto">
              <a:xfrm>
                <a:off x="2683041" y="5380777"/>
                <a:ext cx="4516220" cy="412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0" lang="ko-KR" altLang="en-US" sz="1600" b="1">
                    <a:latin typeface="맑은 고딕"/>
                  </a:rPr>
                  <a:t>신흥 경제국의 기술적 진보와 성장의 구조변화 </a:t>
                </a:r>
                <a:endParaRPr kumimoji="0" lang="en-US" altLang="ko-KR" sz="1600" b="1">
                  <a:latin typeface="맑은 고딕"/>
                </a:endParaRPr>
              </a:p>
            </p:txBody>
          </p:sp>
          <p:pic>
            <p:nvPicPr>
              <p:cNvPr id="20518" name="Picture 170" descr="00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2571736" y="5581643"/>
                <a:ext cx="13176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0506" name="직사각형 29"/>
            <p:cNvSpPr>
              <a:spLocks noChangeArrowheads="1"/>
            </p:cNvSpPr>
            <p:nvPr/>
          </p:nvSpPr>
          <p:spPr bwMode="auto">
            <a:xfrm>
              <a:off x="2586347" y="1416402"/>
              <a:ext cx="6148628" cy="415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0" lang="en-US" altLang="ko-KR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- 2010</a:t>
              </a:r>
              <a:r>
                <a:rPr kumimoji="0" lang="ko-KR" altLang="en-US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년 에너지 관련 </a:t>
              </a:r>
              <a:r>
                <a:rPr kumimoji="0" lang="en-US" altLang="ko-KR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CO</a:t>
              </a:r>
              <a:r>
                <a:rPr kumimoji="0" lang="en-US" altLang="ko-KR" sz="1400" baseline="-250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2</a:t>
              </a:r>
              <a:r>
                <a:rPr kumimoji="0" lang="ko-KR" altLang="en-US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 배출 사상</a:t>
              </a:r>
              <a:r>
                <a:rPr kumimoji="0" lang="en-US" altLang="ko-KR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ko-KR" altLang="en-US" sz="1400" dirty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최고치인 </a:t>
              </a:r>
              <a:r>
                <a:rPr kumimoji="0" lang="en-US" altLang="ko-KR" sz="1400" dirty="0" smtClean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306</a:t>
              </a:r>
              <a:r>
                <a:rPr kumimoji="0" lang="ko-KR" altLang="en-US" sz="1400" dirty="0" err="1" smtClean="0">
                  <a:solidFill>
                    <a:srgbClr val="660066"/>
                  </a:solidFill>
                  <a:latin typeface="HY헤드라인M" pitchFamily="18" charset="-127"/>
                  <a:ea typeface="HY헤드라인M" pitchFamily="18" charset="-127"/>
                </a:rPr>
                <a:t>억톤</a:t>
              </a:r>
              <a:endParaRPr kumimoji="0" lang="ko-KR" altLang="en-US" sz="1400" dirty="0">
                <a:solidFill>
                  <a:srgbClr val="660066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0507" name="직사각형 45"/>
            <p:cNvSpPr>
              <a:spLocks noChangeArrowheads="1"/>
            </p:cNvSpPr>
            <p:nvPr/>
          </p:nvSpPr>
          <p:spPr bwMode="auto">
            <a:xfrm>
              <a:off x="2586347" y="4212028"/>
              <a:ext cx="6666173" cy="605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kumimoji="0" lang="en-US" altLang="ko-KR" sz="1400" dirty="0">
                  <a:solidFill>
                    <a:srgbClr val="003300"/>
                  </a:solidFill>
                  <a:latin typeface="HY헤드라인M" pitchFamily="18" charset="-127"/>
                  <a:ea typeface="HY헤드라인M" pitchFamily="18" charset="-127"/>
                </a:rPr>
                <a:t>- BRIICS</a:t>
              </a:r>
              <a:r>
                <a:rPr kumimoji="0" lang="ko-KR" altLang="en-US" sz="1400" dirty="0">
                  <a:solidFill>
                    <a:srgbClr val="003300"/>
                  </a:solidFill>
                  <a:latin typeface="HY헤드라인M" pitchFamily="18" charset="-127"/>
                  <a:ea typeface="HY헤드라인M" pitchFamily="18" charset="-127"/>
                </a:rPr>
                <a:t>국가의 경제성장이 온실가스 배출 증가의 </a:t>
              </a:r>
              <a:r>
                <a:rPr kumimoji="0" lang="ko-KR" altLang="en-US" sz="1400" dirty="0" smtClean="0">
                  <a:solidFill>
                    <a:srgbClr val="003300"/>
                  </a:solidFill>
                  <a:latin typeface="HY헤드라인M" pitchFamily="18" charset="-127"/>
                  <a:ea typeface="HY헤드라인M" pitchFamily="18" charset="-127"/>
                </a:rPr>
                <a:t>중요 요인</a:t>
              </a:r>
              <a:endParaRPr kumimoji="0" lang="en-US" altLang="ko-KR" sz="1400" dirty="0">
                <a:solidFill>
                  <a:srgbClr val="003300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pPr>
                <a:lnSpc>
                  <a:spcPts val="2000"/>
                </a:lnSpc>
              </a:pPr>
              <a:r>
                <a:rPr kumimoji="0" lang="en-US" altLang="ko-KR" sz="1400" dirty="0">
                  <a:solidFill>
                    <a:srgbClr val="003300"/>
                  </a:solidFill>
                  <a:latin typeface="HY헤드라인M" pitchFamily="18" charset="-127"/>
                  <a:ea typeface="HY헤드라인M" pitchFamily="18" charset="-127"/>
                </a:rPr>
                <a:t>- </a:t>
              </a:r>
              <a:r>
                <a:rPr kumimoji="0" lang="ko-KR" altLang="en-US" sz="1400" dirty="0">
                  <a:solidFill>
                    <a:srgbClr val="003300"/>
                  </a:solidFill>
                  <a:latin typeface="HY헤드라인M" pitchFamily="18" charset="-127"/>
                  <a:ea typeface="HY헤드라인M" pitchFamily="18" charset="-127"/>
                </a:rPr>
                <a:t>온실가스 배출과 </a:t>
              </a:r>
              <a:r>
                <a:rPr kumimoji="0" lang="en-US" altLang="ko-KR" sz="1400" dirty="0">
                  <a:solidFill>
                    <a:srgbClr val="003300"/>
                  </a:solidFill>
                  <a:latin typeface="HY헤드라인M" pitchFamily="18" charset="-127"/>
                  <a:ea typeface="HY헤드라인M" pitchFamily="18" charset="-127"/>
                </a:rPr>
                <a:t>GDP </a:t>
              </a:r>
              <a:r>
                <a:rPr kumimoji="0" lang="ko-KR" altLang="en-US" sz="1400" dirty="0" smtClean="0">
                  <a:solidFill>
                    <a:srgbClr val="003300"/>
                  </a:solidFill>
                  <a:latin typeface="HY헤드라인M" pitchFamily="18" charset="-127"/>
                  <a:ea typeface="HY헤드라인M" pitchFamily="18" charset="-127"/>
                </a:rPr>
                <a:t>성장간의 </a:t>
              </a:r>
              <a:r>
                <a:rPr kumimoji="0" lang="ko-KR" altLang="en-US" sz="1400" dirty="0" err="1" smtClean="0">
                  <a:solidFill>
                    <a:srgbClr val="003300"/>
                  </a:solidFill>
                  <a:latin typeface="HY헤드라인M" pitchFamily="18" charset="-127"/>
                  <a:ea typeface="HY헤드라인M" pitchFamily="18" charset="-127"/>
                </a:rPr>
                <a:t>디커플링</a:t>
              </a:r>
              <a:r>
                <a:rPr kumimoji="0" lang="en-US" altLang="ko-KR" sz="1400" dirty="0">
                  <a:solidFill>
                    <a:srgbClr val="003300"/>
                  </a:solidFill>
                  <a:latin typeface="HY헤드라인M" pitchFamily="18" charset="-127"/>
                  <a:ea typeface="HY헤드라인M" pitchFamily="18" charset="-127"/>
                </a:rPr>
                <a:t>(decoupling</a:t>
              </a:r>
              <a:r>
                <a:rPr kumimoji="0" lang="en-US" altLang="ko-KR" sz="1400" dirty="0" smtClean="0">
                  <a:solidFill>
                    <a:srgbClr val="003300"/>
                  </a:solidFill>
                  <a:latin typeface="HY헤드라인M" pitchFamily="18" charset="-127"/>
                  <a:ea typeface="HY헤드라인M" pitchFamily="18" charset="-127"/>
                </a:rPr>
                <a:t>) </a:t>
              </a:r>
              <a:r>
                <a:rPr kumimoji="0" lang="ko-KR" altLang="en-US" sz="1400" dirty="0" smtClean="0">
                  <a:solidFill>
                    <a:srgbClr val="003300"/>
                  </a:solidFill>
                  <a:latin typeface="HY헤드라인M" pitchFamily="18" charset="-127"/>
                  <a:ea typeface="HY헤드라인M" pitchFamily="18" charset="-127"/>
                </a:rPr>
                <a:t>달성 </a:t>
              </a:r>
              <a:r>
                <a:rPr kumimoji="0" lang="ko-KR" altLang="en-US" sz="1400" dirty="0">
                  <a:solidFill>
                    <a:srgbClr val="003300"/>
                  </a:solidFill>
                  <a:latin typeface="HY헤드라인M" pitchFamily="18" charset="-127"/>
                  <a:ea typeface="HY헤드라인M" pitchFamily="18" charset="-127"/>
                </a:rPr>
                <a:t>필요</a:t>
              </a:r>
            </a:p>
          </p:txBody>
        </p:sp>
        <p:grpSp>
          <p:nvGrpSpPr>
            <p:cNvPr id="20508" name="그룹 49"/>
            <p:cNvGrpSpPr>
              <a:grpSpLocks/>
            </p:cNvGrpSpPr>
            <p:nvPr/>
          </p:nvGrpSpPr>
          <p:grpSpPr bwMode="auto">
            <a:xfrm>
              <a:off x="2586162" y="2492897"/>
              <a:ext cx="5187094" cy="338554"/>
              <a:chOff x="2571736" y="3677617"/>
              <a:chExt cx="5187018" cy="337387"/>
            </a:xfrm>
          </p:grpSpPr>
          <p:pic>
            <p:nvPicPr>
              <p:cNvPr id="20515" name="Picture 170" descr="00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2571736" y="3821137"/>
                <a:ext cx="13176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16" name="TextBox 12"/>
              <p:cNvSpPr txBox="1">
                <a:spLocks noChangeArrowheads="1"/>
              </p:cNvSpPr>
              <p:nvPr/>
            </p:nvSpPr>
            <p:spPr bwMode="auto">
              <a:xfrm>
                <a:off x="2670348" y="3677463"/>
                <a:ext cx="5088062" cy="3369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kumimoji="0" lang="ko-KR" altLang="en-US" sz="1600" b="1" dirty="0">
                    <a:latin typeface="맑은 고딕"/>
                  </a:rPr>
                  <a:t>기후변화로 인한 식량</a:t>
                </a:r>
                <a:r>
                  <a:rPr kumimoji="0" lang="en-US" altLang="ko-KR" sz="1600" b="1" dirty="0">
                    <a:latin typeface="맑은 고딕"/>
                  </a:rPr>
                  <a:t>, </a:t>
                </a:r>
                <a:r>
                  <a:rPr kumimoji="0" lang="ko-KR" altLang="en-US" sz="1600" b="1" dirty="0">
                    <a:latin typeface="맑은 고딕"/>
                  </a:rPr>
                  <a:t>환경</a:t>
                </a:r>
                <a:r>
                  <a:rPr kumimoji="0" lang="en-US" altLang="ko-KR" sz="1600" b="1" dirty="0">
                    <a:latin typeface="맑은 고딕"/>
                  </a:rPr>
                  <a:t>, </a:t>
                </a:r>
                <a:r>
                  <a:rPr kumimoji="0" lang="ko-KR" altLang="en-US" sz="1600" b="1" dirty="0">
                    <a:latin typeface="맑은 고딕"/>
                  </a:rPr>
                  <a:t>생태계 등 위기요인 가중</a:t>
                </a:r>
                <a:endParaRPr kumimoji="0" lang="en-US" altLang="ko-KR" sz="1600" b="1" dirty="0">
                  <a:latin typeface="맑은 고딕"/>
                </a:endParaRPr>
              </a:p>
            </p:txBody>
          </p:sp>
        </p:grpSp>
        <p:pic>
          <p:nvPicPr>
            <p:cNvPr id="20509" name="Picture 3" descr="F:\ivvvi\개인자료실\바_아이콘_버튼\박스\g_x2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7606" y="5085184"/>
              <a:ext cx="1943797" cy="1401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8"/>
            <p:cNvSpPr txBox="1">
              <a:spLocks noChangeArrowheads="1"/>
            </p:cNvSpPr>
            <p:nvPr/>
          </p:nvSpPr>
          <p:spPr bwMode="auto">
            <a:xfrm>
              <a:off x="1132864" y="5249792"/>
              <a:ext cx="649537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spc="50" dirty="0">
                  <a:ln w="11430"/>
                  <a:gradFill>
                    <a:gsLst>
                      <a:gs pos="25000">
                        <a:srgbClr val="003366"/>
                      </a:gs>
                      <a:gs pos="100000">
                        <a:srgbClr val="4789FF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관리</a:t>
              </a:r>
              <a:endParaRPr kumimoji="0" lang="en-US" altLang="ko-KR" b="1" spc="50" dirty="0">
                <a:ln w="11430"/>
                <a:gradFill>
                  <a:gsLst>
                    <a:gs pos="25000">
                      <a:srgbClr val="003366"/>
                    </a:gs>
                    <a:gs pos="100000">
                      <a:srgbClr val="4789FF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1" spc="50" dirty="0">
                  <a:ln w="11430"/>
                  <a:gradFill>
                    <a:gsLst>
                      <a:gs pos="25000">
                        <a:srgbClr val="003366"/>
                      </a:gs>
                      <a:gs pos="100000">
                        <a:srgbClr val="4789FF"/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체제</a:t>
              </a:r>
            </a:p>
          </p:txBody>
        </p:sp>
        <p:grpSp>
          <p:nvGrpSpPr>
            <p:cNvPr id="20511" name="그룹 49"/>
            <p:cNvGrpSpPr>
              <a:grpSpLocks/>
            </p:cNvGrpSpPr>
            <p:nvPr/>
          </p:nvGrpSpPr>
          <p:grpSpPr bwMode="auto">
            <a:xfrm>
              <a:off x="2531400" y="5274080"/>
              <a:ext cx="4755038" cy="338559"/>
              <a:chOff x="2571736" y="3678243"/>
              <a:chExt cx="4754974" cy="337392"/>
            </a:xfrm>
          </p:grpSpPr>
          <p:pic>
            <p:nvPicPr>
              <p:cNvPr id="20513" name="Picture 170" descr="003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6000" contrast="12000"/>
              </a:blip>
              <a:srcRect/>
              <a:stretch>
                <a:fillRect/>
              </a:stretch>
            </p:blipFill>
            <p:spPr bwMode="auto">
              <a:xfrm>
                <a:off x="2571736" y="3818491"/>
                <a:ext cx="131763" cy="123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514" name="TextBox 12"/>
              <p:cNvSpPr txBox="1">
                <a:spLocks noChangeArrowheads="1"/>
              </p:cNvSpPr>
              <p:nvPr/>
            </p:nvSpPr>
            <p:spPr bwMode="auto">
              <a:xfrm>
                <a:off x="2669546" y="3678243"/>
                <a:ext cx="4657164" cy="337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ts val="100"/>
                  </a:spcBef>
                </a:pPr>
                <a:r>
                  <a:rPr kumimoji="0" lang="ko-KR" altLang="en-US" sz="1600" b="1" dirty="0">
                    <a:latin typeface="맑은 고딕"/>
                  </a:rPr>
                  <a:t>포스트 </a:t>
                </a:r>
                <a:r>
                  <a:rPr kumimoji="0" lang="ko-KR" altLang="en-US" sz="1600" b="1" dirty="0" err="1">
                    <a:latin typeface="맑은 고딕"/>
                  </a:rPr>
                  <a:t>교토체제에</a:t>
                </a:r>
                <a:r>
                  <a:rPr kumimoji="0" lang="ko-KR" altLang="en-US" sz="1600" b="1" dirty="0">
                    <a:latin typeface="맑은 고딕"/>
                  </a:rPr>
                  <a:t> 대한 국제적 합의가 </a:t>
                </a:r>
                <a:r>
                  <a:rPr kumimoji="0" lang="ko-KR" altLang="en-US" sz="1600" b="1" dirty="0" smtClean="0">
                    <a:latin typeface="맑은 고딕"/>
                  </a:rPr>
                  <a:t>더딘 수준</a:t>
                </a:r>
                <a:endParaRPr kumimoji="0" lang="en-US" altLang="ko-KR" sz="1600" b="1" dirty="0">
                  <a:latin typeface="맑은 고딕"/>
                </a:endParaRPr>
              </a:p>
            </p:txBody>
          </p:sp>
        </p:grpSp>
        <p:sp>
          <p:nvSpPr>
            <p:cNvPr id="20512" name="직사각형 37"/>
            <p:cNvSpPr>
              <a:spLocks noChangeArrowheads="1"/>
            </p:cNvSpPr>
            <p:nvPr/>
          </p:nvSpPr>
          <p:spPr bwMode="auto">
            <a:xfrm>
              <a:off x="2511731" y="5589997"/>
              <a:ext cx="6389938" cy="605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000"/>
                </a:lnSpc>
                <a:spcBef>
                  <a:spcPts val="100"/>
                </a:spcBef>
                <a:buFontTx/>
                <a:buChar char="-"/>
              </a:pPr>
              <a:r>
                <a:rPr kumimoji="0" lang="en-US" altLang="ko-KR" sz="1400" dirty="0">
                  <a:solidFill>
                    <a:srgbClr val="27279D"/>
                  </a:solidFill>
                  <a:latin typeface="HY헤드라인M" pitchFamily="18" charset="-127"/>
                  <a:ea typeface="HY헤드라인M" pitchFamily="18" charset="-127"/>
                </a:rPr>
                <a:t> 2020</a:t>
              </a:r>
              <a:r>
                <a:rPr kumimoji="0" lang="ko-KR" altLang="en-US" sz="1400" dirty="0">
                  <a:solidFill>
                    <a:srgbClr val="27279D"/>
                  </a:solidFill>
                  <a:latin typeface="HY헤드라인M" pitchFamily="18" charset="-127"/>
                  <a:ea typeface="HY헤드라인M" pitchFamily="18" charset="-127"/>
                </a:rPr>
                <a:t>년 이후의 </a:t>
              </a:r>
              <a:r>
                <a:rPr kumimoji="0" lang="ko-KR" altLang="en-US" sz="1400" dirty="0" smtClean="0">
                  <a:solidFill>
                    <a:srgbClr val="27279D"/>
                  </a:solidFill>
                  <a:latin typeface="HY헤드라인M" pitchFamily="18" charset="-127"/>
                  <a:ea typeface="HY헤드라인M" pitchFamily="18" charset="-127"/>
                </a:rPr>
                <a:t>감축목표와 방법을 </a:t>
              </a:r>
              <a:r>
                <a:rPr kumimoji="0" lang="en-US" altLang="ko-KR" sz="1400" dirty="0" smtClean="0">
                  <a:solidFill>
                    <a:srgbClr val="27279D"/>
                  </a:solidFill>
                  <a:latin typeface="HY헤드라인M" pitchFamily="18" charset="-127"/>
                  <a:ea typeface="HY헤드라인M" pitchFamily="18" charset="-127"/>
                </a:rPr>
                <a:t>2015</a:t>
              </a:r>
              <a:r>
                <a:rPr kumimoji="0" lang="ko-KR" altLang="en-US" sz="1400" dirty="0">
                  <a:solidFill>
                    <a:srgbClr val="27279D"/>
                  </a:solidFill>
                  <a:latin typeface="HY헤드라인M" pitchFamily="18" charset="-127"/>
                  <a:ea typeface="HY헤드라인M" pitchFamily="18" charset="-127"/>
                </a:rPr>
                <a:t>년까지 </a:t>
              </a:r>
              <a:r>
                <a:rPr kumimoji="0" lang="ko-KR" altLang="en-US" sz="1400" dirty="0" smtClean="0">
                  <a:solidFill>
                    <a:srgbClr val="27279D"/>
                  </a:solidFill>
                  <a:latin typeface="HY헤드라인M" pitchFamily="18" charset="-127"/>
                  <a:ea typeface="HY헤드라인M" pitchFamily="18" charset="-127"/>
                </a:rPr>
                <a:t>제출키로 합의</a:t>
              </a:r>
              <a:r>
                <a:rPr kumimoji="0" lang="en-US" altLang="ko-KR" sz="1400" dirty="0" smtClean="0">
                  <a:solidFill>
                    <a:srgbClr val="27279D"/>
                  </a:solidFill>
                  <a:latin typeface="HY헤드라인M" pitchFamily="18" charset="-127"/>
                  <a:ea typeface="HY헤드라인M" pitchFamily="18" charset="-127"/>
                </a:rPr>
                <a:t/>
              </a:r>
              <a:br>
                <a:rPr kumimoji="0" lang="en-US" altLang="ko-KR" sz="1400" dirty="0" smtClean="0">
                  <a:solidFill>
                    <a:srgbClr val="27279D"/>
                  </a:solidFill>
                  <a:latin typeface="HY헤드라인M" pitchFamily="18" charset="-127"/>
                  <a:ea typeface="HY헤드라인M" pitchFamily="18" charset="-127"/>
                </a:rPr>
              </a:br>
              <a:r>
                <a:rPr kumimoji="0" lang="en-US" altLang="ko-KR" sz="1400" dirty="0" smtClean="0">
                  <a:solidFill>
                    <a:srgbClr val="27279D"/>
                  </a:solidFill>
                  <a:latin typeface="HY헤드라인M" pitchFamily="18" charset="-127"/>
                  <a:ea typeface="HY헤드라인M" pitchFamily="18" charset="-127"/>
                </a:rPr>
                <a:t>   (</a:t>
              </a:r>
              <a:r>
                <a:rPr kumimoji="0" lang="en-US" altLang="ko-KR" sz="1400" dirty="0">
                  <a:solidFill>
                    <a:srgbClr val="27279D"/>
                  </a:solidFill>
                  <a:latin typeface="HY헤드라인M" pitchFamily="18" charset="-127"/>
                  <a:ea typeface="HY헤드라인M" pitchFamily="18" charset="-127"/>
                </a:rPr>
                <a:t>2013. 11. </a:t>
              </a:r>
              <a:r>
                <a:rPr kumimoji="0" lang="en-US" altLang="ko-KR" sz="1400" dirty="0" smtClean="0">
                  <a:solidFill>
                    <a:srgbClr val="27279D"/>
                  </a:solidFill>
                  <a:latin typeface="HY헤드라인M" pitchFamily="18" charset="-127"/>
                  <a:ea typeface="HY헤드라인M" pitchFamily="18" charset="-127"/>
                </a:rPr>
                <a:t>19, COP 19)</a:t>
              </a:r>
              <a:endParaRPr kumimoji="0" lang="en-US" altLang="ko-KR" sz="1400" dirty="0">
                <a:solidFill>
                  <a:srgbClr val="27279D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37" name="그림 36" descr="나무-네모 잔 안 한 그루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1479848"/>
            <a:ext cx="864096" cy="864096"/>
          </a:xfrm>
          <a:prstGeom prst="rect">
            <a:avLst/>
          </a:prstGeom>
        </p:spPr>
      </p:pic>
      <p:pic>
        <p:nvPicPr>
          <p:cNvPr id="38" name="그림 37" descr="사람-마스크 하고 있는 여자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368" y="2708920"/>
            <a:ext cx="859160" cy="859160"/>
          </a:xfrm>
          <a:prstGeom prst="rect">
            <a:avLst/>
          </a:prstGeom>
        </p:spPr>
      </p:pic>
      <p:pic>
        <p:nvPicPr>
          <p:cNvPr id="39" name="그림 38" descr="자동차-트레일러 반사 그림자 있는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884368" y="4149080"/>
            <a:ext cx="946538" cy="946538"/>
          </a:xfrm>
          <a:prstGeom prst="rect">
            <a:avLst/>
          </a:prstGeom>
        </p:spPr>
      </p:pic>
      <p:pic>
        <p:nvPicPr>
          <p:cNvPr id="41" name="그림 40" descr="사람-기어 박스 앞에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84368" y="5589240"/>
            <a:ext cx="897632" cy="897632"/>
          </a:xfrm>
          <a:prstGeom prst="rect">
            <a:avLst/>
          </a:prstGeom>
        </p:spPr>
      </p:pic>
      <p:pic>
        <p:nvPicPr>
          <p:cNvPr id="42" name="Picture 6" descr="Untitled-1 copy"/>
          <p:cNvPicPr>
            <a:picLocks noChangeAspect="1" noChangeArrowheads="1"/>
          </p:cNvPicPr>
          <p:nvPr/>
        </p:nvPicPr>
        <p:blipFill>
          <a:blip r:embed="rId12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 descr="Untitled-1 copy"/>
          <p:cNvPicPr>
            <a:picLocks noChangeAspect="1" noChangeArrowheads="1"/>
          </p:cNvPicPr>
          <p:nvPr/>
        </p:nvPicPr>
        <p:blipFill>
          <a:blip r:embed="rId12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8851177" y="6567488"/>
            <a:ext cx="2808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2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그림 59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1505" name="직사각형 118"/>
          <p:cNvSpPr>
            <a:spLocks noChangeArrowheads="1"/>
          </p:cNvSpPr>
          <p:nvPr/>
        </p:nvSpPr>
        <p:spPr bwMode="auto">
          <a:xfrm>
            <a:off x="178444" y="116632"/>
            <a:ext cx="828198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48A8D8"/>
              </a:buClr>
            </a:pPr>
            <a:r>
              <a:rPr kumimoji="0" lang="ko-KR" altLang="en-US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글로벌 </a:t>
            </a:r>
            <a:r>
              <a:rPr kumimoji="0" lang="ko-KR" altLang="en-US" sz="2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에너지 이슈 </a:t>
            </a:r>
            <a:r>
              <a:rPr kumimoji="0" lang="ko-KR" altLang="en-US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해결열쇠는 바로</a:t>
            </a:r>
            <a:r>
              <a:rPr kumimoji="0" lang="en-US" altLang="ko-KR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kumimoji="0" lang="ko-KR" altLang="en-US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기술개발과 보급</a:t>
            </a:r>
            <a:r>
              <a:rPr kumimoji="0" lang="en-US" altLang="ko-KR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kumimoji="0" lang="ko-KR" altLang="en-US" sz="2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en-US" altLang="ko-KR" sz="2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" name="그룹 6"/>
          <p:cNvGrpSpPr>
            <a:grpSpLocks/>
          </p:cNvGrpSpPr>
          <p:nvPr/>
        </p:nvGrpSpPr>
        <p:grpSpPr bwMode="auto">
          <a:xfrm>
            <a:off x="467544" y="979488"/>
            <a:ext cx="8424970" cy="5149850"/>
            <a:chOff x="468519" y="978768"/>
            <a:chExt cx="8424884" cy="5150225"/>
          </a:xfrm>
        </p:grpSpPr>
        <p:graphicFrame>
          <p:nvGraphicFramePr>
            <p:cNvPr id="139" name="다이어그램 138"/>
            <p:cNvGraphicFramePr/>
            <p:nvPr/>
          </p:nvGraphicFramePr>
          <p:xfrm>
            <a:off x="468519" y="2247901"/>
            <a:ext cx="3240360" cy="14313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21509" name="Group 19"/>
            <p:cNvGrpSpPr>
              <a:grpSpLocks noChangeAspect="1"/>
            </p:cNvGrpSpPr>
            <p:nvPr/>
          </p:nvGrpSpPr>
          <p:grpSpPr bwMode="auto">
            <a:xfrm>
              <a:off x="5068833" y="4913255"/>
              <a:ext cx="1170226" cy="1170226"/>
              <a:chOff x="1688" y="519"/>
              <a:chExt cx="768" cy="768"/>
            </a:xfrm>
          </p:grpSpPr>
          <p:sp>
            <p:nvSpPr>
              <p:cNvPr id="21557" name="Oval 14"/>
              <p:cNvSpPr>
                <a:spLocks noChangeArrowheads="1"/>
              </p:cNvSpPr>
              <p:nvPr/>
            </p:nvSpPr>
            <p:spPr bwMode="auto">
              <a:xfrm>
                <a:off x="1688" y="519"/>
                <a:ext cx="768" cy="768"/>
              </a:xfrm>
              <a:prstGeom prst="ellipse">
                <a:avLst/>
              </a:prstGeom>
              <a:solidFill>
                <a:srgbClr val="CC99FF"/>
              </a:solidFill>
              <a:ln w="9525">
                <a:noFill/>
                <a:round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wrap="none" anchor="ctr"/>
              <a:lstStyle/>
              <a:p>
                <a:endParaRPr kumimoji="0" lang="ko-KR" altLang="ko-KR">
                  <a:latin typeface="맑은 고딕"/>
                </a:endParaRPr>
              </a:p>
            </p:txBody>
          </p:sp>
          <p:sp>
            <p:nvSpPr>
              <p:cNvPr id="116" name="Arc 15"/>
              <p:cNvSpPr>
                <a:spLocks/>
              </p:cNvSpPr>
              <p:nvPr/>
            </p:nvSpPr>
            <p:spPr bwMode="auto">
              <a:xfrm>
                <a:off x="1726" y="544"/>
                <a:ext cx="701" cy="35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 w 43200"/>
                  <a:gd name="T1" fmla="*/ 22024 h 22024"/>
                  <a:gd name="T2" fmla="*/ 43200 w 43200"/>
                  <a:gd name="T3" fmla="*/ 21600 h 22024"/>
                  <a:gd name="T4" fmla="*/ 21600 w 43200"/>
                  <a:gd name="T5" fmla="*/ 21600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1559" name="Arc 16"/>
              <p:cNvSpPr>
                <a:spLocks/>
              </p:cNvSpPr>
              <p:nvPr/>
            </p:nvSpPr>
            <p:spPr bwMode="auto">
              <a:xfrm rot="10800000">
                <a:off x="1720" y="897"/>
                <a:ext cx="707" cy="360"/>
              </a:xfrm>
              <a:custGeom>
                <a:avLst/>
                <a:gdLst>
                  <a:gd name="T0" fmla="*/ 0 w 43200"/>
                  <a:gd name="T1" fmla="*/ 0 h 22024"/>
                  <a:gd name="T2" fmla="*/ 0 w 43200"/>
                  <a:gd name="T3" fmla="*/ 0 h 22024"/>
                  <a:gd name="T4" fmla="*/ 0 w 432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024"/>
                  <a:gd name="T11" fmla="*/ 43200 w 432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125" name="Arc 17"/>
              <p:cNvSpPr>
                <a:spLocks/>
              </p:cNvSpPr>
              <p:nvPr/>
            </p:nvSpPr>
            <p:spPr bwMode="auto">
              <a:xfrm>
                <a:off x="1787" y="555"/>
                <a:ext cx="576" cy="29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 w 43200"/>
                  <a:gd name="T1" fmla="*/ 22024 h 22024"/>
                  <a:gd name="T2" fmla="*/ 43200 w 43200"/>
                  <a:gd name="T3" fmla="*/ 21600 h 22024"/>
                  <a:gd name="T4" fmla="*/ 21600 w 43200"/>
                  <a:gd name="T5" fmla="*/ 21600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1561" name="Arc 18"/>
              <p:cNvSpPr>
                <a:spLocks/>
              </p:cNvSpPr>
              <p:nvPr/>
            </p:nvSpPr>
            <p:spPr bwMode="auto">
              <a:xfrm rot="10800000">
                <a:off x="1788" y="958"/>
                <a:ext cx="571" cy="293"/>
              </a:xfrm>
              <a:custGeom>
                <a:avLst/>
                <a:gdLst>
                  <a:gd name="T0" fmla="*/ 0 w 43200"/>
                  <a:gd name="T1" fmla="*/ 0 h 22024"/>
                  <a:gd name="T2" fmla="*/ 0 w 43200"/>
                  <a:gd name="T3" fmla="*/ 0 h 22024"/>
                  <a:gd name="T4" fmla="*/ 0 w 432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024"/>
                  <a:gd name="T11" fmla="*/ 43200 w 432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127" name="Oval 19"/>
              <p:cNvSpPr>
                <a:spLocks noChangeArrowheads="1"/>
              </p:cNvSpPr>
              <p:nvPr/>
            </p:nvSpPr>
            <p:spPr bwMode="auto">
              <a:xfrm>
                <a:off x="1752" y="580"/>
                <a:ext cx="627" cy="620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ko-KR" altLang="en-US">
                  <a:latin typeface="맑은 고딕"/>
                </a:endParaRPr>
              </a:p>
            </p:txBody>
          </p:sp>
        </p:grpSp>
        <p:sp>
          <p:nvSpPr>
            <p:cNvPr id="91" name="TextBox 90"/>
            <p:cNvSpPr txBox="1">
              <a:spLocks noChangeAspect="1"/>
            </p:cNvSpPr>
            <p:nvPr/>
          </p:nvSpPr>
          <p:spPr>
            <a:xfrm>
              <a:off x="4931704" y="5084763"/>
              <a:ext cx="1444610" cy="7387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ko-KR" altLang="en-US" sz="14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신성장</a:t>
              </a:r>
              <a:endParaRPr kumimoji="0" lang="en-US" altLang="ko-K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defRPr/>
              </a:pPr>
              <a:r>
                <a:rPr kumimoji="0" lang="ko-KR" altLang="en-U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동력산업</a:t>
              </a:r>
              <a:endParaRPr kumimoji="0" lang="en-US" altLang="ko-K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defRPr/>
              </a:pPr>
              <a:r>
                <a:rPr kumimoji="0" lang="ko-KR" altLang="en-U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육성</a:t>
              </a:r>
            </a:p>
          </p:txBody>
        </p:sp>
        <p:grpSp>
          <p:nvGrpSpPr>
            <p:cNvPr id="21511" name="Group 117"/>
            <p:cNvGrpSpPr>
              <a:grpSpLocks noChangeAspect="1"/>
            </p:cNvGrpSpPr>
            <p:nvPr/>
          </p:nvGrpSpPr>
          <p:grpSpPr bwMode="auto">
            <a:xfrm>
              <a:off x="1241534" y="4944191"/>
              <a:ext cx="1170226" cy="1170225"/>
              <a:chOff x="1688" y="2247"/>
              <a:chExt cx="768" cy="768"/>
            </a:xfrm>
          </p:grpSpPr>
          <p:sp>
            <p:nvSpPr>
              <p:cNvPr id="21551" name="Oval 98"/>
              <p:cNvSpPr>
                <a:spLocks noChangeArrowheads="1"/>
              </p:cNvSpPr>
              <p:nvPr/>
            </p:nvSpPr>
            <p:spPr bwMode="auto">
              <a:xfrm>
                <a:off x="1688" y="2247"/>
                <a:ext cx="768" cy="768"/>
              </a:xfrm>
              <a:prstGeom prst="ellipse">
                <a:avLst/>
              </a:prstGeom>
              <a:solidFill>
                <a:srgbClr val="99CC00"/>
              </a:solidFill>
              <a:ln w="9525">
                <a:noFill/>
                <a:round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wrap="none" anchor="ctr"/>
              <a:lstStyle/>
              <a:p>
                <a:endParaRPr kumimoji="0" lang="ko-KR" altLang="ko-KR">
                  <a:latin typeface="맑은 고딕"/>
                </a:endParaRPr>
              </a:p>
            </p:txBody>
          </p:sp>
          <p:sp>
            <p:nvSpPr>
              <p:cNvPr id="79" name="Arc 99"/>
              <p:cNvSpPr>
                <a:spLocks/>
              </p:cNvSpPr>
              <p:nvPr/>
            </p:nvSpPr>
            <p:spPr bwMode="auto">
              <a:xfrm>
                <a:off x="1726" y="2272"/>
                <a:ext cx="701" cy="35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 w 43200"/>
                  <a:gd name="T1" fmla="*/ 22024 h 22024"/>
                  <a:gd name="T2" fmla="*/ 43200 w 43200"/>
                  <a:gd name="T3" fmla="*/ 21600 h 22024"/>
                  <a:gd name="T4" fmla="*/ 21600 w 43200"/>
                  <a:gd name="T5" fmla="*/ 21600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1553" name="Arc 100"/>
              <p:cNvSpPr>
                <a:spLocks/>
              </p:cNvSpPr>
              <p:nvPr/>
            </p:nvSpPr>
            <p:spPr bwMode="auto">
              <a:xfrm rot="10800000">
                <a:off x="1720" y="2625"/>
                <a:ext cx="707" cy="360"/>
              </a:xfrm>
              <a:custGeom>
                <a:avLst/>
                <a:gdLst>
                  <a:gd name="T0" fmla="*/ 0 w 43200"/>
                  <a:gd name="T1" fmla="*/ 0 h 22024"/>
                  <a:gd name="T2" fmla="*/ 0 w 43200"/>
                  <a:gd name="T3" fmla="*/ 0 h 22024"/>
                  <a:gd name="T4" fmla="*/ 0 w 432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024"/>
                  <a:gd name="T11" fmla="*/ 43200 w 432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81" name="Arc 101"/>
              <p:cNvSpPr>
                <a:spLocks/>
              </p:cNvSpPr>
              <p:nvPr/>
            </p:nvSpPr>
            <p:spPr bwMode="auto">
              <a:xfrm>
                <a:off x="1783" y="2285"/>
                <a:ext cx="576" cy="29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 w 43200"/>
                  <a:gd name="T1" fmla="*/ 22024 h 22024"/>
                  <a:gd name="T2" fmla="*/ 43200 w 43200"/>
                  <a:gd name="T3" fmla="*/ 21600 h 22024"/>
                  <a:gd name="T4" fmla="*/ 21600 w 43200"/>
                  <a:gd name="T5" fmla="*/ 21600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1555" name="Arc 102"/>
              <p:cNvSpPr>
                <a:spLocks/>
              </p:cNvSpPr>
              <p:nvPr/>
            </p:nvSpPr>
            <p:spPr bwMode="auto">
              <a:xfrm rot="10800000">
                <a:off x="1788" y="2686"/>
                <a:ext cx="571" cy="293"/>
              </a:xfrm>
              <a:custGeom>
                <a:avLst/>
                <a:gdLst>
                  <a:gd name="T0" fmla="*/ 0 w 43200"/>
                  <a:gd name="T1" fmla="*/ 0 h 22024"/>
                  <a:gd name="T2" fmla="*/ 0 w 43200"/>
                  <a:gd name="T3" fmla="*/ 0 h 22024"/>
                  <a:gd name="T4" fmla="*/ 0 w 432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024"/>
                  <a:gd name="T11" fmla="*/ 43200 w 432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83" name="Oval 103"/>
              <p:cNvSpPr>
                <a:spLocks noChangeArrowheads="1"/>
              </p:cNvSpPr>
              <p:nvPr/>
            </p:nvSpPr>
            <p:spPr bwMode="auto">
              <a:xfrm>
                <a:off x="1752" y="2313"/>
                <a:ext cx="627" cy="625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ko-KR" altLang="en-US">
                  <a:latin typeface="맑은 고딕"/>
                </a:endParaRPr>
              </a:p>
            </p:txBody>
          </p:sp>
        </p:grpSp>
        <p:grpSp>
          <p:nvGrpSpPr>
            <p:cNvPr id="21512" name="Group 33"/>
            <p:cNvGrpSpPr>
              <a:grpSpLocks noChangeAspect="1"/>
            </p:cNvGrpSpPr>
            <p:nvPr/>
          </p:nvGrpSpPr>
          <p:grpSpPr bwMode="auto">
            <a:xfrm>
              <a:off x="3172566" y="4958767"/>
              <a:ext cx="1172051" cy="1170226"/>
              <a:chOff x="3327" y="519"/>
              <a:chExt cx="768" cy="768"/>
            </a:xfrm>
          </p:grpSpPr>
          <p:sp>
            <p:nvSpPr>
              <p:cNvPr id="21545" name="Oval 26"/>
              <p:cNvSpPr>
                <a:spLocks noChangeArrowheads="1"/>
              </p:cNvSpPr>
              <p:nvPr/>
            </p:nvSpPr>
            <p:spPr bwMode="auto">
              <a:xfrm>
                <a:off x="3327" y="519"/>
                <a:ext cx="768" cy="768"/>
              </a:xfrm>
              <a:prstGeom prst="ellipse">
                <a:avLst/>
              </a:prstGeom>
              <a:solidFill>
                <a:srgbClr val="6699FF"/>
              </a:solidFill>
              <a:ln w="9525">
                <a:noFill/>
                <a:round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wrap="none" anchor="ctr"/>
              <a:lstStyle/>
              <a:p>
                <a:endParaRPr kumimoji="0" lang="ko-KR" altLang="ko-KR">
                  <a:latin typeface="맑은 고딕"/>
                </a:endParaRPr>
              </a:p>
            </p:txBody>
          </p:sp>
          <p:sp>
            <p:nvSpPr>
              <p:cNvPr id="86" name="Arc 27"/>
              <p:cNvSpPr>
                <a:spLocks/>
              </p:cNvSpPr>
              <p:nvPr/>
            </p:nvSpPr>
            <p:spPr bwMode="auto">
              <a:xfrm>
                <a:off x="3359" y="544"/>
                <a:ext cx="697" cy="359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 w 43200"/>
                  <a:gd name="T1" fmla="*/ 22024 h 22024"/>
                  <a:gd name="T2" fmla="*/ 43200 w 43200"/>
                  <a:gd name="T3" fmla="*/ 21600 h 22024"/>
                  <a:gd name="T4" fmla="*/ 21600 w 43200"/>
                  <a:gd name="T5" fmla="*/ 21600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1547" name="Arc 28"/>
              <p:cNvSpPr>
                <a:spLocks/>
              </p:cNvSpPr>
              <p:nvPr/>
            </p:nvSpPr>
            <p:spPr bwMode="auto">
              <a:xfrm rot="10800000">
                <a:off x="3359" y="897"/>
                <a:ext cx="707" cy="360"/>
              </a:xfrm>
              <a:custGeom>
                <a:avLst/>
                <a:gdLst>
                  <a:gd name="T0" fmla="*/ 0 w 43200"/>
                  <a:gd name="T1" fmla="*/ 0 h 22024"/>
                  <a:gd name="T2" fmla="*/ 0 w 43200"/>
                  <a:gd name="T3" fmla="*/ 0 h 22024"/>
                  <a:gd name="T4" fmla="*/ 0 w 432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024"/>
                  <a:gd name="T11" fmla="*/ 43200 w 432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88" name="Arc 29"/>
              <p:cNvSpPr>
                <a:spLocks/>
              </p:cNvSpPr>
              <p:nvPr/>
            </p:nvSpPr>
            <p:spPr bwMode="auto">
              <a:xfrm>
                <a:off x="3427" y="557"/>
                <a:ext cx="571" cy="29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 w 43200"/>
                  <a:gd name="T1" fmla="*/ 22024 h 22024"/>
                  <a:gd name="T2" fmla="*/ 43200 w 43200"/>
                  <a:gd name="T3" fmla="*/ 21600 h 22024"/>
                  <a:gd name="T4" fmla="*/ 21600 w 43200"/>
                  <a:gd name="T5" fmla="*/ 21600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1549" name="Arc 30"/>
              <p:cNvSpPr>
                <a:spLocks/>
              </p:cNvSpPr>
              <p:nvPr/>
            </p:nvSpPr>
            <p:spPr bwMode="auto">
              <a:xfrm rot="10800000">
                <a:off x="3427" y="958"/>
                <a:ext cx="571" cy="293"/>
              </a:xfrm>
              <a:custGeom>
                <a:avLst/>
                <a:gdLst>
                  <a:gd name="T0" fmla="*/ 0 w 43200"/>
                  <a:gd name="T1" fmla="*/ 0 h 22024"/>
                  <a:gd name="T2" fmla="*/ 0 w 43200"/>
                  <a:gd name="T3" fmla="*/ 0 h 22024"/>
                  <a:gd name="T4" fmla="*/ 0 w 432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024"/>
                  <a:gd name="T11" fmla="*/ 43200 w 432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113" name="Oval 31"/>
              <p:cNvSpPr>
                <a:spLocks noChangeArrowheads="1"/>
              </p:cNvSpPr>
              <p:nvPr/>
            </p:nvSpPr>
            <p:spPr bwMode="auto">
              <a:xfrm>
                <a:off x="3392" y="585"/>
                <a:ext cx="619" cy="625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ko-KR" altLang="en-US">
                  <a:latin typeface="맑은 고딕"/>
                </a:endParaRPr>
              </a:p>
            </p:txBody>
          </p:sp>
        </p:grpSp>
        <p:grpSp>
          <p:nvGrpSpPr>
            <p:cNvPr id="21513" name="Group 61"/>
            <p:cNvGrpSpPr>
              <a:grpSpLocks noChangeAspect="1"/>
            </p:cNvGrpSpPr>
            <p:nvPr/>
          </p:nvGrpSpPr>
          <p:grpSpPr bwMode="auto">
            <a:xfrm>
              <a:off x="6959669" y="4912343"/>
              <a:ext cx="1170225" cy="1172051"/>
              <a:chOff x="874" y="1379"/>
              <a:chExt cx="768" cy="768"/>
            </a:xfrm>
          </p:grpSpPr>
          <p:sp>
            <p:nvSpPr>
              <p:cNvPr id="21539" name="Oval 50"/>
              <p:cNvSpPr>
                <a:spLocks noChangeArrowheads="1"/>
              </p:cNvSpPr>
              <p:nvPr/>
            </p:nvSpPr>
            <p:spPr bwMode="auto">
              <a:xfrm>
                <a:off x="874" y="1379"/>
                <a:ext cx="768" cy="768"/>
              </a:xfrm>
              <a:prstGeom prst="ellipse">
                <a:avLst/>
              </a:pr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wrap="none" anchor="ctr"/>
              <a:lstStyle/>
              <a:p>
                <a:endParaRPr kumimoji="0" lang="ko-KR" altLang="ko-KR">
                  <a:latin typeface="맑은 고딕"/>
                </a:endParaRPr>
              </a:p>
            </p:txBody>
          </p:sp>
          <p:sp>
            <p:nvSpPr>
              <p:cNvPr id="130" name="Arc 51"/>
              <p:cNvSpPr>
                <a:spLocks/>
              </p:cNvSpPr>
              <p:nvPr/>
            </p:nvSpPr>
            <p:spPr bwMode="auto">
              <a:xfrm>
                <a:off x="912" y="1404"/>
                <a:ext cx="701" cy="36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 w 43200"/>
                  <a:gd name="T1" fmla="*/ 22024 h 22024"/>
                  <a:gd name="T2" fmla="*/ 43200 w 43200"/>
                  <a:gd name="T3" fmla="*/ 21600 h 22024"/>
                  <a:gd name="T4" fmla="*/ 21600 w 43200"/>
                  <a:gd name="T5" fmla="*/ 21600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1541" name="Arc 52"/>
              <p:cNvSpPr>
                <a:spLocks/>
              </p:cNvSpPr>
              <p:nvPr/>
            </p:nvSpPr>
            <p:spPr bwMode="auto">
              <a:xfrm rot="10800000">
                <a:off x="906" y="1757"/>
                <a:ext cx="707" cy="360"/>
              </a:xfrm>
              <a:custGeom>
                <a:avLst/>
                <a:gdLst>
                  <a:gd name="T0" fmla="*/ 0 w 43200"/>
                  <a:gd name="T1" fmla="*/ 0 h 22024"/>
                  <a:gd name="T2" fmla="*/ 0 w 43200"/>
                  <a:gd name="T3" fmla="*/ 0 h 22024"/>
                  <a:gd name="T4" fmla="*/ 0 w 432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024"/>
                  <a:gd name="T11" fmla="*/ 43200 w 432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132" name="Arc 53"/>
              <p:cNvSpPr>
                <a:spLocks/>
              </p:cNvSpPr>
              <p:nvPr/>
            </p:nvSpPr>
            <p:spPr bwMode="auto">
              <a:xfrm>
                <a:off x="969" y="1418"/>
                <a:ext cx="576" cy="29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4 w 43200"/>
                  <a:gd name="T1" fmla="*/ 22024 h 22024"/>
                  <a:gd name="T2" fmla="*/ 43200 w 43200"/>
                  <a:gd name="T3" fmla="*/ 21600 h 22024"/>
                  <a:gd name="T4" fmla="*/ 21600 w 43200"/>
                  <a:gd name="T5" fmla="*/ 21600 h 22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kern="12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21543" name="Arc 54"/>
              <p:cNvSpPr>
                <a:spLocks/>
              </p:cNvSpPr>
              <p:nvPr/>
            </p:nvSpPr>
            <p:spPr bwMode="auto">
              <a:xfrm rot="10800000">
                <a:off x="974" y="1818"/>
                <a:ext cx="571" cy="293"/>
              </a:xfrm>
              <a:custGeom>
                <a:avLst/>
                <a:gdLst>
                  <a:gd name="T0" fmla="*/ 0 w 43200"/>
                  <a:gd name="T1" fmla="*/ 0 h 22024"/>
                  <a:gd name="T2" fmla="*/ 0 w 43200"/>
                  <a:gd name="T3" fmla="*/ 0 h 22024"/>
                  <a:gd name="T4" fmla="*/ 0 w 43200"/>
                  <a:gd name="T5" fmla="*/ 0 h 2202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024"/>
                  <a:gd name="T11" fmla="*/ 43200 w 43200"/>
                  <a:gd name="T12" fmla="*/ 22024 h 220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024" fill="none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024" stroke="0" extrusionOk="0">
                    <a:moveTo>
                      <a:pt x="4" y="22023"/>
                    </a:moveTo>
                    <a:cubicBezTo>
                      <a:pt x="1" y="21882"/>
                      <a:pt x="0" y="21741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79999"/>
                    </a:scheme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134" name="Oval 55"/>
              <p:cNvSpPr>
                <a:spLocks noChangeArrowheads="1"/>
              </p:cNvSpPr>
              <p:nvPr/>
            </p:nvSpPr>
            <p:spPr bwMode="auto">
              <a:xfrm>
                <a:off x="938" y="1445"/>
                <a:ext cx="627" cy="626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kumimoji="0" lang="ko-KR" altLang="en-US">
                  <a:latin typeface="맑은 고딕"/>
                </a:endParaRPr>
              </a:p>
            </p:txBody>
          </p:sp>
        </p:grpSp>
        <p:grpSp>
          <p:nvGrpSpPr>
            <p:cNvPr id="21514" name="Group 325"/>
            <p:cNvGrpSpPr>
              <a:grpSpLocks/>
            </p:cNvGrpSpPr>
            <p:nvPr/>
          </p:nvGrpSpPr>
          <p:grpSpPr bwMode="auto">
            <a:xfrm>
              <a:off x="2429653" y="3643676"/>
              <a:ext cx="4518552" cy="980084"/>
              <a:chOff x="3624" y="2703"/>
              <a:chExt cx="1881" cy="462"/>
            </a:xfrm>
          </p:grpSpPr>
          <p:sp>
            <p:nvSpPr>
              <p:cNvPr id="43" name="AutoShape 326"/>
              <p:cNvSpPr>
                <a:spLocks noChangeArrowheads="1"/>
              </p:cNvSpPr>
              <p:nvPr/>
            </p:nvSpPr>
            <p:spPr bwMode="auto">
              <a:xfrm rot="10800000" flipH="1" flipV="1">
                <a:off x="4256" y="2703"/>
                <a:ext cx="612" cy="115"/>
              </a:xfrm>
              <a:prstGeom prst="triangle">
                <a:avLst>
                  <a:gd name="adj" fmla="val 50000"/>
                </a:avLst>
              </a:prstGeom>
              <a:solidFill>
                <a:srgbClr val="B5D79B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kumimoji="0" lang="ko-KR" altLang="en-US">
                  <a:latin typeface="맑은 고딕"/>
                </a:endParaRPr>
              </a:p>
            </p:txBody>
          </p:sp>
          <p:sp>
            <p:nvSpPr>
              <p:cNvPr id="44" name="Freeform 327"/>
              <p:cNvSpPr>
                <a:spLocks/>
              </p:cNvSpPr>
              <p:nvPr/>
            </p:nvSpPr>
            <p:spPr bwMode="auto">
              <a:xfrm rot="10800000" flipH="1" flipV="1">
                <a:off x="3624" y="2827"/>
                <a:ext cx="678" cy="333"/>
              </a:xfrm>
              <a:custGeom>
                <a:avLst/>
                <a:gdLst/>
                <a:ahLst/>
                <a:cxnLst>
                  <a:cxn ang="0">
                    <a:pos x="0" y="1083"/>
                  </a:cxn>
                  <a:cxn ang="0">
                    <a:pos x="665" y="292"/>
                  </a:cxn>
                  <a:cxn ang="0">
                    <a:pos x="301" y="292"/>
                  </a:cxn>
                  <a:cxn ang="0">
                    <a:pos x="1173" y="0"/>
                  </a:cxn>
                  <a:cxn ang="0">
                    <a:pos x="592" y="1050"/>
                  </a:cxn>
                  <a:cxn ang="0">
                    <a:pos x="0" y="1083"/>
                  </a:cxn>
                </a:cxnLst>
                <a:rect l="0" t="0" r="r" b="b"/>
                <a:pathLst>
                  <a:path w="1173" h="1083">
                    <a:moveTo>
                      <a:pt x="0" y="1083"/>
                    </a:moveTo>
                    <a:lnTo>
                      <a:pt x="665" y="292"/>
                    </a:lnTo>
                    <a:lnTo>
                      <a:pt x="301" y="292"/>
                    </a:lnTo>
                    <a:lnTo>
                      <a:pt x="1173" y="0"/>
                    </a:lnTo>
                    <a:lnTo>
                      <a:pt x="592" y="1050"/>
                    </a:lnTo>
                    <a:lnTo>
                      <a:pt x="0" y="108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5D79B"/>
                  </a:gs>
                  <a:gs pos="100000">
                    <a:srgbClr val="B5D79B">
                      <a:gamma/>
                      <a:tint val="18039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53882" dir="81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328"/>
              <p:cNvSpPr>
                <a:spLocks/>
              </p:cNvSpPr>
              <p:nvPr/>
            </p:nvSpPr>
            <p:spPr bwMode="auto">
              <a:xfrm rot="10800000" flipH="1" flipV="1">
                <a:off x="4817" y="2826"/>
                <a:ext cx="688" cy="339"/>
              </a:xfrm>
              <a:custGeom>
                <a:avLst/>
                <a:gdLst/>
                <a:ahLst/>
                <a:cxnLst>
                  <a:cxn ang="0">
                    <a:pos x="1189" y="1103"/>
                  </a:cxn>
                  <a:cxn ang="0">
                    <a:pos x="511" y="292"/>
                  </a:cxn>
                  <a:cxn ang="0">
                    <a:pos x="875" y="292"/>
                  </a:cxn>
                  <a:cxn ang="0">
                    <a:pos x="0" y="0"/>
                  </a:cxn>
                  <a:cxn ang="0">
                    <a:pos x="584" y="1050"/>
                  </a:cxn>
                  <a:cxn ang="0">
                    <a:pos x="1189" y="1103"/>
                  </a:cxn>
                </a:cxnLst>
                <a:rect l="0" t="0" r="r" b="b"/>
                <a:pathLst>
                  <a:path w="1189" h="1103">
                    <a:moveTo>
                      <a:pt x="1189" y="1103"/>
                    </a:moveTo>
                    <a:lnTo>
                      <a:pt x="511" y="292"/>
                    </a:lnTo>
                    <a:lnTo>
                      <a:pt x="875" y="292"/>
                    </a:lnTo>
                    <a:lnTo>
                      <a:pt x="0" y="0"/>
                    </a:lnTo>
                    <a:lnTo>
                      <a:pt x="584" y="1050"/>
                    </a:lnTo>
                    <a:lnTo>
                      <a:pt x="1189" y="110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5D79B"/>
                  </a:gs>
                  <a:gs pos="100000">
                    <a:srgbClr val="B5D79B">
                      <a:gamma/>
                      <a:tint val="18039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46" name="Freeform 329"/>
              <p:cNvSpPr>
                <a:spLocks/>
              </p:cNvSpPr>
              <p:nvPr/>
            </p:nvSpPr>
            <p:spPr bwMode="auto">
              <a:xfrm rot="10800000" flipH="1" flipV="1">
                <a:off x="4021" y="2813"/>
                <a:ext cx="1080" cy="338"/>
              </a:xfrm>
              <a:custGeom>
                <a:avLst/>
                <a:gdLst/>
                <a:ahLst/>
                <a:cxnLst>
                  <a:cxn ang="0">
                    <a:pos x="0" y="846"/>
                  </a:cxn>
                  <a:cxn ang="0">
                    <a:pos x="1260" y="846"/>
                  </a:cxn>
                  <a:cxn ang="0">
                    <a:pos x="888" y="0"/>
                  </a:cxn>
                  <a:cxn ang="0">
                    <a:pos x="384" y="0"/>
                  </a:cxn>
                  <a:cxn ang="0">
                    <a:pos x="0" y="846"/>
                  </a:cxn>
                </a:cxnLst>
                <a:rect l="0" t="0" r="r" b="b"/>
                <a:pathLst>
                  <a:path w="1260" h="846">
                    <a:moveTo>
                      <a:pt x="0" y="846"/>
                    </a:moveTo>
                    <a:lnTo>
                      <a:pt x="1260" y="846"/>
                    </a:lnTo>
                    <a:lnTo>
                      <a:pt x="888" y="0"/>
                    </a:lnTo>
                    <a:lnTo>
                      <a:pt x="384" y="0"/>
                    </a:lnTo>
                    <a:lnTo>
                      <a:pt x="0" y="84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5D79B"/>
                  </a:gs>
                  <a:gs pos="100000">
                    <a:srgbClr val="B5D79B">
                      <a:gamma/>
                      <a:tint val="18039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</p:grpSp>
        <p:graphicFrame>
          <p:nvGraphicFramePr>
            <p:cNvPr id="30" name="다이어그램 29"/>
            <p:cNvGraphicFramePr/>
            <p:nvPr/>
          </p:nvGraphicFramePr>
          <p:xfrm>
            <a:off x="5653043" y="2213706"/>
            <a:ext cx="3240360" cy="14313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sp>
          <p:nvSpPr>
            <p:cNvPr id="21516" name="TextBox 30"/>
            <p:cNvSpPr txBox="1">
              <a:spLocks noChangeArrowheads="1"/>
            </p:cNvSpPr>
            <p:nvPr/>
          </p:nvSpPr>
          <p:spPr bwMode="auto">
            <a:xfrm>
              <a:off x="5653042" y="3030907"/>
              <a:ext cx="3190157" cy="27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kumimoji="0" lang="ko-KR" altLang="en-US" sz="1300" dirty="0">
                  <a:latin typeface="HY헤드라인M" pitchFamily="18" charset="-127"/>
                  <a:ea typeface="HY헤드라인M" pitchFamily="18" charset="-127"/>
                </a:rPr>
                <a:t>태양광</a:t>
              </a:r>
              <a:r>
                <a:rPr kumimoji="0" lang="en-US" altLang="ko-KR" sz="1300" dirty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sz="1300" dirty="0">
                  <a:latin typeface="HY헤드라인M" pitchFamily="18" charset="-127"/>
                  <a:ea typeface="HY헤드라인M" pitchFamily="18" charset="-127"/>
                </a:rPr>
                <a:t>풍력</a:t>
              </a:r>
              <a:r>
                <a:rPr kumimoji="0" lang="en-US" altLang="ko-KR" sz="1300" dirty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sz="1300" dirty="0">
                  <a:latin typeface="HY헤드라인M" pitchFamily="18" charset="-127"/>
                  <a:ea typeface="HY헤드라인M" pitchFamily="18" charset="-127"/>
                </a:rPr>
                <a:t>바이오</a:t>
              </a:r>
              <a:r>
                <a:rPr kumimoji="0" lang="en-US" altLang="ko-KR" sz="1300" dirty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sz="1300" dirty="0">
                  <a:latin typeface="HY헤드라인M" pitchFamily="18" charset="-127"/>
                  <a:ea typeface="HY헤드라인M" pitchFamily="18" charset="-127"/>
                </a:rPr>
                <a:t>수력</a:t>
              </a:r>
              <a:r>
                <a:rPr kumimoji="0" lang="en-US" altLang="ko-KR" sz="1300" dirty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sz="1300" dirty="0">
                  <a:latin typeface="HY헤드라인M" pitchFamily="18" charset="-127"/>
                  <a:ea typeface="HY헤드라인M" pitchFamily="18" charset="-127"/>
                </a:rPr>
                <a:t>폐기물</a:t>
              </a:r>
              <a:r>
                <a:rPr kumimoji="0" lang="en-US" altLang="ko-KR" sz="1300" dirty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sz="1300" dirty="0">
                  <a:latin typeface="HY헤드라인M" pitchFamily="18" charset="-127"/>
                  <a:ea typeface="HY헤드라인M" pitchFamily="18" charset="-127"/>
                </a:rPr>
                <a:t>지열</a:t>
              </a:r>
            </a:p>
          </p:txBody>
        </p:sp>
        <p:sp>
          <p:nvSpPr>
            <p:cNvPr id="21517" name="TextBox 36"/>
            <p:cNvSpPr txBox="1">
              <a:spLocks noChangeArrowheads="1"/>
            </p:cNvSpPr>
            <p:nvPr/>
          </p:nvSpPr>
          <p:spPr bwMode="auto">
            <a:xfrm>
              <a:off x="472630" y="3059475"/>
              <a:ext cx="3236249" cy="27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kumimoji="0" lang="ko-KR" altLang="en-US" sz="1300" dirty="0">
                  <a:latin typeface="HY헤드라인M" pitchFamily="18" charset="-127"/>
                  <a:ea typeface="HY헤드라인M" pitchFamily="18" charset="-127"/>
                </a:rPr>
                <a:t>연료전지</a:t>
              </a:r>
              <a:r>
                <a:rPr kumimoji="0" lang="en-US" altLang="ko-KR" sz="1300" dirty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sz="1300" dirty="0" smtClean="0">
                  <a:latin typeface="HY헤드라인M" pitchFamily="18" charset="-127"/>
                  <a:ea typeface="HY헤드라인M" pitchFamily="18" charset="-127"/>
                </a:rPr>
                <a:t>수소</a:t>
              </a:r>
              <a:r>
                <a:rPr kumimoji="0" lang="en-US" altLang="ko-KR" sz="1300" dirty="0" smtClean="0"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sz="1300" dirty="0" smtClean="0">
                  <a:latin typeface="HY헤드라인M" pitchFamily="18" charset="-127"/>
                  <a:ea typeface="HY헤드라인M" pitchFamily="18" charset="-127"/>
                </a:rPr>
                <a:t>석탄가스화</a:t>
              </a:r>
              <a:endParaRPr kumimoji="0" lang="ko-KR" altLang="en-US" sz="1300" dirty="0"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16992" y="5297966"/>
              <a:ext cx="1195376" cy="5232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ko-KR" altLang="en-U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에너지시장</a:t>
              </a:r>
              <a:endParaRPr kumimoji="0" lang="en-US" altLang="ko-K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defRPr/>
              </a:pPr>
              <a:r>
                <a:rPr kumimoji="0" lang="ko-KR" altLang="en-U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불안정 심화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161661" y="5168907"/>
              <a:ext cx="1195375" cy="7387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ko-KR" altLang="en-U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온실가스</a:t>
              </a:r>
              <a:endParaRPr kumimoji="0" lang="en-US" altLang="ko-K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defRPr/>
              </a:pPr>
              <a:r>
                <a:rPr kumimoji="0" lang="ko-KR" altLang="en-U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감축부담</a:t>
              </a:r>
              <a:endParaRPr kumimoji="0" lang="en-US" altLang="ko-K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defRPr/>
              </a:pPr>
              <a:r>
                <a:rPr kumimoji="0" lang="ko-KR" altLang="en-US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본격화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949397" y="5122866"/>
              <a:ext cx="1192200" cy="7387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ko-KR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원전</a:t>
              </a:r>
              <a:endParaRPr kumimoji="0"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defRPr/>
              </a:pPr>
              <a:r>
                <a:rPr kumimoji="0" lang="ko-KR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안정성 문제</a:t>
              </a:r>
              <a:endParaRPr kumimoji="0" lang="en-US" altLang="ko-KR" sz="1400"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  <a:p>
              <a:pPr algn="ctr">
                <a:defRPr/>
              </a:pPr>
              <a:r>
                <a:rPr kumimoji="0" lang="ko-KR" altLang="en-US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대두</a:t>
              </a:r>
            </a:p>
          </p:txBody>
        </p:sp>
        <p:sp>
          <p:nvSpPr>
            <p:cNvPr id="21521" name="직사각형 7"/>
            <p:cNvSpPr>
              <a:spLocks noChangeArrowheads="1"/>
            </p:cNvSpPr>
            <p:nvPr/>
          </p:nvSpPr>
          <p:spPr bwMode="auto">
            <a:xfrm>
              <a:off x="3509300" y="2492286"/>
              <a:ext cx="2300607" cy="1385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2800" b="1" dirty="0" err="1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나눔명조" pitchFamily="18" charset="-127"/>
                  <a:ea typeface="HY헤드라인M" pitchFamily="18" charset="-127"/>
                </a:rPr>
                <a:t>신재생에너지</a:t>
              </a:r>
              <a:endParaRPr kumimoji="0" lang="en-US" altLang="ko-KR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나눔명조" pitchFamily="18" charset="-127"/>
                <a:ea typeface="HY헤드라인M" pitchFamily="18" charset="-127"/>
              </a:endParaRPr>
            </a:p>
            <a:p>
              <a:pPr algn="ctr"/>
              <a:r>
                <a:rPr kumimoji="0" lang="ko-KR" altLang="en-US" sz="28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나눔명조" pitchFamily="18" charset="-127"/>
                  <a:ea typeface="HY헤드라인M" pitchFamily="18" charset="-127"/>
                </a:rPr>
                <a:t>기술개발과</a:t>
              </a:r>
              <a:endParaRPr kumimoji="0" lang="en-US" altLang="ko-KR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나눔명조" pitchFamily="18" charset="-127"/>
                <a:ea typeface="HY헤드라인M" pitchFamily="18" charset="-127"/>
              </a:endParaRPr>
            </a:p>
            <a:p>
              <a:pPr algn="ctr"/>
              <a:r>
                <a:rPr kumimoji="0" lang="ko-KR" altLang="en-US" sz="2800" b="1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1">
                          <a:tint val="63000"/>
                          <a:sat val="105000"/>
                        </a:schemeClr>
                      </a:gs>
                      <a:gs pos="90000">
                        <a:schemeClr val="accent1">
                          <a:shade val="50000"/>
                          <a:satMod val="100000"/>
                        </a:schemeClr>
                      </a:gs>
                    </a:gsLst>
                    <a:lin ang="5400000"/>
                  </a:gra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나눔명조" pitchFamily="18" charset="-127"/>
                  <a:ea typeface="HY헤드라인M" pitchFamily="18" charset="-127"/>
                </a:rPr>
                <a:t>보급으로</a:t>
              </a:r>
              <a:endParaRPr kumimoji="0" lang="ko-KR" alt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맑은 고딕"/>
                <a:ea typeface="HY헤드라인M" pitchFamily="18" charset="-127"/>
              </a:endParaRPr>
            </a:p>
          </p:txBody>
        </p:sp>
        <p:pic>
          <p:nvPicPr>
            <p:cNvPr id="21522" name="Picture 3"/>
            <p:cNvPicPr preferRelativeResize="0"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803753" y="3465104"/>
              <a:ext cx="900000" cy="9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523" name="그림 8"/>
            <p:cNvPicPr preferRelativeResize="0">
              <a:picLocks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812202" y="3465104"/>
              <a:ext cx="900000" cy="9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524" name="Picture 9" descr="sweetcorn"/>
            <p:cNvPicPr preferRelativeResize="0"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804090" y="3465104"/>
              <a:ext cx="900000" cy="9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525" name="Picture 2" descr="http://img.etnews.com/photonews/0608/060825020457b.jpg"/>
            <p:cNvPicPr preferRelativeResize="0"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62892" y="3512150"/>
              <a:ext cx="900000" cy="9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526" name="Picture 3"/>
            <p:cNvPicPr preferRelativeResize="0">
              <a:picLocks noChangeArrowheads="1"/>
            </p:cNvPicPr>
            <p:nvPr/>
          </p:nvPicPr>
          <p:blipFill>
            <a:blip r:embed="rId17" cstate="print"/>
            <a:srcRect r="80344" b="51820"/>
            <a:stretch>
              <a:fillRect/>
            </a:stretch>
          </p:blipFill>
          <p:spPr bwMode="auto">
            <a:xfrm>
              <a:off x="2199363" y="3495900"/>
              <a:ext cx="900000" cy="900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1527" name="Picture 300" descr="arrow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366670" y="1987551"/>
              <a:ext cx="270025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1528" name="그룹 5"/>
            <p:cNvGrpSpPr>
              <a:grpSpLocks/>
            </p:cNvGrpSpPr>
            <p:nvPr/>
          </p:nvGrpSpPr>
          <p:grpSpPr bwMode="auto">
            <a:xfrm>
              <a:off x="2352814" y="978768"/>
              <a:ext cx="4740374" cy="1601900"/>
              <a:chOff x="7537390" y="1178671"/>
              <a:chExt cx="4740374" cy="1601900"/>
            </a:xfrm>
          </p:grpSpPr>
          <p:grpSp>
            <p:nvGrpSpPr>
              <p:cNvPr id="21529" name="Group 39"/>
              <p:cNvGrpSpPr>
                <a:grpSpLocks noChangeAspect="1"/>
              </p:cNvGrpSpPr>
              <p:nvPr/>
            </p:nvGrpSpPr>
            <p:grpSpPr bwMode="auto">
              <a:xfrm>
                <a:off x="7537390" y="1178671"/>
                <a:ext cx="4681225" cy="1601900"/>
                <a:chOff x="-1153" y="799"/>
                <a:chExt cx="698" cy="1212"/>
              </a:xfrm>
            </p:grpSpPr>
            <p:sp>
              <p:nvSpPr>
                <p:cNvPr id="136" name="AutoShape 23"/>
                <p:cNvSpPr>
                  <a:spLocks noChangeArrowheads="1"/>
                </p:cNvSpPr>
                <p:nvPr/>
              </p:nvSpPr>
              <p:spPr bwMode="auto">
                <a:xfrm>
                  <a:off x="-1153" y="799"/>
                  <a:ext cx="698" cy="60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9CCFF"/>
                </a:solidFill>
                <a:ln>
                  <a:noFill/>
                </a:ln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  <a:extLst>
                  <a:ext uri="{91240B29-F687-4F45-9708-019B960494DF}"/>
                </a:extLst>
              </p:spPr>
              <p:txBody>
                <a:bodyPr wrap="none" lIns="0" tIns="0" rIns="0" bIns="0" anchor="ctr">
                  <a:spAutoFit/>
                </a:bodyPr>
                <a:lstStyle/>
                <a:p>
                  <a:pPr>
                    <a:defRPr/>
                  </a:pPr>
                  <a:endParaRPr kumimoji="0" lang="ko-KR" altLang="en-US">
                    <a:latin typeface="맑은 고딕"/>
                  </a:endParaRPr>
                </a:p>
              </p:txBody>
            </p:sp>
            <p:sp>
              <p:nvSpPr>
                <p:cNvPr id="21533" name="AutoShape 24"/>
                <p:cNvSpPr>
                  <a:spLocks noChangeArrowheads="1"/>
                </p:cNvSpPr>
                <p:nvPr/>
              </p:nvSpPr>
              <p:spPr bwMode="auto">
                <a:xfrm>
                  <a:off x="-1142" y="827"/>
                  <a:ext cx="676" cy="55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tx1">
                        <a:alpha val="10001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kumimoji="0" lang="ko-KR" altLang="en-US">
                    <a:latin typeface="맑은 고딕"/>
                  </a:endParaRPr>
                </a:p>
              </p:txBody>
            </p:sp>
            <p:sp>
              <p:nvSpPr>
                <p:cNvPr id="21534" name="AutoShape 25"/>
                <p:cNvSpPr>
                  <a:spLocks noChangeArrowheads="1"/>
                </p:cNvSpPr>
                <p:nvPr/>
              </p:nvSpPr>
              <p:spPr bwMode="auto">
                <a:xfrm>
                  <a:off x="-1138" y="1454"/>
                  <a:ext cx="671" cy="557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bg1">
                        <a:alpha val="79999"/>
                      </a:schemeClr>
                    </a:gs>
                    <a:gs pos="100000">
                      <a:schemeClr val="tx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kumimoji="0" lang="ko-KR" altLang="en-US">
                    <a:latin typeface="맑은 고딕"/>
                  </a:endParaRPr>
                </a:p>
              </p:txBody>
            </p:sp>
          </p:grpSp>
          <p:sp>
            <p:nvSpPr>
              <p:cNvPr id="21530" name="TextBox 3"/>
              <p:cNvSpPr txBox="1">
                <a:spLocks noChangeArrowheads="1"/>
              </p:cNvSpPr>
              <p:nvPr/>
            </p:nvSpPr>
            <p:spPr bwMode="auto">
              <a:xfrm>
                <a:off x="7669339" y="1467964"/>
                <a:ext cx="4608425" cy="502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1600"/>
                  </a:lnSpc>
                </a:pPr>
                <a:r>
                  <a:rPr kumimoji="0" lang="en-US" altLang="ko-KR" sz="1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Y헤드라인M" pitchFamily="18" charset="-127"/>
                    <a:ea typeface="HY헤드라인M" pitchFamily="18" charset="-127"/>
                  </a:rPr>
                  <a:t>- </a:t>
                </a:r>
                <a:r>
                  <a:rPr kumimoji="0" lang="ko-KR" altLang="en-US" sz="1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Y헤드라인M" pitchFamily="18" charset="-127"/>
                    <a:ea typeface="HY헤드라인M" pitchFamily="18" charset="-127"/>
                  </a:rPr>
                  <a:t>기술적 </a:t>
                </a:r>
                <a:r>
                  <a:rPr kumimoji="0" lang="ko-KR" altLang="en-US" sz="1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Y헤드라인M" pitchFamily="18" charset="-127"/>
                    <a:ea typeface="HY헤드라인M" pitchFamily="18" charset="-127"/>
                  </a:rPr>
                  <a:t>진보</a:t>
                </a:r>
                <a:r>
                  <a:rPr kumimoji="0" lang="en-US" altLang="ko-KR" sz="1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Y헤드라인M" pitchFamily="18" charset="-127"/>
                    <a:ea typeface="HY헤드라인M" pitchFamily="18" charset="-127"/>
                  </a:rPr>
                  <a:t>, </a:t>
                </a:r>
                <a:r>
                  <a:rPr kumimoji="0" lang="ko-KR" altLang="en-US" sz="1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Y헤드라인M" pitchFamily="18" charset="-127"/>
                    <a:ea typeface="HY헤드라인M" pitchFamily="18" charset="-127"/>
                  </a:rPr>
                  <a:t>환경규제 및 화석연료의 가격 등과 연계</a:t>
                </a:r>
                <a:endParaRPr kumimoji="0" lang="en-US" altLang="ko-KR" sz="1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HY헤드라인M" pitchFamily="18" charset="-127"/>
                  <a:ea typeface="HY헤드라인M" pitchFamily="18" charset="-127"/>
                </a:endParaRPr>
              </a:p>
              <a:p>
                <a:pPr marL="285750" indent="-285750">
                  <a:lnSpc>
                    <a:spcPts val="1600"/>
                  </a:lnSpc>
                </a:pPr>
                <a:r>
                  <a:rPr kumimoji="0" lang="en-US" altLang="ko-KR" sz="1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Y헤드라인M" pitchFamily="18" charset="-127"/>
                    <a:ea typeface="HY헤드라인M" pitchFamily="18" charset="-127"/>
                  </a:rPr>
                  <a:t>- </a:t>
                </a:r>
                <a:r>
                  <a:rPr kumimoji="0" lang="ko-KR" altLang="en-US" sz="1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Y헤드라인M" pitchFamily="18" charset="-127"/>
                    <a:ea typeface="HY헤드라인M" pitchFamily="18" charset="-127"/>
                  </a:rPr>
                  <a:t>에너지 </a:t>
                </a:r>
                <a:r>
                  <a:rPr kumimoji="0" lang="ko-KR" altLang="en-US" sz="1400" b="1" dirty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HY헤드라인M" pitchFamily="18" charset="-127"/>
                    <a:ea typeface="HY헤드라인M" pitchFamily="18" charset="-127"/>
                  </a:rPr>
                  <a:t>패러다임의 전환</a:t>
                </a:r>
              </a:p>
            </p:txBody>
          </p:sp>
          <p:sp>
            <p:nvSpPr>
              <p:cNvPr id="2" name="직사각형 1"/>
              <p:cNvSpPr/>
              <p:nvPr/>
            </p:nvSpPr>
            <p:spPr>
              <a:xfrm>
                <a:off x="9323528" y="1179911"/>
                <a:ext cx="1075925" cy="323189"/>
              </a:xfrm>
              <a:prstGeom prst="rect">
                <a:avLst/>
              </a:prstGeom>
            </p:spPr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kumimoji="0" lang="ko-KR" altLang="en-US" sz="15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불확실성</a:t>
                </a:r>
                <a:r>
                  <a:rPr kumimoji="0" lang="en-US" altLang="ko-KR" sz="15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HY헤드라인M" pitchFamily="18" charset="-127"/>
                    <a:ea typeface="HY헤드라인M" pitchFamily="18" charset="-127"/>
                  </a:rPr>
                  <a:t>!!</a:t>
                </a:r>
                <a:endParaRPr kumimoji="0" lang="ko-KR" altLang="en-US" sz="15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61" name="직사각형 7"/>
            <p:cNvSpPr>
              <a:spLocks noChangeArrowheads="1"/>
            </p:cNvSpPr>
            <p:nvPr/>
          </p:nvSpPr>
          <p:spPr bwMode="auto">
            <a:xfrm>
              <a:off x="4075154" y="3860538"/>
              <a:ext cx="1168899" cy="52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0" lang="ko-KR" altLang="en-US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맑은 고딕"/>
                  <a:ea typeface="HY헤드라인M" pitchFamily="18" charset="-127"/>
                </a:rPr>
                <a:t>극  복</a:t>
              </a:r>
              <a:endParaRPr kumimoji="0" lang="ko-KR" alt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맑은 고딕"/>
                <a:ea typeface="HY헤드라인M" pitchFamily="18" charset="-127"/>
              </a:endParaRPr>
            </a:p>
          </p:txBody>
        </p:sp>
      </p:grpSp>
      <p:sp>
        <p:nvSpPr>
          <p:cNvPr id="21507" name="슬라이드 번호 개체 틀 5"/>
          <p:cNvSpPr txBox="1">
            <a:spLocks/>
          </p:cNvSpPr>
          <p:nvPr/>
        </p:nvSpPr>
        <p:spPr bwMode="auto">
          <a:xfrm>
            <a:off x="107950" y="658812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25570236-E0EC-4CA6-B8AB-CDD7E7507A77}" type="slidenum">
              <a:rPr kumimoji="0" lang="ko-KR" altLang="en-US" sz="1200">
                <a:latin typeface="맑은 고딕"/>
              </a:rPr>
              <a:pPr/>
              <a:t>6</a:t>
            </a:fld>
            <a:endParaRPr kumimoji="0" lang="en-US" altLang="ko-KR" sz="1200">
              <a:latin typeface="맑은 고딕"/>
            </a:endParaRPr>
          </a:p>
        </p:txBody>
      </p:sp>
      <p:pic>
        <p:nvPicPr>
          <p:cNvPr id="63" name="Picture 6" descr="Untitled-1 copy"/>
          <p:cNvPicPr>
            <a:picLocks noChangeAspect="1" noChangeArrowheads="1"/>
          </p:cNvPicPr>
          <p:nvPr/>
        </p:nvPicPr>
        <p:blipFill>
          <a:blip r:embed="rId19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" descr="Untitled-1 copy"/>
          <p:cNvPicPr>
            <a:picLocks noChangeAspect="1" noChangeArrowheads="1"/>
          </p:cNvPicPr>
          <p:nvPr/>
        </p:nvPicPr>
        <p:blipFill>
          <a:blip r:embed="rId19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8851177" y="6567488"/>
            <a:ext cx="2808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3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직사각형 4"/>
          <p:cNvSpPr>
            <a:spLocks noChangeArrowheads="1"/>
          </p:cNvSpPr>
          <p:nvPr/>
        </p:nvSpPr>
        <p:spPr bwMode="auto">
          <a:xfrm>
            <a:off x="1403648" y="2205038"/>
            <a:ext cx="70535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Ⅱ. </a:t>
            </a:r>
            <a:r>
              <a:rPr kumimoji="0" lang="ko-KR" altLang="en-US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 기술개발</a:t>
            </a:r>
            <a:r>
              <a:rPr kumimoji="0" lang="en-US" altLang="ko-KR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헤드라인M" pitchFamily="18" charset="-127"/>
                <a:ea typeface="HY헤드라인M" pitchFamily="18" charset="-127"/>
              </a:rPr>
              <a:t>보급 동향</a:t>
            </a:r>
            <a:endParaRPr kumimoji="0" lang="ko-KR" alt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1295400" y="2789238"/>
            <a:ext cx="7011988" cy="352425"/>
            <a:chOff x="672" y="2110"/>
            <a:chExt cx="4416" cy="434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672" y="2110"/>
              <a:ext cx="2995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/>
              <a:endParaRPr lang="ko-KR" altLang="en-US" sz="1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 flipH="1">
              <a:off x="3718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 flipH="1">
              <a:off x="3819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 flipH="1">
              <a:off x="3921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 flipH="1">
              <a:off x="4022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 flipH="1">
              <a:off x="4124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 flipH="1">
              <a:off x="4225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 flipH="1">
              <a:off x="4327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 flipH="1">
              <a:off x="4428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2" name="Rectangle 14"/>
            <p:cNvSpPr>
              <a:spLocks noChangeArrowheads="1"/>
            </p:cNvSpPr>
            <p:nvPr/>
          </p:nvSpPr>
          <p:spPr bwMode="auto">
            <a:xfrm flipH="1">
              <a:off x="4530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3" name="Rectangle 15"/>
            <p:cNvSpPr>
              <a:spLocks noChangeArrowheads="1"/>
            </p:cNvSpPr>
            <p:nvPr/>
          </p:nvSpPr>
          <p:spPr bwMode="auto">
            <a:xfrm flipH="1">
              <a:off x="4631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4" name="Rectangle 16"/>
            <p:cNvSpPr>
              <a:spLocks noChangeArrowheads="1"/>
            </p:cNvSpPr>
            <p:nvPr/>
          </p:nvSpPr>
          <p:spPr bwMode="auto">
            <a:xfrm flipH="1">
              <a:off x="4733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5" name="Rectangle 17"/>
            <p:cNvSpPr>
              <a:spLocks noChangeArrowheads="1"/>
            </p:cNvSpPr>
            <p:nvPr/>
          </p:nvSpPr>
          <p:spPr bwMode="auto">
            <a:xfrm flipH="1">
              <a:off x="4834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 flipH="1">
              <a:off x="4936" y="2110"/>
              <a:ext cx="50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2547" name="Rectangle 19"/>
            <p:cNvSpPr>
              <a:spLocks noChangeArrowheads="1"/>
            </p:cNvSpPr>
            <p:nvPr/>
          </p:nvSpPr>
          <p:spPr bwMode="auto">
            <a:xfrm flipH="1">
              <a:off x="5037" y="2110"/>
              <a:ext cx="51" cy="434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그림 48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355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EE1A1A-05F7-44F0-9F6B-48F25E94FB49}" type="slidenum">
              <a:rPr lang="ko-KR" altLang="en-US" smtClean="0"/>
              <a:pPr/>
              <a:t>8</a:t>
            </a:fld>
            <a:endParaRPr lang="en-US" altLang="ko-KR" smtClean="0"/>
          </a:p>
        </p:txBody>
      </p:sp>
      <p:sp>
        <p:nvSpPr>
          <p:cNvPr id="10" name="슬라이드 번호 개체 틀 22"/>
          <p:cNvSpPr txBox="1">
            <a:spLocks/>
          </p:cNvSpPr>
          <p:nvPr/>
        </p:nvSpPr>
        <p:spPr bwMode="auto">
          <a:xfrm>
            <a:off x="3876675" y="5299075"/>
            <a:ext cx="5715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en-US" altLang="ko-KR" sz="1200">
                <a:latin typeface="맑은 고딕"/>
              </a:rPr>
              <a:t>x</a:t>
            </a:r>
            <a:endParaRPr kumimoji="0" lang="ko-KR" altLang="en-US" sz="1200">
              <a:latin typeface="맑은 고딕"/>
            </a:endParaRPr>
          </a:p>
        </p:txBody>
      </p:sp>
      <p:grpSp>
        <p:nvGrpSpPr>
          <p:cNvPr id="8" name="그룹 7"/>
          <p:cNvGrpSpPr>
            <a:grpSpLocks/>
          </p:cNvGrpSpPr>
          <p:nvPr/>
        </p:nvGrpSpPr>
        <p:grpSpPr bwMode="auto">
          <a:xfrm>
            <a:off x="1338263" y="2274888"/>
            <a:ext cx="7427912" cy="1143000"/>
            <a:chOff x="1338263" y="2274870"/>
            <a:chExt cx="7427912" cy="1143000"/>
          </a:xfrm>
        </p:grpSpPr>
        <p:sp>
          <p:nvSpPr>
            <p:cNvPr id="23593" name="모서리가 둥근 직사각형 37"/>
            <p:cNvSpPr>
              <a:spLocks noChangeArrowheads="1"/>
            </p:cNvSpPr>
            <p:nvPr/>
          </p:nvSpPr>
          <p:spPr bwMode="auto">
            <a:xfrm>
              <a:off x="1338263" y="2274870"/>
              <a:ext cx="7427912" cy="1143000"/>
            </a:xfrm>
            <a:prstGeom prst="roundRect">
              <a:avLst>
                <a:gd name="adj" fmla="val 3648"/>
              </a:avLst>
            </a:prstGeom>
            <a:solidFill>
              <a:srgbClr val="CCDED8"/>
            </a:solidFill>
            <a:ln w="3175" algn="ctr">
              <a:solidFill>
                <a:srgbClr val="808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kumimoji="0" lang="ko-KR" altLang="en-US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3" name="AutoShape 95"/>
            <p:cNvSpPr>
              <a:spLocks noChangeArrowheads="1"/>
            </p:cNvSpPr>
            <p:nvPr/>
          </p:nvSpPr>
          <p:spPr bwMode="auto">
            <a:xfrm>
              <a:off x="1389063" y="2303445"/>
              <a:ext cx="7351712" cy="261937"/>
            </a:xfrm>
            <a:prstGeom prst="roundRect">
              <a:avLst>
                <a:gd name="adj" fmla="val 12333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5" name="그룹 4"/>
          <p:cNvGrpSpPr>
            <a:grpSpLocks/>
          </p:cNvGrpSpPr>
          <p:nvPr/>
        </p:nvGrpSpPr>
        <p:grpSpPr bwMode="auto">
          <a:xfrm>
            <a:off x="1338263" y="860425"/>
            <a:ext cx="7427912" cy="1143000"/>
            <a:chOff x="1338263" y="860410"/>
            <a:chExt cx="7427912" cy="1143001"/>
          </a:xfrm>
        </p:grpSpPr>
        <p:sp>
          <p:nvSpPr>
            <p:cNvPr id="23591" name="모서리가 둥근 직사각형 37"/>
            <p:cNvSpPr>
              <a:spLocks noChangeArrowheads="1"/>
            </p:cNvSpPr>
            <p:nvPr/>
          </p:nvSpPr>
          <p:spPr bwMode="auto">
            <a:xfrm>
              <a:off x="1338263" y="860410"/>
              <a:ext cx="7427912" cy="1143001"/>
            </a:xfrm>
            <a:prstGeom prst="roundRect">
              <a:avLst>
                <a:gd name="adj" fmla="val 3648"/>
              </a:avLst>
            </a:prstGeom>
            <a:solidFill>
              <a:srgbClr val="CCDED8"/>
            </a:solidFill>
            <a:ln w="3175" algn="ctr">
              <a:solidFill>
                <a:srgbClr val="808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kumimoji="0" lang="ko-KR" altLang="en-US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6" name="AutoShape 95"/>
            <p:cNvSpPr>
              <a:spLocks noChangeArrowheads="1"/>
            </p:cNvSpPr>
            <p:nvPr/>
          </p:nvSpPr>
          <p:spPr bwMode="auto">
            <a:xfrm>
              <a:off x="1389063" y="888985"/>
              <a:ext cx="7351712" cy="261938"/>
            </a:xfrm>
            <a:prstGeom prst="roundRect">
              <a:avLst>
                <a:gd name="adj" fmla="val 12333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7" name="직사각형 29"/>
          <p:cNvSpPr>
            <a:spLocks noChangeArrowheads="1"/>
          </p:cNvSpPr>
          <p:nvPr/>
        </p:nvSpPr>
        <p:spPr bwMode="auto">
          <a:xfrm>
            <a:off x="2339975" y="1268413"/>
            <a:ext cx="6589713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lnSpc>
                <a:spcPts val="1700"/>
              </a:lnSpc>
              <a:buFontTx/>
              <a:buChar char="-"/>
            </a:pPr>
            <a:r>
              <a:rPr kumimoji="0" lang="ko-KR" altLang="en-US" sz="1400" dirty="0" err="1"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 사용의무화 쿼터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 (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RFS)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설정을 통해 </a:t>
            </a:r>
            <a:r>
              <a:rPr kumimoji="0" lang="ko-KR" altLang="en-US" sz="1400" dirty="0" err="1"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생산 의무화</a:t>
            </a:r>
            <a:endParaRPr kumimoji="0"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 marL="171450" indent="-171450">
              <a:lnSpc>
                <a:spcPts val="1700"/>
              </a:lnSpc>
              <a:buFontTx/>
              <a:buChar char="-"/>
            </a:pPr>
            <a:r>
              <a:rPr kumimoji="0" lang="ko-KR" altLang="en-US" sz="1400" dirty="0" err="1"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 공급확대를 위해 조세감면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기술개발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국제협력 확대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등의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</a:b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인센티브 제공</a:t>
            </a:r>
            <a:endParaRPr kumimoji="0" lang="en-US" altLang="ko-KR" sz="1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8" name="Picture 170" descr="003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2355850" y="1052513"/>
            <a:ext cx="1317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0" descr="003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2339975" y="2476500"/>
            <a:ext cx="1317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2393950" y="2697163"/>
            <a:ext cx="6499225" cy="75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00"/>
              </a:spcBef>
              <a:buFontTx/>
              <a:buChar char="-"/>
            </a:pP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혁신적 에너지 환경전략 의결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(12.9)</a:t>
            </a:r>
            <a:endParaRPr kumimoji="0"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FontTx/>
              <a:buChar char="-"/>
            </a:pP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2030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년까지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2010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년 대비 </a:t>
            </a:r>
            <a:r>
              <a:rPr kumimoji="0"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 보급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배 달성</a:t>
            </a:r>
            <a:endParaRPr kumimoji="0" lang="en-US" altLang="ko-KR" sz="1400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4" name="그룹 3"/>
          <p:cNvGrpSpPr>
            <a:grpSpLocks/>
          </p:cNvGrpSpPr>
          <p:nvPr/>
        </p:nvGrpSpPr>
        <p:grpSpPr bwMode="auto">
          <a:xfrm>
            <a:off x="1338263" y="3702050"/>
            <a:ext cx="7427912" cy="1143000"/>
            <a:chOff x="1338263" y="3701488"/>
            <a:chExt cx="7427912" cy="1143000"/>
          </a:xfrm>
        </p:grpSpPr>
        <p:sp>
          <p:nvSpPr>
            <p:cNvPr id="23589" name="모서리가 둥근 직사각형 37"/>
            <p:cNvSpPr>
              <a:spLocks noChangeArrowheads="1"/>
            </p:cNvSpPr>
            <p:nvPr/>
          </p:nvSpPr>
          <p:spPr bwMode="auto">
            <a:xfrm>
              <a:off x="1338263" y="3701488"/>
              <a:ext cx="7427912" cy="1143000"/>
            </a:xfrm>
            <a:prstGeom prst="roundRect">
              <a:avLst>
                <a:gd name="adj" fmla="val 3648"/>
              </a:avLst>
            </a:prstGeom>
            <a:solidFill>
              <a:srgbClr val="CCDED8"/>
            </a:solidFill>
            <a:ln w="3175" algn="ctr">
              <a:solidFill>
                <a:srgbClr val="808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kumimoji="0" lang="ko-KR" altLang="en-US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3" name="AutoShape 95"/>
            <p:cNvSpPr>
              <a:spLocks noChangeArrowheads="1"/>
            </p:cNvSpPr>
            <p:nvPr/>
          </p:nvSpPr>
          <p:spPr bwMode="auto">
            <a:xfrm>
              <a:off x="1389063" y="3730063"/>
              <a:ext cx="7351712" cy="261938"/>
            </a:xfrm>
            <a:prstGeom prst="roundRect">
              <a:avLst>
                <a:gd name="adj" fmla="val 12333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4" name="직사각형 45"/>
          <p:cNvSpPr>
            <a:spLocks noChangeArrowheads="1"/>
          </p:cNvSpPr>
          <p:nvPr/>
        </p:nvSpPr>
        <p:spPr bwMode="auto">
          <a:xfrm>
            <a:off x="2339975" y="4076700"/>
            <a:ext cx="6408738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700"/>
              </a:lnSpc>
            </a:pP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발전차액지원제도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의무할당제도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등 정책적 지원을 통해 </a:t>
            </a:r>
            <a:r>
              <a:rPr kumimoji="0" lang="ko-KR" altLang="en-US" sz="1400" dirty="0" err="1"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기술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/>
            </a:r>
            <a:b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혁신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가속화</a:t>
            </a:r>
            <a:endParaRPr kumimoji="0" lang="en-US" altLang="ko-KR" sz="1400" dirty="0"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ts val="1700"/>
              </a:lnSpc>
            </a:pP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- 2020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년까지 </a:t>
            </a:r>
            <a:r>
              <a:rPr kumimoji="0"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신재생에너지로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 수요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전력의 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20% </a:t>
            </a:r>
            <a:r>
              <a:rPr kumimoji="0" lang="ko-KR" altLang="en-US" sz="1400" dirty="0">
                <a:latin typeface="HY헤드라인M" pitchFamily="18" charset="-127"/>
                <a:ea typeface="HY헤드라인M" pitchFamily="18" charset="-127"/>
              </a:rPr>
              <a:t>생산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에너지효율 </a:t>
            </a: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20% 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개선</a:t>
            </a:r>
            <a:endParaRPr kumimoji="0"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5" name="Picture 170" descr="003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2305050" y="3881438"/>
            <a:ext cx="131763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>
            <a:grpSpLocks/>
          </p:cNvGrpSpPr>
          <p:nvPr/>
        </p:nvGrpSpPr>
        <p:grpSpPr bwMode="auto">
          <a:xfrm>
            <a:off x="1303338" y="5175250"/>
            <a:ext cx="7427912" cy="1143000"/>
            <a:chOff x="1303016" y="5175555"/>
            <a:chExt cx="7427912" cy="1143000"/>
          </a:xfrm>
        </p:grpSpPr>
        <p:sp>
          <p:nvSpPr>
            <p:cNvPr id="23587" name="모서리가 둥근 직사각형 37"/>
            <p:cNvSpPr>
              <a:spLocks noChangeArrowheads="1"/>
            </p:cNvSpPr>
            <p:nvPr/>
          </p:nvSpPr>
          <p:spPr bwMode="auto">
            <a:xfrm>
              <a:off x="1303016" y="5175555"/>
              <a:ext cx="7427912" cy="1143000"/>
            </a:xfrm>
            <a:prstGeom prst="roundRect">
              <a:avLst>
                <a:gd name="adj" fmla="val 3648"/>
              </a:avLst>
            </a:prstGeom>
            <a:solidFill>
              <a:srgbClr val="CCDED8"/>
            </a:solidFill>
            <a:ln w="3175" algn="ctr">
              <a:solidFill>
                <a:srgbClr val="80808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kumimoji="0" lang="ko-KR" altLang="en-US" sz="12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8" name="AutoShape 95"/>
            <p:cNvSpPr>
              <a:spLocks noChangeArrowheads="1"/>
            </p:cNvSpPr>
            <p:nvPr/>
          </p:nvSpPr>
          <p:spPr bwMode="auto">
            <a:xfrm>
              <a:off x="1353816" y="5204130"/>
              <a:ext cx="7351712" cy="261938"/>
            </a:xfrm>
            <a:prstGeom prst="roundRect">
              <a:avLst>
                <a:gd name="adj" fmla="val 12333"/>
              </a:avLst>
            </a:prstGeom>
            <a:gradFill rotWithShape="1"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9" name="직사각형 45"/>
          <p:cNvSpPr>
            <a:spLocks noChangeArrowheads="1"/>
          </p:cNvSpPr>
          <p:nvPr/>
        </p:nvSpPr>
        <p:spPr bwMode="auto">
          <a:xfrm>
            <a:off x="2387600" y="5438775"/>
            <a:ext cx="63182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kumimoji="0"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 발전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차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개년 계획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(2012.8)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2020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년까지 </a:t>
            </a:r>
            <a:r>
              <a:rPr kumimoji="0" lang="ko-KR" altLang="en-US" sz="1400" dirty="0" err="1" smtClean="0"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 공급비율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15%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까지 확대</a:t>
            </a:r>
            <a:endParaRPr kumimoji="0"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>
            <a:grpSpLocks/>
          </p:cNvGrpSpPr>
          <p:nvPr/>
        </p:nvGrpSpPr>
        <p:grpSpPr bwMode="auto">
          <a:xfrm>
            <a:off x="2282825" y="5110163"/>
            <a:ext cx="282575" cy="404812"/>
            <a:chOff x="2282500" y="5110472"/>
            <a:chExt cx="283580" cy="404213"/>
          </a:xfrm>
        </p:grpSpPr>
        <p:sp>
          <p:nvSpPr>
            <p:cNvPr id="23585" name="TextBox 44"/>
            <p:cNvSpPr txBox="1">
              <a:spLocks noChangeArrowheads="1"/>
            </p:cNvSpPr>
            <p:nvPr/>
          </p:nvSpPr>
          <p:spPr bwMode="auto">
            <a:xfrm>
              <a:off x="2381350" y="5110472"/>
              <a:ext cx="184730" cy="40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endParaRPr kumimoji="0" lang="ko-KR" altLang="en-US" sz="1600">
                <a:latin typeface="HY헤드라인M" pitchFamily="18" charset="-127"/>
                <a:ea typeface="HY헤드라인M" pitchFamily="18" charset="-127"/>
              </a:endParaRPr>
            </a:p>
          </p:txBody>
        </p:sp>
        <p:pic>
          <p:nvPicPr>
            <p:cNvPr id="23586" name="Picture 170" descr="003"/>
            <p:cNvPicPr>
              <a:picLocks noChangeAspect="1" noChangeArrowheads="1"/>
            </p:cNvPicPr>
            <p:nvPr/>
          </p:nvPicPr>
          <p:blipFill>
            <a:blip r:embed="rId3" cstate="print">
              <a:lum bright="6000" contrast="12000"/>
            </a:blip>
            <a:srcRect/>
            <a:stretch>
              <a:fillRect/>
            </a:stretch>
          </p:blipFill>
          <p:spPr bwMode="auto">
            <a:xfrm>
              <a:off x="2282500" y="5286942"/>
              <a:ext cx="131775" cy="124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" name="Picture 149" descr="s_07_3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88" y="847725"/>
            <a:ext cx="132715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1100755" y="942735"/>
            <a:ext cx="6495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spc="50" dirty="0">
                <a:ln w="11430"/>
                <a:gradFill>
                  <a:gsLst>
                    <a:gs pos="25000">
                      <a:srgbClr val="B71FE1"/>
                    </a:gs>
                    <a:gs pos="100000">
                      <a:srgbClr val="660066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미국</a:t>
            </a:r>
            <a:endParaRPr kumimoji="0" lang="en-US" altLang="ko-KR" b="1" spc="50" dirty="0">
              <a:ln w="11430"/>
              <a:gradFill>
                <a:gsLst>
                  <a:gs pos="25000">
                    <a:srgbClr val="B71FE1"/>
                  </a:gs>
                  <a:gs pos="100000">
                    <a:srgbClr val="660066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5" name="Picture 3" descr="C:\Documents and Settings\kats\Local Settings\Temporary Internet Files\Content.IE5\N3XWNCAL\MC900309844[1].wmf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1346" y="1371834"/>
            <a:ext cx="448356" cy="31384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/>
            </a:outerShdw>
          </a:effectLst>
          <a:scene3d>
            <a:camera prst="isometricOffAxis1Right"/>
            <a:lightRig rig="threePt" dir="t">
              <a:rot lat="0" lon="0" rev="5400000"/>
            </a:lightRig>
          </a:scene3d>
          <a:sp3d extrusionH="44450">
            <a:bevelT w="12700" h="12700" prst="angle"/>
            <a:contourClr>
              <a:schemeClr val="bg1"/>
            </a:contourClr>
          </a:sp3d>
        </p:spPr>
      </p:pic>
      <p:pic>
        <p:nvPicPr>
          <p:cNvPr id="36" name="Picture 148" descr="s_07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038" y="2216150"/>
            <a:ext cx="1344612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026500" y="2427272"/>
            <a:ext cx="70083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50" dirty="0">
                <a:ln w="11430"/>
                <a:gradFill>
                  <a:gsLst>
                    <a:gs pos="25000">
                      <a:srgbClr val="003366"/>
                    </a:gs>
                    <a:gs pos="100000">
                      <a:srgbClr val="4789FF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일본</a:t>
            </a:r>
          </a:p>
        </p:txBody>
      </p:sp>
      <p:pic>
        <p:nvPicPr>
          <p:cNvPr id="38" name="Picture 5" descr="C:\Documents and Settings\kats\Local Settings\Temporary Internet Files\Content.IE5\0JAP53UB\MC900001001[1].wmf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7192" y="2849863"/>
            <a:ext cx="512310" cy="307864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/>
            </a:outerShdw>
          </a:effectLst>
          <a:scene3d>
            <a:camera prst="isometricOffAxis1Right"/>
            <a:lightRig rig="threePt" dir="t">
              <a:rot lat="0" lon="0" rev="5400000"/>
            </a:lightRig>
          </a:scene3d>
          <a:sp3d extrusionH="44450">
            <a:bevelT w="12700" h="12700" prst="angle"/>
            <a:contourClr>
              <a:schemeClr val="bg1"/>
            </a:contourClr>
          </a:sp3d>
        </p:spPr>
      </p:pic>
      <p:pic>
        <p:nvPicPr>
          <p:cNvPr id="39" name="Picture 147" descr="s_07_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" y="3660775"/>
            <a:ext cx="132715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076224" y="3780639"/>
            <a:ext cx="470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spc="50" dirty="0">
                <a:ln w="11430"/>
                <a:gradFill>
                  <a:gsLst>
                    <a:gs pos="25000">
                      <a:srgbClr val="003300"/>
                    </a:gs>
                    <a:gs pos="100000">
                      <a:srgbClr val="0099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EU</a:t>
            </a:r>
          </a:p>
        </p:txBody>
      </p:sp>
      <p:pic>
        <p:nvPicPr>
          <p:cNvPr id="41" name="Picture 3" descr="C:\Users\User\AppData\Local\Microsoft\Windows\Temporary Internet Files\Content.IE5\TVOQLIAA\MC90044039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1713" y="4156075"/>
            <a:ext cx="58737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49" descr="s_07_3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" y="5113338"/>
            <a:ext cx="13287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925560" y="5254707"/>
            <a:ext cx="70083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spc="50" dirty="0">
                <a:ln w="11430"/>
                <a:gradFill>
                  <a:gsLst>
                    <a:gs pos="25000">
                      <a:srgbClr val="003300"/>
                    </a:gs>
                    <a:gs pos="100000">
                      <a:srgbClr val="009900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30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중국</a:t>
            </a:r>
            <a:endParaRPr kumimoji="0" lang="en-US" altLang="ko-KR" sz="2000" b="1" spc="50" dirty="0">
              <a:ln w="11430"/>
              <a:gradFill>
                <a:gsLst>
                  <a:gs pos="25000">
                    <a:srgbClr val="003300"/>
                  </a:gs>
                  <a:gs pos="100000">
                    <a:srgbClr val="009900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30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4" name="Picture 4" descr="C:\Documents and Settings\kats\Local Settings\Temporary Internet Files\Content.IE5\40MJKRD6\MC900024347[1].wmf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3374" y="5743241"/>
            <a:ext cx="490596" cy="313849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/>
            </a:outerShdw>
          </a:effectLst>
          <a:scene3d>
            <a:camera prst="isometricOffAxis1Right"/>
            <a:lightRig rig="threePt" dir="t">
              <a:rot lat="0" lon="0" rev="5400000"/>
            </a:lightRig>
          </a:scene3d>
          <a:sp3d extrusionH="44450">
            <a:bevelT w="12700" h="12700" prst="angle"/>
            <a:contourClr>
              <a:schemeClr val="bg1"/>
            </a:contourClr>
          </a:sp3d>
        </p:spPr>
      </p:pic>
      <p:sp>
        <p:nvSpPr>
          <p:cNvPr id="45" name="직사각형 44"/>
          <p:cNvSpPr/>
          <p:nvPr/>
        </p:nvSpPr>
        <p:spPr>
          <a:xfrm>
            <a:off x="2565841" y="908720"/>
            <a:ext cx="4302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2025</a:t>
            </a:r>
            <a:r>
              <a:rPr kumimoji="0" lang="ko-KR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년 전력의 </a:t>
            </a:r>
            <a:r>
              <a:rPr kumimoji="0" lang="en-US" altLang="ko-K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25%</a:t>
            </a:r>
            <a:r>
              <a:rPr kumimoji="0" lang="ko-KR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를 </a:t>
            </a:r>
            <a:r>
              <a:rPr kumimoji="0" lang="ko-KR" alt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신재생에너지로</a:t>
            </a:r>
            <a:r>
              <a:rPr kumimoji="0"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공급</a:t>
            </a:r>
            <a:endParaRPr kumimoji="0" lang="ko-KR" altLang="en-US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522638" y="2370366"/>
            <a:ext cx="4777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2030</a:t>
            </a:r>
            <a:r>
              <a:rPr kumimoji="0"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kumimoji="0"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원전에 의존하지 않는 사회 실현을 천명</a:t>
            </a:r>
            <a:endParaRPr kumimoji="0" lang="ko-KR" altLang="en-US" sz="105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411760" y="3755132"/>
            <a:ext cx="6583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정부의 지원으로 안정적인 투자 진행</a:t>
            </a:r>
            <a:r>
              <a:rPr kumimoji="0" lang="en-US" altLang="ko-K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세계 </a:t>
            </a:r>
            <a:r>
              <a:rPr kumimoji="0" lang="ko-KR" alt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시장 주도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437220" y="5155949"/>
            <a:ext cx="4230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스마트그리드와</a:t>
            </a:r>
            <a:r>
              <a:rPr kumimoji="0" lang="ko-KR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투자에 중점 </a:t>
            </a:r>
          </a:p>
        </p:txBody>
      </p:sp>
      <p:sp>
        <p:nvSpPr>
          <p:cNvPr id="23584" name="직사각형 48"/>
          <p:cNvSpPr>
            <a:spLocks noChangeArrowheads="1"/>
          </p:cNvSpPr>
          <p:nvPr/>
        </p:nvSpPr>
        <p:spPr bwMode="auto">
          <a:xfrm>
            <a:off x="72008" y="116632"/>
            <a:ext cx="8100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rgbClr val="48A8D8"/>
              </a:buClr>
            </a:pP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세계</a:t>
            </a:r>
            <a:r>
              <a:rPr kumimoji="0"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kumimoji="0" lang="ko-KR" alt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신재생에너지기술</a:t>
            </a:r>
            <a:r>
              <a:rPr kumimoji="0"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개발 </a:t>
            </a:r>
            <a:r>
              <a:rPr kumimoji="0" lang="ko-KR" altLang="en-US" sz="3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ㆍ보급전략</a:t>
            </a:r>
            <a:endParaRPr kumimoji="0" lang="en-US" altLang="ko-K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0" name="Picture 6" descr="Untitled-1 copy"/>
          <p:cNvPicPr>
            <a:picLocks noChangeAspect="1" noChangeArrowheads="1"/>
          </p:cNvPicPr>
          <p:nvPr/>
        </p:nvPicPr>
        <p:blipFill>
          <a:blip r:embed="rId11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6" descr="Untitled-1 copy"/>
          <p:cNvPicPr>
            <a:picLocks noChangeAspect="1" noChangeArrowheads="1"/>
          </p:cNvPicPr>
          <p:nvPr/>
        </p:nvPicPr>
        <p:blipFill>
          <a:blip r:embed="rId11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8851177" y="6567488"/>
            <a:ext cx="2808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5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 descr="물방울배경_탑.png"/>
          <p:cNvPicPr>
            <a:picLocks noChangeAspect="1"/>
          </p:cNvPicPr>
          <p:nvPr/>
        </p:nvPicPr>
        <p:blipFill>
          <a:blip r:embed="rId2" cstate="print"/>
          <a:srcRect b="8374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4577" name="슬라이드 번호 개체 틀 2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1957B4-CB0D-446E-A8CF-5768B69A1CDE}" type="slidenum">
              <a:rPr lang="ko-KR" altLang="en-US" smtClean="0"/>
              <a:pPr/>
              <a:t>9</a:t>
            </a:fld>
            <a:endParaRPr lang="en-US" altLang="ko-KR" smtClean="0"/>
          </a:p>
        </p:txBody>
      </p:sp>
      <p:sp>
        <p:nvSpPr>
          <p:cNvPr id="24578" name="직사각형 27"/>
          <p:cNvSpPr>
            <a:spLocks noChangeArrowheads="1"/>
          </p:cNvSpPr>
          <p:nvPr/>
        </p:nvSpPr>
        <p:spPr bwMode="auto">
          <a:xfrm>
            <a:off x="-8519" y="0"/>
            <a:ext cx="8136904" cy="81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  <a:buClr>
                <a:srgbClr val="48A8D8"/>
              </a:buClr>
            </a:pPr>
            <a:r>
              <a:rPr kumimoji="0" lang="ko-KR" alt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국내</a:t>
            </a:r>
            <a:r>
              <a:rPr kumimoji="0" lang="en-US" altLang="ko-KR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kumimoji="0" lang="ko-KR" altLang="en-US" sz="32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신재생에너지</a:t>
            </a:r>
            <a:r>
              <a:rPr kumimoji="0" lang="ko-KR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기술개발</a:t>
            </a:r>
            <a:r>
              <a:rPr kumimoji="0" lang="en-US" altLang="ko-KR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kumimoji="0" lang="ko-KR" alt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노력</a:t>
            </a:r>
            <a:endParaRPr kumimoji="0" lang="en-US" altLang="ko-KR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4597" name="그룹 56"/>
          <p:cNvGrpSpPr>
            <a:grpSpLocks/>
          </p:cNvGrpSpPr>
          <p:nvPr/>
        </p:nvGrpSpPr>
        <p:grpSpPr bwMode="auto">
          <a:xfrm>
            <a:off x="4787900" y="1341438"/>
            <a:ext cx="3744913" cy="4692650"/>
            <a:chOff x="5424494" y="1772171"/>
            <a:chExt cx="3323970" cy="4393133"/>
          </a:xfrm>
        </p:grpSpPr>
        <p:sp>
          <p:nvSpPr>
            <p:cNvPr id="63" name="모서리가 둥근 직사각형 62"/>
            <p:cNvSpPr/>
            <p:nvPr/>
          </p:nvSpPr>
          <p:spPr>
            <a:xfrm>
              <a:off x="5472402" y="2059002"/>
              <a:ext cx="3228154" cy="4106302"/>
            </a:xfrm>
            <a:prstGeom prst="roundRect">
              <a:avLst>
                <a:gd name="adj" fmla="val 5238"/>
              </a:avLst>
            </a:prstGeom>
            <a:noFill/>
            <a:ln w="889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ko-KR" altLang="en-US">
                <a:solidFill>
                  <a:srgbClr val="FFFFFF"/>
                </a:solidFill>
                <a:ea typeface="굴림" charset="-127"/>
              </a:endParaRPr>
            </a:p>
          </p:txBody>
        </p:sp>
        <p:cxnSp>
          <p:nvCxnSpPr>
            <p:cNvPr id="64" name="직선 연결선 63"/>
            <p:cNvCxnSpPr/>
            <p:nvPr/>
          </p:nvCxnSpPr>
          <p:spPr>
            <a:xfrm>
              <a:off x="5616126" y="3659079"/>
              <a:ext cx="29970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/>
            <p:cNvCxnSpPr/>
            <p:nvPr/>
          </p:nvCxnSpPr>
          <p:spPr>
            <a:xfrm>
              <a:off x="5616126" y="4828218"/>
              <a:ext cx="299706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직사각형 67"/>
            <p:cNvSpPr/>
            <p:nvPr/>
          </p:nvSpPr>
          <p:spPr>
            <a:xfrm>
              <a:off x="5424494" y="1772171"/>
              <a:ext cx="3323970" cy="72079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kumimoji="0" lang="ko-KR" altLang="en-US" sz="1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그린에너지 전략 </a:t>
              </a:r>
              <a:r>
                <a:rPr kumimoji="0" lang="ko-KR" altLang="en-US" sz="1600" b="1" spc="50" dirty="0" err="1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로드맵</a:t>
              </a:r>
              <a:r>
                <a:rPr kumimoji="0" lang="ko-KR" altLang="en-US" sz="1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0" lang="en-US" altLang="ko-KR" sz="1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15</a:t>
              </a:r>
              <a:r>
                <a:rPr kumimoji="0" lang="ko-KR" altLang="en-US" sz="16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대분야</a:t>
              </a:r>
              <a:endParaRPr kumimoji="0" lang="en-US" altLang="ko-K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24607" name="직사각형 68"/>
            <p:cNvSpPr>
              <a:spLocks noChangeArrowheads="1"/>
            </p:cNvSpPr>
            <p:nvPr/>
          </p:nvSpPr>
          <p:spPr bwMode="auto">
            <a:xfrm>
              <a:off x="6640512" y="2623749"/>
              <a:ext cx="1967046" cy="792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ko-KR" altLang="en-US" sz="1500" dirty="0" err="1">
                  <a:solidFill>
                    <a:srgbClr val="0000FF"/>
                  </a:solidFill>
                  <a:latin typeface="HY헤드라인M" pitchFamily="18" charset="-127"/>
                  <a:ea typeface="HY헤드라인M" pitchFamily="18" charset="-127"/>
                </a:rPr>
                <a:t>신재생에너지</a:t>
              </a:r>
              <a:endParaRPr kumimoji="0" lang="en-US" altLang="ko-KR" sz="15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endParaRPr>
            </a:p>
            <a:p>
              <a:endParaRPr kumimoji="0" lang="en-US" altLang="ko-KR" sz="1000" b="1" dirty="0">
                <a:latin typeface="맑은 고딕"/>
              </a:endParaRPr>
            </a:p>
            <a:p>
              <a:r>
                <a:rPr kumimoji="0" lang="ko-KR" altLang="en-US" sz="1200" b="1" dirty="0">
                  <a:latin typeface="맑은 고딕"/>
                </a:rPr>
                <a:t>태양광</a:t>
              </a:r>
              <a:r>
                <a:rPr kumimoji="0" lang="en-US" altLang="ko-KR" sz="1200" b="1" dirty="0">
                  <a:latin typeface="맑은 고딕"/>
                </a:rPr>
                <a:t>, </a:t>
              </a:r>
              <a:r>
                <a:rPr kumimoji="0" lang="ko-KR" altLang="en-US" sz="1200" b="1" dirty="0">
                  <a:latin typeface="맑은 고딕"/>
                </a:rPr>
                <a:t>풍력</a:t>
              </a:r>
              <a:r>
                <a:rPr kumimoji="0" lang="en-US" altLang="ko-KR" sz="1200" b="1" dirty="0">
                  <a:latin typeface="맑은 고딕"/>
                </a:rPr>
                <a:t>, </a:t>
              </a:r>
              <a:r>
                <a:rPr kumimoji="0" lang="ko-KR" altLang="en-US" sz="1200" b="1" dirty="0">
                  <a:latin typeface="맑은 고딕"/>
                </a:rPr>
                <a:t>연료전지</a:t>
              </a:r>
              <a:r>
                <a:rPr kumimoji="0" lang="en-US" altLang="ko-KR" sz="1200" b="1" dirty="0">
                  <a:latin typeface="맑은 고딕"/>
                </a:rPr>
                <a:t>, IGCC, </a:t>
              </a:r>
              <a:r>
                <a:rPr kumimoji="0" lang="ko-KR" altLang="en-US" sz="1200" b="1" dirty="0" err="1">
                  <a:latin typeface="맑은 고딕"/>
                </a:rPr>
                <a:t>바이오연료</a:t>
              </a:r>
              <a:endParaRPr kumimoji="0" lang="en-US" altLang="ko-KR" sz="1200" b="1" dirty="0">
                <a:latin typeface="맑은 고딕"/>
              </a:endParaRPr>
            </a:p>
          </p:txBody>
        </p:sp>
      </p:grpSp>
      <p:sp>
        <p:nvSpPr>
          <p:cNvPr id="24598" name="직사각형 73"/>
          <p:cNvSpPr>
            <a:spLocks noChangeArrowheads="1"/>
          </p:cNvSpPr>
          <p:nvPr/>
        </p:nvSpPr>
        <p:spPr bwMode="auto">
          <a:xfrm>
            <a:off x="6164263" y="3357563"/>
            <a:ext cx="2224088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5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에너지효율향상</a:t>
            </a:r>
            <a:r>
              <a:rPr kumimoji="0" lang="en-US" altLang="ko-KR" sz="15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br>
              <a:rPr kumimoji="0" lang="en-US" altLang="ko-KR" sz="15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kumimoji="0" lang="ko-KR" altLang="en-US" sz="15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온실가스감축</a:t>
            </a:r>
            <a:endParaRPr kumimoji="0" lang="en-US" altLang="ko-KR" sz="15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kumimoji="0" lang="en-US" altLang="ko-KR" sz="800" b="1" dirty="0">
              <a:latin typeface="맑은 고딕"/>
            </a:endParaRPr>
          </a:p>
          <a:p>
            <a:r>
              <a:rPr kumimoji="0" lang="en-US" altLang="ko-KR" sz="1200" b="1" dirty="0">
                <a:latin typeface="맑은 고딕"/>
              </a:rPr>
              <a:t>CCS, </a:t>
            </a:r>
            <a:r>
              <a:rPr kumimoji="0" lang="ko-KR" altLang="en-US" sz="1200" b="1" dirty="0">
                <a:latin typeface="맑은 고딕"/>
              </a:rPr>
              <a:t>청정연료</a:t>
            </a:r>
            <a:r>
              <a:rPr kumimoji="0" lang="en-US" altLang="ko-KR" sz="1200" b="1" dirty="0">
                <a:latin typeface="맑은 고딕"/>
              </a:rPr>
              <a:t>, </a:t>
            </a:r>
            <a:r>
              <a:rPr kumimoji="0" lang="ko-KR" altLang="en-US" sz="1200" b="1" dirty="0">
                <a:latin typeface="맑은 고딕"/>
              </a:rPr>
              <a:t>에너지저장</a:t>
            </a:r>
            <a:r>
              <a:rPr kumimoji="0" lang="en-US" altLang="ko-KR" sz="1200" b="1" dirty="0">
                <a:latin typeface="맑은 고딕"/>
              </a:rPr>
              <a:t>, </a:t>
            </a:r>
            <a:r>
              <a:rPr kumimoji="0" lang="ko-KR" altLang="en-US" sz="1200" b="1" dirty="0">
                <a:latin typeface="맑은 고딕"/>
              </a:rPr>
              <a:t>고효율 신광원</a:t>
            </a:r>
            <a:r>
              <a:rPr kumimoji="0" lang="en-US" altLang="ko-KR" sz="1200" b="1" dirty="0">
                <a:latin typeface="맑은 고딕"/>
              </a:rPr>
              <a:t>, </a:t>
            </a:r>
            <a:r>
              <a:rPr kumimoji="0" lang="ko-KR" altLang="en-US" sz="1200" b="1" dirty="0" err="1">
                <a:latin typeface="맑은 고딕"/>
              </a:rPr>
              <a:t>그린카</a:t>
            </a:r>
            <a:r>
              <a:rPr kumimoji="0" lang="en-US" altLang="ko-KR" sz="1200" b="1" dirty="0">
                <a:latin typeface="맑은 고딕"/>
              </a:rPr>
              <a:t>, </a:t>
            </a:r>
            <a:r>
              <a:rPr kumimoji="0" lang="ko-KR" altLang="en-US" sz="1200" b="1" dirty="0">
                <a:latin typeface="맑은 고딕"/>
              </a:rPr>
              <a:t>에너지절약형 건물</a:t>
            </a:r>
            <a:r>
              <a:rPr kumimoji="0" lang="en-US" altLang="ko-KR" sz="1200" b="1" dirty="0">
                <a:latin typeface="맑은 고딕"/>
              </a:rPr>
              <a:t>, </a:t>
            </a:r>
            <a:r>
              <a:rPr kumimoji="0" lang="ko-KR" altLang="en-US" sz="1200" b="1" dirty="0">
                <a:latin typeface="맑은 고딕"/>
              </a:rPr>
              <a:t>히트펌프</a:t>
            </a:r>
            <a:endParaRPr kumimoji="0" lang="en-US" altLang="ko-KR" sz="1200" b="1" dirty="0">
              <a:latin typeface="맑은 고딕"/>
            </a:endParaRPr>
          </a:p>
        </p:txBody>
      </p:sp>
      <p:sp>
        <p:nvSpPr>
          <p:cNvPr id="24599" name="직사각형 74"/>
          <p:cNvSpPr>
            <a:spLocks noChangeArrowheads="1"/>
          </p:cNvSpPr>
          <p:nvPr/>
        </p:nvSpPr>
        <p:spPr bwMode="auto">
          <a:xfrm>
            <a:off x="6156325" y="4724401"/>
            <a:ext cx="187483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5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전력</a:t>
            </a:r>
            <a:r>
              <a:rPr kumimoji="0" lang="en-US" altLang="ko-KR" sz="15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kumimoji="0" lang="ko-KR" altLang="en-US" sz="15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원자력</a:t>
            </a:r>
            <a:endParaRPr kumimoji="0" lang="en-US" altLang="ko-KR" sz="15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kumimoji="0" lang="en-US" altLang="ko-KR" sz="1000" b="1" dirty="0">
              <a:latin typeface="맑은 고딕"/>
            </a:endParaRPr>
          </a:p>
          <a:p>
            <a:r>
              <a:rPr kumimoji="0" lang="ko-KR" altLang="en-US" sz="1200" b="1" dirty="0">
                <a:latin typeface="맑은 고딕"/>
              </a:rPr>
              <a:t>원자력</a:t>
            </a:r>
            <a:r>
              <a:rPr kumimoji="0" lang="en-US" altLang="ko-KR" sz="1200" b="1" dirty="0">
                <a:latin typeface="맑은 고딕"/>
              </a:rPr>
              <a:t>, </a:t>
            </a:r>
            <a:r>
              <a:rPr kumimoji="0" lang="ko-KR" altLang="en-US" sz="1200" b="1" dirty="0" err="1">
                <a:latin typeface="맑은 고딕"/>
              </a:rPr>
              <a:t>스마트그리드</a:t>
            </a:r>
            <a:r>
              <a:rPr kumimoji="0" lang="en-US" altLang="ko-KR" sz="1200" b="1" dirty="0">
                <a:latin typeface="맑은 고딕"/>
              </a:rPr>
              <a:t>, </a:t>
            </a:r>
            <a:br>
              <a:rPr kumimoji="0" lang="en-US" altLang="ko-KR" sz="1200" b="1" dirty="0">
                <a:latin typeface="맑은 고딕"/>
              </a:rPr>
            </a:br>
            <a:r>
              <a:rPr kumimoji="0" lang="ko-KR" altLang="en-US" sz="1200" b="1" dirty="0">
                <a:latin typeface="맑은 고딕"/>
              </a:rPr>
              <a:t>청정화력발전</a:t>
            </a:r>
            <a:endParaRPr kumimoji="0" lang="en-US" altLang="ko-KR" sz="1200" b="1" dirty="0">
              <a:latin typeface="맑은 고딕"/>
            </a:endParaRPr>
          </a:p>
        </p:txBody>
      </p:sp>
      <p:pic>
        <p:nvPicPr>
          <p:cNvPr id="24600" name="Picture 2"/>
          <p:cNvPicPr>
            <a:picLocks noChangeAspect="1" noChangeArrowheads="1"/>
          </p:cNvPicPr>
          <p:nvPr/>
        </p:nvPicPr>
        <p:blipFill>
          <a:blip r:embed="rId3" cstate="print"/>
          <a:srcRect r="84915"/>
          <a:stretch>
            <a:fillRect/>
          </a:stretch>
        </p:blipFill>
        <p:spPr bwMode="auto">
          <a:xfrm>
            <a:off x="4949824" y="2268538"/>
            <a:ext cx="1154113" cy="1087438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4601" name="Picture 3"/>
          <p:cNvPicPr preferRelativeResize="0">
            <a:picLocks noChangeArrowheads="1"/>
          </p:cNvPicPr>
          <p:nvPr/>
        </p:nvPicPr>
        <p:blipFill>
          <a:blip r:embed="rId4" cstate="print"/>
          <a:srcRect r="80344" b="51820"/>
          <a:stretch>
            <a:fillRect/>
          </a:stretch>
        </p:blipFill>
        <p:spPr bwMode="auto">
          <a:xfrm>
            <a:off x="4949824" y="3511670"/>
            <a:ext cx="1155600" cy="10872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4602" name="Picture 5"/>
          <p:cNvPicPr preferRelativeResize="0">
            <a:picLocks noChangeArrowheads="1"/>
          </p:cNvPicPr>
          <p:nvPr/>
        </p:nvPicPr>
        <p:blipFill>
          <a:blip r:embed="rId5" cstate="print"/>
          <a:srcRect r="80669" b="56577"/>
          <a:stretch>
            <a:fillRect/>
          </a:stretch>
        </p:blipFill>
        <p:spPr bwMode="auto">
          <a:xfrm>
            <a:off x="4949824" y="4754563"/>
            <a:ext cx="1155600" cy="10872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18" name="모서리가 둥근 직사각형 17"/>
          <p:cNvSpPr/>
          <p:nvPr/>
        </p:nvSpPr>
        <p:spPr bwMode="auto">
          <a:xfrm>
            <a:off x="665163" y="1647826"/>
            <a:ext cx="3636962" cy="4386263"/>
          </a:xfrm>
          <a:prstGeom prst="roundRect">
            <a:avLst>
              <a:gd name="adj" fmla="val 5238"/>
            </a:avLst>
          </a:prstGeom>
          <a:noFill/>
          <a:ln w="889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20" name="직선 연결선 19"/>
          <p:cNvCxnSpPr/>
          <p:nvPr/>
        </p:nvCxnSpPr>
        <p:spPr bwMode="auto">
          <a:xfrm>
            <a:off x="827088" y="2908468"/>
            <a:ext cx="3378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 bwMode="auto">
          <a:xfrm>
            <a:off x="827088" y="3683386"/>
            <a:ext cx="3378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 bwMode="auto">
          <a:xfrm>
            <a:off x="827088" y="4412398"/>
            <a:ext cx="3378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 bwMode="auto">
          <a:xfrm>
            <a:off x="827088" y="5173668"/>
            <a:ext cx="33782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 bwMode="auto">
          <a:xfrm>
            <a:off x="611188" y="1341438"/>
            <a:ext cx="3744912" cy="769938"/>
          </a:xfrm>
          <a:prstGeom prst="rect">
            <a:avLst/>
          </a:prstGeom>
          <a:solidFill>
            <a:srgbClr val="F7D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kumimoji="0" lang="en-US" altLang="ko-K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대분야 </a:t>
            </a:r>
            <a:r>
              <a:rPr kumimoji="0" lang="en-US" altLang="ko-K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ko-KR" alt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대 핵심 원천기술</a:t>
            </a:r>
            <a:endParaRPr kumimoji="0" lang="en-US" altLang="ko-KR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587" name="직사각형 26"/>
          <p:cNvSpPr>
            <a:spLocks noChangeArrowheads="1"/>
          </p:cNvSpPr>
          <p:nvPr/>
        </p:nvSpPr>
        <p:spPr bwMode="auto">
          <a:xfrm>
            <a:off x="1830388" y="2160439"/>
            <a:ext cx="245427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5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태양광</a:t>
            </a:r>
            <a:r>
              <a:rPr kumimoji="0" lang="ko-KR" altLang="en-US" sz="1100" b="1" dirty="0">
                <a:solidFill>
                  <a:srgbClr val="0000FF"/>
                </a:solidFill>
                <a:latin typeface="맑은 고딕"/>
              </a:rPr>
              <a:t> </a:t>
            </a:r>
          </a:p>
          <a:p>
            <a:r>
              <a:rPr kumimoji="0" lang="ko-KR" altLang="en-US" sz="1200" b="1" dirty="0">
                <a:latin typeface="맑은 고딕"/>
              </a:rPr>
              <a:t>차세대 태양전지</a:t>
            </a:r>
            <a:r>
              <a:rPr kumimoji="0" lang="en-US" altLang="ko-KR" sz="1200" b="1" dirty="0">
                <a:latin typeface="맑은 고딕"/>
              </a:rPr>
              <a:t>(</a:t>
            </a:r>
            <a:r>
              <a:rPr kumimoji="0" lang="ko-KR" altLang="en-US" sz="1200" b="1" dirty="0">
                <a:latin typeface="맑은 고딕"/>
              </a:rPr>
              <a:t>박막</a:t>
            </a:r>
            <a:r>
              <a:rPr kumimoji="0" lang="en-US" altLang="ko-KR" sz="1200" b="1" dirty="0">
                <a:latin typeface="맑은 고딕"/>
              </a:rPr>
              <a:t>, </a:t>
            </a:r>
            <a:r>
              <a:rPr kumimoji="0" lang="ko-KR" altLang="en-US" sz="1200" b="1" dirty="0">
                <a:latin typeface="맑은 고딕"/>
              </a:rPr>
              <a:t>염료감응</a:t>
            </a:r>
            <a:r>
              <a:rPr kumimoji="0" lang="en-US" altLang="ko-KR" sz="1200" b="1" dirty="0">
                <a:latin typeface="맑은 고딕"/>
              </a:rPr>
              <a:t>, </a:t>
            </a:r>
            <a:r>
              <a:rPr kumimoji="0" lang="ko-KR" altLang="en-US" sz="1200" b="1" dirty="0" err="1">
                <a:latin typeface="맑은 고딕"/>
              </a:rPr>
              <a:t>나노유기</a:t>
            </a:r>
            <a:r>
              <a:rPr kumimoji="0" lang="en-US" altLang="ko-KR" sz="1200" b="1" dirty="0">
                <a:latin typeface="맑은 고딕"/>
              </a:rPr>
              <a:t>) </a:t>
            </a:r>
            <a:r>
              <a:rPr kumimoji="0" lang="ko-KR" altLang="en-US" sz="1200" b="1" dirty="0" err="1">
                <a:latin typeface="맑은 고딕"/>
              </a:rPr>
              <a:t>실리콘계</a:t>
            </a:r>
            <a:r>
              <a:rPr kumimoji="0" lang="ko-KR" altLang="en-US" sz="1200" b="1" dirty="0">
                <a:latin typeface="맑은 고딕"/>
              </a:rPr>
              <a:t> </a:t>
            </a:r>
            <a:r>
              <a:rPr kumimoji="0" lang="ko-KR" altLang="en-US" sz="1200" b="1" dirty="0" smtClean="0">
                <a:latin typeface="맑은 고딕"/>
              </a:rPr>
              <a:t>태양전지</a:t>
            </a:r>
            <a:endParaRPr kumimoji="0" lang="ko-KR" altLang="en-US" sz="1200" b="1" dirty="0">
              <a:latin typeface="맑은 고딕"/>
            </a:endParaRPr>
          </a:p>
        </p:txBody>
      </p:sp>
      <p:sp>
        <p:nvSpPr>
          <p:cNvPr id="24588" name="직사각형 28"/>
          <p:cNvSpPr>
            <a:spLocks noChangeArrowheads="1"/>
          </p:cNvSpPr>
          <p:nvPr/>
        </p:nvSpPr>
        <p:spPr bwMode="auto">
          <a:xfrm>
            <a:off x="1897063" y="2949658"/>
            <a:ext cx="24590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5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풍력</a:t>
            </a:r>
            <a:endParaRPr kumimoji="0" lang="en-US" altLang="ko-KR" sz="15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200" b="1" dirty="0">
                <a:latin typeface="맑은 고딕"/>
              </a:rPr>
              <a:t>차세대 풍력발전</a:t>
            </a:r>
            <a:r>
              <a:rPr kumimoji="0" lang="en-US" altLang="ko-KR" sz="1200" b="1" dirty="0">
                <a:latin typeface="맑은 고딕"/>
              </a:rPr>
              <a:t>(</a:t>
            </a:r>
            <a:r>
              <a:rPr kumimoji="0" lang="ko-KR" altLang="en-US" sz="1200" b="1" dirty="0">
                <a:latin typeface="맑은 고딕"/>
              </a:rPr>
              <a:t>해상 대형</a:t>
            </a:r>
            <a:r>
              <a:rPr kumimoji="0" lang="en-US" altLang="ko-KR" sz="1200" b="1" dirty="0">
                <a:latin typeface="맑은 고딕"/>
              </a:rPr>
              <a:t>(5MW~) </a:t>
            </a:r>
            <a:r>
              <a:rPr kumimoji="0" lang="ko-KR" altLang="en-US" sz="1200" b="1" dirty="0">
                <a:latin typeface="맑은 고딕"/>
              </a:rPr>
              <a:t>부유식</a:t>
            </a:r>
          </a:p>
        </p:txBody>
      </p:sp>
      <p:sp>
        <p:nvSpPr>
          <p:cNvPr id="24589" name="직사각형 35"/>
          <p:cNvSpPr>
            <a:spLocks noChangeArrowheads="1"/>
          </p:cNvSpPr>
          <p:nvPr/>
        </p:nvSpPr>
        <p:spPr bwMode="auto">
          <a:xfrm>
            <a:off x="1912938" y="3789040"/>
            <a:ext cx="20891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5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연료전지</a:t>
            </a:r>
            <a:endParaRPr kumimoji="0" lang="en-US" altLang="ko-KR" sz="15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200" b="1" dirty="0">
                <a:latin typeface="맑은 고딕"/>
              </a:rPr>
              <a:t>차세대 수소연료전지</a:t>
            </a:r>
            <a:r>
              <a:rPr kumimoji="0" lang="en-US" altLang="ko-KR" sz="1200" b="1" dirty="0">
                <a:latin typeface="맑은 고딕"/>
              </a:rPr>
              <a:t>(SOFC)</a:t>
            </a:r>
            <a:endParaRPr kumimoji="0" lang="ko-KR" altLang="en-US" sz="1200" b="1" dirty="0">
              <a:latin typeface="맑은 고딕"/>
            </a:endParaRPr>
          </a:p>
        </p:txBody>
      </p:sp>
      <p:sp>
        <p:nvSpPr>
          <p:cNvPr id="24590" name="직사각형 36"/>
          <p:cNvSpPr>
            <a:spLocks noChangeArrowheads="1"/>
          </p:cNvSpPr>
          <p:nvPr/>
        </p:nvSpPr>
        <p:spPr bwMode="auto">
          <a:xfrm>
            <a:off x="1919288" y="4453588"/>
            <a:ext cx="14986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50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바이오에너지</a:t>
            </a:r>
            <a:endParaRPr kumimoji="0" lang="en-US" altLang="ko-KR" sz="15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200" b="1" dirty="0">
                <a:latin typeface="맑은 고딕"/>
              </a:rPr>
              <a:t>차세대 </a:t>
            </a:r>
            <a:r>
              <a:rPr kumimoji="0" lang="ko-KR" altLang="en-US" sz="1200" b="1" dirty="0" err="1">
                <a:latin typeface="맑은 고딕"/>
              </a:rPr>
              <a:t>바이오연료</a:t>
            </a:r>
            <a:r>
              <a:rPr kumimoji="0" lang="ko-KR" altLang="en-US" sz="1200" b="1" dirty="0">
                <a:latin typeface="맑은 고딕"/>
              </a:rPr>
              <a:t> </a:t>
            </a:r>
          </a:p>
          <a:p>
            <a:r>
              <a:rPr kumimoji="0" lang="en-US" altLang="ko-KR" sz="1200" b="1" dirty="0">
                <a:latin typeface="맑은 고딕"/>
              </a:rPr>
              <a:t>(</a:t>
            </a:r>
            <a:r>
              <a:rPr kumimoji="0" lang="ko-KR" altLang="en-US" sz="1200" b="1" dirty="0" err="1">
                <a:latin typeface="맑은 고딕"/>
              </a:rPr>
              <a:t>목질계</a:t>
            </a:r>
            <a:r>
              <a:rPr kumimoji="0" lang="en-US" altLang="ko-KR" sz="1200" b="1" dirty="0">
                <a:latin typeface="맑은 고딕"/>
              </a:rPr>
              <a:t>, </a:t>
            </a:r>
            <a:r>
              <a:rPr kumimoji="0" lang="ko-KR" altLang="en-US" sz="1200" b="1" dirty="0">
                <a:latin typeface="맑은 고딕"/>
              </a:rPr>
              <a:t>해조류</a:t>
            </a:r>
            <a:r>
              <a:rPr kumimoji="0" lang="en-US" altLang="ko-KR" sz="1200" b="1" dirty="0">
                <a:latin typeface="맑은 고딕"/>
              </a:rPr>
              <a:t>)</a:t>
            </a:r>
            <a:endParaRPr kumimoji="0" lang="ko-KR" altLang="en-US" sz="1200" b="1" dirty="0">
              <a:latin typeface="맑은 고딕"/>
            </a:endParaRPr>
          </a:p>
        </p:txBody>
      </p:sp>
      <p:sp>
        <p:nvSpPr>
          <p:cNvPr id="24591" name="직사각형 37"/>
          <p:cNvSpPr>
            <a:spLocks noChangeArrowheads="1"/>
          </p:cNvSpPr>
          <p:nvPr/>
        </p:nvSpPr>
        <p:spPr bwMode="auto">
          <a:xfrm>
            <a:off x="1906588" y="5311776"/>
            <a:ext cx="22304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5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석탄이용</a:t>
            </a:r>
            <a:endParaRPr kumimoji="0" lang="en-US" altLang="ko-KR" sz="15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r>
              <a:rPr kumimoji="0" lang="ko-KR" altLang="en-US" sz="1200" b="1" dirty="0">
                <a:latin typeface="맑은 고딕"/>
              </a:rPr>
              <a:t>수출용 </a:t>
            </a:r>
            <a:r>
              <a:rPr kumimoji="0" lang="en-US" altLang="ko-KR" sz="1200" b="1" dirty="0">
                <a:latin typeface="맑은 고딕"/>
              </a:rPr>
              <a:t>IGCC</a:t>
            </a:r>
            <a:endParaRPr kumimoji="0" lang="ko-KR" altLang="en-US" sz="1200" b="1" dirty="0">
              <a:latin typeface="맑은 고딕"/>
            </a:endParaRPr>
          </a:p>
        </p:txBody>
      </p:sp>
      <p:pic>
        <p:nvPicPr>
          <p:cNvPr id="24592" name="_x167585288" descr="EMB0000087000dd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113" y="2163674"/>
            <a:ext cx="1014412" cy="760413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4593" name="_x166055184" descr="EMB0000087000eb"/>
          <p:cNvPicPr preferRelativeResize="0">
            <a:picLocks noChangeArrowheads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3113" y="3672999"/>
            <a:ext cx="1015200" cy="7596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4594" name="Picture 9" descr="sweetcorn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113" y="4427255"/>
            <a:ext cx="1015200" cy="7596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4595" name="Picture 6" descr="http://img.news.yahoo.co.kr/picture/2009/80/20090724/2009072411270991680_113619_0.jpg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3113" y="5181511"/>
            <a:ext cx="1015200" cy="7596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24596" name="그림 16"/>
          <p:cNvPicPr preferRelativeResize="0"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3113" y="2918743"/>
            <a:ext cx="1015200" cy="75960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34" name="Picture 6" descr="Untitled-1 copy"/>
          <p:cNvPicPr>
            <a:picLocks noChangeAspect="1" noChangeArrowheads="1"/>
          </p:cNvPicPr>
          <p:nvPr/>
        </p:nvPicPr>
        <p:blipFill>
          <a:blip r:embed="rId11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Untitled-1 copy"/>
          <p:cNvPicPr>
            <a:picLocks noChangeAspect="1" noChangeArrowheads="1"/>
          </p:cNvPicPr>
          <p:nvPr/>
        </p:nvPicPr>
        <p:blipFill>
          <a:blip r:embed="rId11" cstate="print"/>
          <a:srcRect l="94098" t="91991"/>
          <a:stretch>
            <a:fillRect/>
          </a:stretch>
        </p:blipFill>
        <p:spPr bwMode="auto">
          <a:xfrm>
            <a:off x="8755063" y="6453188"/>
            <a:ext cx="4778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851177" y="6567488"/>
            <a:ext cx="2808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6</a:t>
            </a:r>
            <a:endParaRPr lang="en-US" altLang="ko-KR" sz="12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7373</TotalTime>
  <Words>1633</Words>
  <Application>Microsoft Office PowerPoint</Application>
  <PresentationFormat>화면 슬라이드 쇼(4:3)</PresentationFormat>
  <Paragraphs>558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6" baseType="lpstr">
      <vt:lpstr>굴림</vt:lpstr>
      <vt:lpstr>Arial</vt:lpstr>
      <vt:lpstr>HY견고딕</vt:lpstr>
      <vt:lpstr>HY헤드라인M</vt:lpstr>
      <vt:lpstr>맑은 고딕</vt:lpstr>
      <vt:lpstr>나눔고딕</vt:lpstr>
      <vt:lpstr>나눔명조</vt:lpstr>
      <vt:lpstr>바탕</vt:lpstr>
      <vt:lpstr>Wingdings</vt:lpstr>
      <vt:lpstr>굴림체</vt:lpstr>
      <vt:lpstr>휴먼모음T</vt:lpstr>
      <vt:lpstr>나눔고딕 ExtraBold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기후변화 대응 및  에너지수급 방안</dc:title>
  <dc:creator>User</dc:creator>
  <cp:lastModifiedBy>user</cp:lastModifiedBy>
  <cp:revision>648</cp:revision>
  <dcterms:created xsi:type="dcterms:W3CDTF">2011-11-01T00:22:25Z</dcterms:created>
  <dcterms:modified xsi:type="dcterms:W3CDTF">2014-02-27T11:44:30Z</dcterms:modified>
</cp:coreProperties>
</file>