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3" r:id="rId2"/>
    <p:sldId id="257" r:id="rId3"/>
    <p:sldId id="261" r:id="rId4"/>
    <p:sldId id="280" r:id="rId5"/>
    <p:sldId id="279" r:id="rId6"/>
    <p:sldId id="265" r:id="rId7"/>
    <p:sldId id="281" r:id="rId8"/>
    <p:sldId id="278" r:id="rId9"/>
    <p:sldId id="275" r:id="rId10"/>
    <p:sldId id="282" r:id="rId11"/>
    <p:sldId id="277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Adobe\Acrobat\9.0\A9R5215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0.13008443711977871"/>
          <c:y val="0.12300554097404506"/>
          <c:w val="0.81326290463691953"/>
          <c:h val="0.64717993584135314"/>
        </c:manualLayout>
      </c:layout>
      <c:barChart>
        <c:barDir val="col"/>
        <c:grouping val="clustered"/>
        <c:ser>
          <c:idx val="0"/>
          <c:order val="0"/>
          <c:tx>
            <c:strRef>
              <c:f>A9R5215!$D$1</c:f>
              <c:strCache>
                <c:ptCount val="1"/>
                <c:pt idx="0">
                  <c:v>기술적 잠재량(천 TOE/Yr) </c:v>
                </c:pt>
              </c:strCache>
            </c:strRef>
          </c:tx>
          <c:cat>
            <c:strRef>
              <c:f>A9R5215!$A$2:$A$17</c:f>
              <c:strCache>
                <c:ptCount val="16"/>
                <c:pt idx="0">
                  <c:v>서울특별시 </c:v>
                </c:pt>
                <c:pt idx="1">
                  <c:v>부산광역시 </c:v>
                </c:pt>
                <c:pt idx="2">
                  <c:v>대구광역시 </c:v>
                </c:pt>
                <c:pt idx="3">
                  <c:v>인천광역시 </c:v>
                </c:pt>
                <c:pt idx="4">
                  <c:v>광주광역시 </c:v>
                </c:pt>
                <c:pt idx="5">
                  <c:v>대전광역시 </c:v>
                </c:pt>
                <c:pt idx="6">
                  <c:v>울산광역시 </c:v>
                </c:pt>
                <c:pt idx="7">
                  <c:v>경기도 </c:v>
                </c:pt>
                <c:pt idx="8">
                  <c:v>강원도 </c:v>
                </c:pt>
                <c:pt idx="9">
                  <c:v>충청북도 </c:v>
                </c:pt>
                <c:pt idx="10">
                  <c:v>충청남도 </c:v>
                </c:pt>
                <c:pt idx="11">
                  <c:v>전라북도 </c:v>
                </c:pt>
                <c:pt idx="12">
                  <c:v>전라남도 </c:v>
                </c:pt>
                <c:pt idx="13">
                  <c:v>경상북도 </c:v>
                </c:pt>
                <c:pt idx="14">
                  <c:v>경상남도 </c:v>
                </c:pt>
                <c:pt idx="15">
                  <c:v>제주도 </c:v>
                </c:pt>
              </c:strCache>
            </c:strRef>
          </c:cat>
          <c:val>
            <c:numRef>
              <c:f>A9R5215!$D$2:$D$17</c:f>
              <c:numCache>
                <c:formatCode>#,##0</c:formatCode>
                <c:ptCount val="16"/>
                <c:pt idx="0">
                  <c:v>10203</c:v>
                </c:pt>
                <c:pt idx="1">
                  <c:v>9645</c:v>
                </c:pt>
                <c:pt idx="2">
                  <c:v>9367</c:v>
                </c:pt>
                <c:pt idx="3">
                  <c:v>12042</c:v>
                </c:pt>
                <c:pt idx="4">
                  <c:v>7952</c:v>
                </c:pt>
                <c:pt idx="5">
                  <c:v>5457</c:v>
                </c:pt>
                <c:pt idx="6">
                  <c:v>9046</c:v>
                </c:pt>
                <c:pt idx="7">
                  <c:v>98112</c:v>
                </c:pt>
                <c:pt idx="8">
                  <c:v>57407</c:v>
                </c:pt>
                <c:pt idx="9">
                  <c:v>57787</c:v>
                </c:pt>
                <c:pt idx="10">
                  <c:v>115118</c:v>
                </c:pt>
                <c:pt idx="11">
                  <c:v>89599</c:v>
                </c:pt>
                <c:pt idx="12">
                  <c:v>138797</c:v>
                </c:pt>
                <c:pt idx="13">
                  <c:v>135567</c:v>
                </c:pt>
                <c:pt idx="14">
                  <c:v>91805</c:v>
                </c:pt>
                <c:pt idx="15">
                  <c:v>23074</c:v>
                </c:pt>
              </c:numCache>
            </c:numRef>
          </c:val>
        </c:ser>
        <c:axId val="75199616"/>
        <c:axId val="75201152"/>
      </c:barChart>
      <c:catAx>
        <c:axId val="75199616"/>
        <c:scaling>
          <c:orientation val="minMax"/>
        </c:scaling>
        <c:axPos val="b"/>
        <c:majorTickMark val="none"/>
        <c:tickLblPos val="nextTo"/>
        <c:crossAx val="75201152"/>
        <c:crosses val="autoZero"/>
        <c:auto val="1"/>
        <c:lblAlgn val="ctr"/>
        <c:lblOffset val="100"/>
      </c:catAx>
      <c:valAx>
        <c:axId val="75201152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crossAx val="75199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1.9515893846602534E-3"/>
          <c:w val="0.39592913385826839"/>
          <c:h val="0.12413920482161975"/>
        </c:manualLayout>
      </c:layout>
    </c:legend>
    <c:plotVisOnly val="1"/>
  </c:chart>
  <c:spPr>
    <a:solidFill>
      <a:schemeClr val="bg1"/>
    </a:solidFill>
    <a:ln>
      <a:solidFill>
        <a:srgbClr val="002060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22B29-463A-40C6-945A-3E19C86317B0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028FC-7141-4298-BBB3-801A02BBB6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0778-D945-4D57-A58E-ECEA86284461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F246-572B-4326-8261-96374A4971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0778-D945-4D57-A58E-ECEA86284461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F246-572B-4326-8261-96374A4971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0778-D945-4D57-A58E-ECEA86284461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F246-572B-4326-8261-96374A4971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88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49339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339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8CAFF-9FC2-41CC-8D55-B132D2EBF8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0778-D945-4D57-A58E-ECEA86284461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F246-572B-4326-8261-96374A4971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0778-D945-4D57-A58E-ECEA86284461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F246-572B-4326-8261-96374A4971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0778-D945-4D57-A58E-ECEA86284461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F246-572B-4326-8261-96374A4971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0778-D945-4D57-A58E-ECEA86284461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F246-572B-4326-8261-96374A4971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0778-D945-4D57-A58E-ECEA86284461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F246-572B-4326-8261-96374A4971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0778-D945-4D57-A58E-ECEA86284461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F246-572B-4326-8261-96374A4971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0778-D945-4D57-A58E-ECEA86284461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F246-572B-4326-8261-96374A4971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0778-D945-4D57-A58E-ECEA86284461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F246-572B-4326-8261-96374A4971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80778-D945-4D57-A58E-ECEA86284461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6F246-572B-4326-8261-96374A4971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/>
          <a:p>
            <a:r>
              <a:rPr lang="ko-KR" altLang="en-US" dirty="0" err="1" smtClean="0"/>
              <a:t>신재생에너지</a:t>
            </a:r>
            <a:r>
              <a:rPr lang="ko-KR" altLang="en-US" dirty="0" smtClean="0"/>
              <a:t> 발전과제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이홍주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전남대학교 </a:t>
            </a:r>
            <a:r>
              <a:rPr lang="ko-KR" altLang="en-US" dirty="0" err="1" smtClean="0">
                <a:solidFill>
                  <a:schemeClr val="tx1"/>
                </a:solidFill>
              </a:rPr>
              <a:t>바이오에너지공학과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신재생에너지</a:t>
            </a:r>
            <a:r>
              <a:rPr lang="ko-KR" altLang="en-US" dirty="0" smtClean="0"/>
              <a:t> 발전 과제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980728"/>
            <a:ext cx="8363272" cy="5572140"/>
          </a:xfrm>
        </p:spPr>
        <p:txBody>
          <a:bodyPr>
            <a:noAutofit/>
          </a:bodyPr>
          <a:lstStyle/>
          <a:p>
            <a:r>
              <a:rPr lang="ko-KR" altLang="en-US" sz="1600" b="1" dirty="0" smtClean="0"/>
              <a:t>산업화 촉진 수요창출로 경쟁력 확보 기반 마련</a:t>
            </a:r>
            <a:endParaRPr lang="ko-KR" altLang="en-US" sz="1600" dirty="0" smtClean="0"/>
          </a:p>
          <a:p>
            <a:pPr lvl="1"/>
            <a:r>
              <a:rPr lang="ko-KR" altLang="en-US" sz="1400" dirty="0" smtClean="0"/>
              <a:t>그 동안 </a:t>
            </a:r>
            <a:r>
              <a:rPr lang="ko-KR" altLang="en-US" sz="1400" b="1" dirty="0" smtClean="0"/>
              <a:t>발전차액 지원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보급보조</a:t>
            </a:r>
            <a:r>
              <a:rPr lang="ko-KR" altLang="en-US" sz="1400" dirty="0" smtClean="0"/>
              <a:t> 등으로 초기 시장창출을 견인하였으나</a:t>
            </a:r>
            <a:r>
              <a:rPr lang="en-US" altLang="ko-KR" sz="1400" dirty="0" smtClean="0"/>
              <a:t>, </a:t>
            </a:r>
            <a:r>
              <a:rPr lang="ko-KR" altLang="en-US" sz="1400" b="1" dirty="0" smtClean="0"/>
              <a:t>선진국에 비해 설치 규모 저조</a:t>
            </a:r>
            <a:endParaRPr lang="ko-KR" altLang="en-US" sz="1400" dirty="0" smtClean="0"/>
          </a:p>
          <a:p>
            <a:pPr lvl="2"/>
            <a:r>
              <a:rPr lang="ko-KR" altLang="en-US" sz="1200" dirty="0" smtClean="0"/>
              <a:t>* ‘</a:t>
            </a:r>
            <a:r>
              <a:rPr lang="en-US" altLang="ko-KR" sz="1200" dirty="0" smtClean="0"/>
              <a:t>09</a:t>
            </a:r>
            <a:r>
              <a:rPr lang="ko-KR" altLang="en-US" sz="1200" dirty="0" smtClean="0"/>
              <a:t>년까지 </a:t>
            </a:r>
            <a:r>
              <a:rPr lang="ko-KR" altLang="en-US" sz="1200" b="1" dirty="0" smtClean="0"/>
              <a:t>총 </a:t>
            </a:r>
            <a:r>
              <a:rPr lang="en-US" altLang="ko-KR" sz="1200" b="1" dirty="0" smtClean="0"/>
              <a:t>24,602</a:t>
            </a:r>
            <a:r>
              <a:rPr lang="ko-KR" altLang="en-US" sz="1200" b="1" dirty="0" err="1" smtClean="0"/>
              <a:t>억원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융자 </a:t>
            </a:r>
            <a:r>
              <a:rPr lang="en-US" altLang="ko-KR" sz="1200" dirty="0" smtClean="0"/>
              <a:t>10,673</a:t>
            </a:r>
            <a:r>
              <a:rPr lang="ko-KR" altLang="en-US" sz="1200" dirty="0" err="1" smtClean="0"/>
              <a:t>억원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을 지원하였으나 </a:t>
            </a:r>
            <a:r>
              <a:rPr lang="ko-KR" altLang="en-US" sz="1200" b="1" dirty="0" smtClean="0"/>
              <a:t>신재생에너지 보급률은 ‘</a:t>
            </a:r>
            <a:r>
              <a:rPr lang="en-US" altLang="ko-KR" sz="1200" b="1" dirty="0" smtClean="0"/>
              <a:t>02</a:t>
            </a:r>
            <a:r>
              <a:rPr lang="ko-KR" altLang="en-US" sz="1200" b="1" dirty="0" smtClean="0"/>
              <a:t>년 </a:t>
            </a:r>
            <a:r>
              <a:rPr lang="en-US" altLang="ko-KR" sz="1200" b="1" dirty="0" smtClean="0"/>
              <a:t>1.4%</a:t>
            </a:r>
            <a:r>
              <a:rPr lang="ko-KR" altLang="en-US" sz="1200" b="1" dirty="0" smtClean="0"/>
              <a:t>에서 ’</a:t>
            </a:r>
            <a:r>
              <a:rPr lang="en-US" altLang="ko-KR" sz="1200" b="1" dirty="0" smtClean="0"/>
              <a:t>09</a:t>
            </a:r>
            <a:r>
              <a:rPr lang="ko-KR" altLang="en-US" sz="1200" b="1" dirty="0" smtClean="0"/>
              <a:t>년 </a:t>
            </a:r>
            <a:r>
              <a:rPr lang="en-US" altLang="ko-KR" sz="1200" b="1" dirty="0" smtClean="0"/>
              <a:t>2.57%</a:t>
            </a:r>
            <a:r>
              <a:rPr lang="ko-KR" altLang="en-US" sz="1200" b="1" dirty="0" smtClean="0"/>
              <a:t>로 </a:t>
            </a:r>
            <a:r>
              <a:rPr lang="en-US" altLang="ko-KR" sz="1200" b="1" dirty="0" smtClean="0"/>
              <a:t>1.17%p </a:t>
            </a:r>
            <a:r>
              <a:rPr lang="ko-KR" altLang="en-US" sz="1200" b="1" dirty="0" smtClean="0"/>
              <a:t>증가</a:t>
            </a:r>
            <a:endParaRPr lang="ko-KR" altLang="en-US" sz="1200" dirty="0" smtClean="0"/>
          </a:p>
          <a:p>
            <a:pPr lvl="1"/>
            <a:r>
              <a:rPr lang="ko-KR" altLang="en-US" sz="1400" dirty="0" smtClean="0"/>
              <a:t>경제성 측면에서 열위에 있는 </a:t>
            </a:r>
            <a:r>
              <a:rPr lang="ko-KR" altLang="en-US" sz="1400" dirty="0" err="1" smtClean="0"/>
              <a:t>신재생에너지</a:t>
            </a:r>
            <a:r>
              <a:rPr lang="ko-KR" altLang="en-US" sz="1400" dirty="0" smtClean="0"/>
              <a:t> 산업을 확산하기 위한 </a:t>
            </a:r>
            <a:r>
              <a:rPr lang="ko-KR" altLang="en-US" sz="1400" b="1" dirty="0" smtClean="0"/>
              <a:t>전략적 시책 마련 및 사업 전개</a:t>
            </a:r>
            <a:r>
              <a:rPr lang="ko-KR" altLang="en-US" sz="1400" dirty="0" smtClean="0"/>
              <a:t> 부족</a:t>
            </a:r>
            <a:endParaRPr lang="en-US" altLang="ko-KR" sz="1400" dirty="0" smtClean="0"/>
          </a:p>
          <a:p>
            <a:r>
              <a:rPr lang="ko-KR" altLang="en-US" sz="1600" b="1" dirty="0" smtClean="0"/>
              <a:t>세계시장 선도 글로벌 기업 육성 총력</a:t>
            </a:r>
            <a:endParaRPr lang="ko-KR" altLang="en-US" sz="1600" dirty="0" smtClean="0"/>
          </a:p>
          <a:p>
            <a:pPr lvl="1"/>
            <a:r>
              <a:rPr lang="ko-KR" altLang="en-US" sz="1400" dirty="0" smtClean="0"/>
              <a:t>이미 </a:t>
            </a:r>
            <a:r>
              <a:rPr lang="ko-KR" altLang="en-US" sz="1400" b="1" dirty="0" smtClean="0"/>
              <a:t>미국</a:t>
            </a:r>
            <a:r>
              <a:rPr lang="en-US" altLang="ko-KR" sz="1400" b="1" dirty="0" smtClean="0"/>
              <a:t>․</a:t>
            </a:r>
            <a:r>
              <a:rPr lang="ko-KR" altLang="en-US" sz="1400" b="1" dirty="0" smtClean="0"/>
              <a:t>일본</a:t>
            </a:r>
            <a:r>
              <a:rPr lang="en-US" altLang="ko-KR" sz="1400" b="1" dirty="0" smtClean="0"/>
              <a:t>․EU․</a:t>
            </a:r>
            <a:r>
              <a:rPr lang="ko-KR" altLang="en-US" sz="1400" b="1" dirty="0" smtClean="0"/>
              <a:t>중국 기업이 세계시장을 주도</a:t>
            </a:r>
            <a:r>
              <a:rPr lang="ko-KR" altLang="en-US" sz="1400" dirty="0" smtClean="0"/>
              <a:t>하고 있어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우리 기업의 글로벌 경쟁력 확보 어려움 </a:t>
            </a:r>
            <a:endParaRPr lang="en-US" altLang="ko-KR" sz="1400" dirty="0" smtClean="0"/>
          </a:p>
          <a:p>
            <a:pPr lvl="1"/>
            <a:r>
              <a:rPr lang="ko-KR" altLang="en-US" sz="1400" dirty="0" smtClean="0"/>
              <a:t>세계 각국의 프로젝트 발주는 급증하고 있으나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중소</a:t>
            </a:r>
            <a:r>
              <a:rPr lang="en-US" altLang="ko-KR" sz="1400" dirty="0" smtClean="0"/>
              <a:t>․</a:t>
            </a:r>
            <a:r>
              <a:rPr lang="ko-KR" altLang="en-US" sz="1400" dirty="0" smtClean="0"/>
              <a:t>중견기업은 </a:t>
            </a:r>
            <a:r>
              <a:rPr lang="ko-KR" altLang="en-US" sz="1400" b="1" dirty="0" smtClean="0"/>
              <a:t>정보</a:t>
            </a:r>
            <a:r>
              <a:rPr lang="en-US" altLang="ko-KR" sz="1400" b="1" dirty="0" smtClean="0"/>
              <a:t>․</a:t>
            </a:r>
            <a:r>
              <a:rPr lang="ko-KR" altLang="en-US" sz="1400" b="1" dirty="0" smtClean="0"/>
              <a:t>마케팅</a:t>
            </a:r>
            <a:r>
              <a:rPr lang="en-US" altLang="ko-KR" sz="1400" b="1" dirty="0" smtClean="0"/>
              <a:t>․</a:t>
            </a:r>
            <a:r>
              <a:rPr lang="ko-KR" altLang="en-US" sz="1400" b="1" dirty="0" smtClean="0"/>
              <a:t>브랜드 등 진출 역량 취약➡ 경쟁력 있는 기업과 분야를 집중 지원하여 세계시장 선점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기업 경쟁력 강화 기반 확충 </a:t>
            </a:r>
            <a:endParaRPr lang="ko-KR" altLang="en-US" sz="1600" dirty="0" smtClean="0"/>
          </a:p>
          <a:p>
            <a:pPr lvl="1"/>
            <a:r>
              <a:rPr lang="ko-KR" altLang="en-US" sz="1400" dirty="0" err="1" smtClean="0"/>
              <a:t>신재생에너지는</a:t>
            </a:r>
            <a:r>
              <a:rPr lang="ko-KR" altLang="en-US" sz="1400" dirty="0" smtClean="0"/>
              <a:t> </a:t>
            </a:r>
            <a:r>
              <a:rPr lang="ko-KR" altLang="en-US" sz="1400" b="1" dirty="0" smtClean="0"/>
              <a:t>투자 변동성이 높고 장기</a:t>
            </a:r>
            <a:r>
              <a:rPr lang="en-US" altLang="ko-KR" sz="1400" b="1" dirty="0" smtClean="0"/>
              <a:t>․</a:t>
            </a:r>
            <a:r>
              <a:rPr lang="ko-KR" altLang="en-US" sz="1400" b="1" dirty="0" smtClean="0"/>
              <a:t>대규모 투자</a:t>
            </a:r>
            <a:r>
              <a:rPr lang="ko-KR" altLang="en-US" sz="1400" dirty="0" smtClean="0"/>
              <a:t>가 소요되어</a:t>
            </a:r>
            <a:r>
              <a:rPr lang="en-US" altLang="ko-KR" sz="1400" dirty="0" smtClean="0"/>
              <a:t>, </a:t>
            </a:r>
            <a:r>
              <a:rPr lang="ko-KR" altLang="en-US" sz="1400" b="1" dirty="0" smtClean="0"/>
              <a:t>시장 메커니즘만으로는 금융 지원이 제한적</a:t>
            </a:r>
            <a:endParaRPr lang="ko-KR" altLang="en-US" sz="1400" dirty="0" smtClean="0"/>
          </a:p>
          <a:p>
            <a:pPr lvl="1"/>
            <a:r>
              <a:rPr lang="ko-KR" altLang="en-US" sz="1400" dirty="0" smtClean="0"/>
              <a:t>과거에는 없던 새로운 분야로 </a:t>
            </a:r>
            <a:r>
              <a:rPr lang="ko-KR" altLang="en-US" sz="1400" b="1" dirty="0" smtClean="0"/>
              <a:t>기존 지원제도와 규제를 적용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</a:t>
            </a:r>
            <a:r>
              <a:rPr lang="ko-KR" altLang="en-US" sz="1400" b="1" dirty="0" smtClean="0"/>
              <a:t>지원효과 미약 및 걸림돌로 작용 </a:t>
            </a:r>
            <a:endParaRPr lang="ko-KR" altLang="en-US" sz="1400" dirty="0" smtClean="0"/>
          </a:p>
          <a:p>
            <a:pPr lvl="1"/>
            <a:r>
              <a:rPr lang="ko-KR" altLang="en-US" sz="1400" b="1" dirty="0" smtClean="0"/>
              <a:t>과감한 금융</a:t>
            </a:r>
            <a:r>
              <a:rPr lang="en-US" altLang="ko-KR" sz="1400" b="1" dirty="0" smtClean="0"/>
              <a:t>․</a:t>
            </a:r>
            <a:r>
              <a:rPr lang="ko-KR" altLang="en-US" sz="1400" b="1" dirty="0" smtClean="0"/>
              <a:t>세제지원 및 규제개선</a:t>
            </a:r>
            <a:r>
              <a:rPr lang="ko-KR" altLang="en-US" sz="1400" dirty="0" smtClean="0"/>
              <a:t>으로 기업 성장기반 강화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연구개발의 적극적인 추진으로 </a:t>
            </a:r>
            <a:r>
              <a:rPr lang="ko-KR" altLang="en-US" sz="1600" b="1" dirty="0" err="1" smtClean="0"/>
              <a:t>신재생에너지원별</a:t>
            </a:r>
            <a:r>
              <a:rPr lang="ko-KR" altLang="en-US" sz="1600" b="1" dirty="0" smtClean="0"/>
              <a:t> 국산화율 제고</a:t>
            </a:r>
            <a:endParaRPr lang="en-US" altLang="ko-KR" sz="1600" b="1" dirty="0" smtClean="0"/>
          </a:p>
          <a:p>
            <a:pPr lvl="1"/>
            <a:r>
              <a:rPr lang="ko-KR" altLang="en-US" sz="1400" dirty="0" err="1" smtClean="0"/>
              <a:t>신재생에너지원별</a:t>
            </a:r>
            <a:r>
              <a:rPr lang="ko-KR" altLang="en-US" sz="1400" dirty="0" smtClean="0"/>
              <a:t> 차별화 전략 수립 및 추진</a:t>
            </a:r>
            <a:endParaRPr lang="en-US" altLang="ko-KR" sz="1400" dirty="0" smtClean="0"/>
          </a:p>
          <a:p>
            <a:pPr lvl="1"/>
            <a:r>
              <a:rPr lang="ko-KR" altLang="en-US" sz="1400" dirty="0" smtClean="0"/>
              <a:t>경제성 제고를 위한 선택과 집중 필요</a:t>
            </a:r>
            <a:endParaRPr lang="en-US" altLang="ko-KR" sz="1400" dirty="0" smtClean="0"/>
          </a:p>
          <a:p>
            <a:pPr lvl="1"/>
            <a:r>
              <a:rPr lang="ko-KR" altLang="en-US" sz="1400" dirty="0" smtClean="0"/>
              <a:t>전문 연구인력 양성 및 시장 창출</a:t>
            </a:r>
            <a:endParaRPr lang="en-US" altLang="ko-KR" sz="1400" dirty="0" smtClean="0"/>
          </a:p>
          <a:p>
            <a:pPr lvl="1"/>
            <a:r>
              <a:rPr lang="ko-KR" altLang="en-US" sz="1400" dirty="0" smtClean="0"/>
              <a:t>연구개발 및 상용화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실용화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촉진을 위한 클러스터 조성 </a:t>
            </a:r>
          </a:p>
          <a:p>
            <a:endParaRPr lang="ko-KR" alt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42942"/>
          </a:xfrm>
        </p:spPr>
        <p:txBody>
          <a:bodyPr/>
          <a:lstStyle/>
          <a:p>
            <a:pPr eaLnBrk="1" hangingPunct="1"/>
            <a:r>
              <a:rPr lang="ko-KR" altLang="en-US" sz="3200" dirty="0" err="1" smtClean="0"/>
              <a:t>신재생에너지</a:t>
            </a:r>
            <a:r>
              <a:rPr lang="ko-KR" altLang="en-US" sz="3200" dirty="0" smtClean="0"/>
              <a:t> 확대보급인프라 구축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500034" y="1071546"/>
          <a:ext cx="8032778" cy="5376407"/>
        </p:xfrm>
        <a:graphic>
          <a:graphicData uri="http://schemas.openxmlformats.org/drawingml/2006/table">
            <a:tbl>
              <a:tblPr/>
              <a:tblGrid>
                <a:gridCol w="1521828"/>
                <a:gridCol w="2978766"/>
                <a:gridCol w="3532184"/>
              </a:tblGrid>
              <a:tr h="274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한양중고딕"/>
                        </a:rPr>
                        <a:t>정책과제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5109" marR="15109" marT="15109" marB="151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한양중고딕"/>
                        </a:rPr>
                        <a:t>세부정책과제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5109" marR="15109" marT="15109" marB="151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한양중고딕"/>
                        </a:rPr>
                        <a:t>실행방안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5109" marR="15109" marT="15109" marB="151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12256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한양중고딕"/>
                        </a:rPr>
                        <a:t>신재생에너지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한양중고딕"/>
                        </a:rPr>
                        <a:t> 보급 확대 및 기반 구축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5109" marR="15109" marT="15109" marB="151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지방보급사업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한양중고딕"/>
                        </a:rPr>
                        <a:t>관련 제도 정비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err="1" smtClean="0">
                          <a:solidFill>
                            <a:srgbClr val="000000"/>
                          </a:solidFill>
                          <a:latin typeface="한양중고딕"/>
                        </a:rPr>
                        <a:t>지자체의</a:t>
                      </a: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 </a:t>
                      </a: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한양중고딕"/>
                        </a:rPr>
                        <a:t>신재생에너지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한양중고딕"/>
                        </a:rPr>
                        <a:t> 활용 역량 및 기반 강화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b="1" dirty="0" err="1" smtClean="0">
                          <a:solidFill>
                            <a:srgbClr val="FF0000"/>
                          </a:solidFill>
                          <a:latin typeface="한양중고딕"/>
                        </a:rPr>
                        <a:t>신재생에너지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한양중고딕"/>
                        </a:rPr>
                        <a:t> </a:t>
                      </a: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latin typeface="한양중고딕"/>
                        </a:rPr>
                        <a:t>조직의 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한양중고딕"/>
                        </a:rPr>
                        <a:t>전문화</a:t>
                      </a:r>
                      <a:endParaRPr lang="en-US" altLang="ko-KR" sz="1100" b="1" dirty="0" smtClean="0">
                        <a:solidFill>
                          <a:srgbClr val="FF0000"/>
                        </a:solidFill>
                        <a:latin typeface="한양중고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b="1" baseline="0" dirty="0" smtClean="0">
                          <a:solidFill>
                            <a:srgbClr val="FF0000"/>
                          </a:solidFill>
                          <a:latin typeface="한양중고딕"/>
                        </a:rPr>
                        <a:t>공공시설 설치의무화 확대</a:t>
                      </a:r>
                      <a:endParaRPr lang="ko-KR" altLang="en-US" sz="1100" b="1" baseline="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15109" marR="15109" marT="15109" marB="151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한양중고딕"/>
                        </a:rPr>
                        <a:t>지역 </a:t>
                      </a:r>
                      <a:r>
                        <a:rPr lang="ko-KR" altLang="en-US" sz="1100" b="1" dirty="0">
                          <a:solidFill>
                            <a:srgbClr val="0070C0"/>
                          </a:solidFill>
                          <a:latin typeface="한양중고딕"/>
                        </a:rPr>
                        <a:t>자원 및 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한양중고딕"/>
                        </a:rPr>
                        <a:t>활용기반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  <a:latin typeface="한양중고딕"/>
                        </a:rPr>
                        <a:t> 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한양중고딕"/>
                        </a:rPr>
                        <a:t>등 사업의 기초조사 강화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시공업체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한양중고딕"/>
                        </a:rPr>
                        <a:t>책임성 강화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사후관리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한양중고딕"/>
                        </a:rPr>
                        <a:t>책정 의무화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관련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한양중고딕"/>
                        </a:rPr>
                        <a:t>조례 개정을 통한 제도 정비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err="1" smtClean="0">
                          <a:solidFill>
                            <a:srgbClr val="000000"/>
                          </a:solidFill>
                          <a:latin typeface="한양중고딕"/>
                        </a:rPr>
                        <a:t>신재생에너지</a:t>
                      </a: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한양중고딕"/>
                        </a:rPr>
                        <a:t>관리 담당 부서 전문성 강화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5109" marR="15109" marT="15109" marB="151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1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한양중고딕"/>
                        </a:rPr>
                        <a:t>신재생에너지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한양중고딕"/>
                        </a:rPr>
                        <a:t> 통합 운영 체계 구축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5109" marR="15109" marT="15109" marB="151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지방보급사업관리를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한양중고딕"/>
                        </a:rPr>
                        <a:t>위한 통합적 운영체계 마련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err="1" smtClean="0">
                          <a:solidFill>
                            <a:srgbClr val="000000"/>
                          </a:solidFill>
                          <a:latin typeface="한양중고딕"/>
                        </a:rPr>
                        <a:t>신재생에너지</a:t>
                      </a: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한양중고딕"/>
                        </a:rPr>
                        <a:t>모니터링 시스템 구축 및 정보 제공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5109" marR="15109" marT="15109" marB="151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err="1" smtClean="0">
                          <a:solidFill>
                            <a:srgbClr val="000000"/>
                          </a:solidFill>
                          <a:latin typeface="한양중고딕"/>
                        </a:rPr>
                        <a:t>신재생에너지</a:t>
                      </a: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한양중고딕"/>
                        </a:rPr>
                        <a:t>관련 업체 관리체계 강화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사후관리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한양중고딕"/>
                        </a:rPr>
                        <a:t>모니터링 시스템 구축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  <a:latin typeface="한양중고딕"/>
                        </a:rPr>
                        <a:t>신재생에너지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한양중고딕"/>
                        </a:rPr>
                        <a:t> </a:t>
                      </a:r>
                      <a:r>
                        <a:rPr lang="ko-KR" altLang="en-US" sz="1100" b="1" dirty="0">
                          <a:solidFill>
                            <a:srgbClr val="0070C0"/>
                          </a:solidFill>
                          <a:latin typeface="한양중고딕"/>
                        </a:rPr>
                        <a:t>관련 정보 제공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한양중고딕"/>
                        </a:rPr>
                        <a:t>지역자원 </a:t>
                      </a:r>
                      <a:r>
                        <a:rPr lang="ko-KR" altLang="en-US" sz="1100" b="1" dirty="0" err="1">
                          <a:solidFill>
                            <a:srgbClr val="0070C0"/>
                          </a:solidFill>
                          <a:latin typeface="한양중고딕"/>
                        </a:rPr>
                        <a:t>잠재량</a:t>
                      </a:r>
                      <a:r>
                        <a:rPr lang="ko-KR" altLang="en-US" sz="1100" b="1" dirty="0">
                          <a:solidFill>
                            <a:srgbClr val="0070C0"/>
                          </a:solidFill>
                          <a:latin typeface="한양중고딕"/>
                        </a:rPr>
                        <a:t> 자료 확보 및 제공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바탕"/>
                      </a:endParaRPr>
                    </a:p>
                  </a:txBody>
                  <a:tcPr marL="15109" marR="15109" marT="15109" marB="151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9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한양중고딕"/>
                        </a:rPr>
                        <a:t>녹색성장과 기후변화대응 전략으로 활용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5109" marR="15109" marT="15109" marB="151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온실가스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한양중고딕"/>
                        </a:rPr>
                        <a:t>감축 정책 수단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b="1" dirty="0" err="1" smtClean="0">
                          <a:solidFill>
                            <a:srgbClr val="FF0000"/>
                          </a:solidFill>
                          <a:latin typeface="한양중고딕"/>
                        </a:rPr>
                        <a:t>신재생에너지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한양중고딕"/>
                        </a:rPr>
                        <a:t> </a:t>
                      </a: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latin typeface="한양중고딕"/>
                        </a:rPr>
                        <a:t>산업 육성 기반 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한양중고딕"/>
                        </a:rPr>
                        <a:t>마련</a:t>
                      </a:r>
                      <a:endParaRPr lang="en-US" altLang="ko-KR" sz="1100" b="1" dirty="0" smtClean="0">
                        <a:solidFill>
                          <a:srgbClr val="FF0000"/>
                        </a:solidFill>
                        <a:latin typeface="한양중고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한양중고딕"/>
                        </a:rPr>
                        <a:t>연구개발 인프라 구축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15109" marR="15109" marT="15109" marB="151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한양중고딕"/>
                        </a:rPr>
                        <a:t>온실가스 </a:t>
                      </a:r>
                      <a:r>
                        <a:rPr lang="ko-KR" altLang="en-US" sz="1100" b="1" dirty="0">
                          <a:solidFill>
                            <a:srgbClr val="0070C0"/>
                          </a:solidFill>
                          <a:latin typeface="한양중고딕"/>
                        </a:rPr>
                        <a:t>감축효과 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바탕"/>
                        </a:rPr>
                        <a:t>및 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한양중고딕"/>
                        </a:rPr>
                        <a:t>에너지 절감효과</a:t>
                      </a:r>
                      <a:endParaRPr lang="en-US" altLang="ko-KR" sz="1100" b="1" dirty="0" smtClean="0">
                        <a:solidFill>
                          <a:srgbClr val="0070C0"/>
                        </a:solidFill>
                        <a:latin typeface="한양중고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바탕"/>
                        </a:rPr>
                        <a:t>광주지역 연계 연구개발 인력 확충 및 활용 방안 강구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바탕"/>
                      </a:endParaRPr>
                    </a:p>
                  </a:txBody>
                  <a:tcPr marL="15109" marR="15109" marT="15109" marB="151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1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한양중고딕"/>
                        </a:rPr>
                        <a:t>신재생에너지에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한양중고딕"/>
                        </a:rPr>
                        <a:t> 대한 교육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한양중고딕"/>
                        </a:rPr>
                        <a:t>․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한양중고딕"/>
                        </a:rPr>
                        <a:t>홍보를 통한 시민의식 제고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5109" marR="15109" marT="15109" marB="151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지방보급사업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한양중고딕"/>
                        </a:rPr>
                        <a:t>활용 및 기후변화대응 홍보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err="1" smtClean="0">
                          <a:solidFill>
                            <a:srgbClr val="000000"/>
                          </a:solidFill>
                          <a:latin typeface="한양중고딕"/>
                        </a:rPr>
                        <a:t>신재생에너지</a:t>
                      </a: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한양중고딕"/>
                        </a:rPr>
                        <a:t>중요성 인식을 통한 시민역량 강화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5109" marR="15109" marT="15109" marB="151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지역에너지사업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한양중고딕"/>
                        </a:rPr>
                        <a:t>홍보 확대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시민단체를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한양중고딕"/>
                        </a:rPr>
                        <a:t>통한 자발적인 홍보 방안 마련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체험학습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한양중고딕"/>
                        </a:rPr>
                        <a:t>등 프로그램 개발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5109" marR="15109" marT="15109" marB="151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3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한양중고딕"/>
                        </a:rPr>
                        <a:t>지방보급사업을 이용한 지역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한양중고딕"/>
                        </a:rPr>
                        <a:t>거버넌스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한양중고딕"/>
                        </a:rPr>
                        <a:t> 형성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5109" marR="15109" marT="15109" marB="151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한양중고딕"/>
                        </a:rPr>
                        <a:t>지역 </a:t>
                      </a: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latin typeface="한양중고딕"/>
                        </a:rPr>
                        <a:t>구성원의 지방보급사업 참여 확대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한양중고딕"/>
                        </a:rPr>
                        <a:t>지역에너지 </a:t>
                      </a: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latin typeface="한양중고딕"/>
                        </a:rPr>
                        <a:t>활용 확대를 위한 </a:t>
                      </a:r>
                      <a:r>
                        <a:rPr lang="ko-KR" altLang="en-US" sz="1100" b="1" dirty="0" err="1">
                          <a:solidFill>
                            <a:srgbClr val="FF0000"/>
                          </a:solidFill>
                          <a:latin typeface="한양중고딕"/>
                        </a:rPr>
                        <a:t>거버넌스</a:t>
                      </a: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latin typeface="한양중고딕"/>
                        </a:rPr>
                        <a:t> 체계 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한양중고딕"/>
                        </a:rPr>
                        <a:t>구축</a:t>
                      </a:r>
                      <a:endParaRPr lang="en-US" altLang="ko-KR" sz="1100" b="1" dirty="0" smtClean="0">
                        <a:solidFill>
                          <a:srgbClr val="FF0000"/>
                        </a:solidFill>
                        <a:latin typeface="한양중고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바탕"/>
                        </a:rPr>
                        <a:t>소통과 이해 등 사회적 자본을 바탕으로 한 보급 확대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15109" marR="15109" marT="15109" marB="151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지방보급사업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한양중고딕"/>
                        </a:rPr>
                        <a:t>참여대상 확대 및 역할 강화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err="1" smtClean="0">
                          <a:solidFill>
                            <a:srgbClr val="000000"/>
                          </a:solidFill>
                          <a:latin typeface="한양중고딕"/>
                        </a:rPr>
                        <a:t>신재생에너지</a:t>
                      </a: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한양중고딕"/>
                        </a:rPr>
                        <a:t>설비를 네트워크 형성의 거점으로 </a:t>
                      </a: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활용</a:t>
                      </a:r>
                      <a:endParaRPr lang="en-US" altLang="ko-KR" sz="1100" dirty="0" smtClean="0">
                        <a:solidFill>
                          <a:srgbClr val="000000"/>
                        </a:solidFill>
                        <a:latin typeface="한양중고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사회갈등 해소를 위한 노력 강구</a:t>
                      </a:r>
                      <a:endParaRPr lang="en-US" altLang="ko-KR" sz="11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바탕"/>
                        </a:rPr>
                        <a:t>지역경제 활성화 방안 강구</a:t>
                      </a:r>
                      <a:endParaRPr lang="en-US" altLang="ko-KR" sz="1100" dirty="0" smtClean="0">
                        <a:solidFill>
                          <a:srgbClr val="000000"/>
                        </a:solidFill>
                        <a:latin typeface="한양중고딕"/>
                      </a:endParaRPr>
                    </a:p>
                  </a:txBody>
                  <a:tcPr marL="15109" marR="15109" marT="15109" marB="151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신재생에너지원별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잠재량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192688" cy="417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530120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/>
              <a:t>신재생에너지백서</a:t>
            </a:r>
            <a:r>
              <a:rPr lang="en-US" altLang="ko-KR" sz="1600" dirty="0" smtClean="0"/>
              <a:t>, 2010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83671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(</a:t>
            </a:r>
            <a:r>
              <a:rPr lang="ko-KR" altLang="en-US" sz="1400" dirty="0" smtClean="0"/>
              <a:t>단위</a:t>
            </a:r>
            <a:r>
              <a:rPr lang="en-US" altLang="ko-KR" sz="1400" dirty="0" smtClean="0"/>
              <a:t>:</a:t>
            </a:r>
            <a:r>
              <a:rPr lang="ko-KR" altLang="en-US" sz="1400" dirty="0" smtClean="0"/>
              <a:t>천</a:t>
            </a:r>
            <a:r>
              <a:rPr lang="en-US" altLang="ko-KR" sz="1400" dirty="0" smtClean="0"/>
              <a:t>TOE)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589240"/>
            <a:ext cx="8496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err="1" smtClean="0"/>
              <a:t>부존잠재량</a:t>
            </a:r>
            <a:r>
              <a:rPr lang="ko-KR" altLang="en-US" sz="1400" dirty="0" smtClean="0"/>
              <a:t> </a:t>
            </a:r>
            <a:r>
              <a:rPr lang="en-US" altLang="ko-KR" sz="1400" dirty="0"/>
              <a:t>: </a:t>
            </a:r>
            <a:r>
              <a:rPr lang="ko-KR" altLang="en-US" sz="1400" dirty="0"/>
              <a:t>한반도 전체에 </a:t>
            </a:r>
            <a:r>
              <a:rPr lang="ko-KR" altLang="en-US" sz="1400" dirty="0" err="1"/>
              <a:t>부존하는</a:t>
            </a:r>
            <a:r>
              <a:rPr lang="ko-KR" altLang="en-US" sz="1400" dirty="0"/>
              <a:t> 에너지 총량을 나타냄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dirty="0" err="1" smtClean="0"/>
              <a:t>가용잠재량</a:t>
            </a:r>
            <a:r>
              <a:rPr lang="ko-KR" altLang="en-US" sz="1400" dirty="0" smtClean="0"/>
              <a:t> </a:t>
            </a:r>
            <a:r>
              <a:rPr lang="en-US" altLang="ko-KR" sz="1400" dirty="0"/>
              <a:t>: </a:t>
            </a:r>
            <a:r>
              <a:rPr lang="ko-KR" altLang="en-US" sz="1400" dirty="0"/>
              <a:t>에너지 활용을 위한 설비가 입지할 수 있는 지리적인 여건을 </a:t>
            </a:r>
            <a:r>
              <a:rPr lang="ko-KR" altLang="en-US" sz="1400" dirty="0" smtClean="0"/>
              <a:t>고려한 값으로 </a:t>
            </a:r>
            <a:r>
              <a:rPr lang="ko-KR" altLang="en-US" sz="1400" dirty="0"/>
              <a:t>활용 가능한 에너지의 양을 산정함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dirty="0" err="1" smtClean="0"/>
              <a:t>기술적잠재량</a:t>
            </a:r>
            <a:r>
              <a:rPr lang="ko-KR" altLang="en-US" sz="1400" dirty="0" smtClean="0"/>
              <a:t> </a:t>
            </a:r>
            <a:r>
              <a:rPr lang="en-US" altLang="ko-KR" sz="1400" dirty="0"/>
              <a:t>: </a:t>
            </a:r>
            <a:r>
              <a:rPr lang="ko-KR" altLang="en-US" sz="1400" dirty="0"/>
              <a:t>현재의 기술 수준으로 산출될 수 있는 최종 에너지의 양을 </a:t>
            </a:r>
            <a:r>
              <a:rPr lang="ko-KR" altLang="en-US" sz="1400" dirty="0" smtClean="0"/>
              <a:t>나타낸 값으로 </a:t>
            </a:r>
            <a:r>
              <a:rPr lang="ko-KR" altLang="en-US" sz="1400" dirty="0"/>
              <a:t>기기의 시스템 효율 등을 적용함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신재생에너지</a:t>
            </a:r>
            <a:r>
              <a:rPr lang="ko-KR" altLang="en-US" dirty="0" smtClean="0"/>
              <a:t> 보급계획</a:t>
            </a:r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5295259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126876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제</a:t>
            </a:r>
            <a:r>
              <a:rPr lang="en-US" altLang="ko-KR" sz="2400" dirty="0"/>
              <a:t>3</a:t>
            </a:r>
            <a:r>
              <a:rPr lang="ko-KR" altLang="en-US" sz="2400" dirty="0"/>
              <a:t>차 기본계획에 의한 </a:t>
            </a:r>
            <a:r>
              <a:rPr lang="ko-KR" altLang="en-US" sz="2400" dirty="0" err="1" smtClean="0"/>
              <a:t>신재생에너지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공급 </a:t>
            </a:r>
            <a:r>
              <a:rPr lang="ko-KR" altLang="en-US" sz="2400" dirty="0" smtClean="0"/>
              <a:t>목표</a:t>
            </a:r>
            <a:endParaRPr lang="ko-KR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170080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(</a:t>
            </a:r>
            <a:r>
              <a:rPr lang="ko-KR" altLang="en-US" sz="1600" dirty="0" smtClean="0"/>
              <a:t>단위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천 </a:t>
            </a:r>
            <a:r>
              <a:rPr lang="en-US" altLang="ko-KR" sz="1600" dirty="0" smtClean="0"/>
              <a:t>TOE)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신재생에너지</a:t>
            </a:r>
            <a:r>
              <a:rPr lang="ko-KR" altLang="en-US" dirty="0" smtClean="0"/>
              <a:t> </a:t>
            </a:r>
            <a:r>
              <a:rPr lang="ko-KR" altLang="en-US" dirty="0"/>
              <a:t>경제성 </a:t>
            </a:r>
            <a:r>
              <a:rPr lang="ko-KR" altLang="en-US" dirty="0" smtClean="0"/>
              <a:t>확보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15412"/>
            <a:ext cx="7056784" cy="567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신재생에너지</a:t>
            </a:r>
            <a:r>
              <a:rPr lang="ko-KR" altLang="en-US" dirty="0" smtClean="0"/>
              <a:t> 발전 과제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572140"/>
          </a:xfrm>
        </p:spPr>
        <p:txBody>
          <a:bodyPr>
            <a:normAutofit fontScale="55000" lnSpcReduction="20000"/>
          </a:bodyPr>
          <a:lstStyle/>
          <a:p>
            <a:r>
              <a:rPr lang="ko-KR" altLang="en-US" b="1" dirty="0" smtClean="0"/>
              <a:t>산업화 촉진 수요창출로 경쟁력 확보 기반 마련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그 동안 </a:t>
            </a:r>
            <a:r>
              <a:rPr lang="ko-KR" altLang="en-US" b="1" dirty="0" smtClean="0"/>
              <a:t>발전차액 지원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보급보조</a:t>
            </a:r>
            <a:r>
              <a:rPr lang="ko-KR" altLang="en-US" dirty="0" smtClean="0"/>
              <a:t> 등으로 초기 시장창출을 견인하였으나</a:t>
            </a:r>
            <a:r>
              <a:rPr lang="en-US" altLang="ko-KR" dirty="0" smtClean="0"/>
              <a:t>, </a:t>
            </a:r>
            <a:r>
              <a:rPr lang="ko-KR" altLang="en-US" b="1" dirty="0" smtClean="0"/>
              <a:t>선진국에 비해 설치 규모 저조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* ‘</a:t>
            </a:r>
            <a:r>
              <a:rPr lang="en-US" altLang="ko-KR" dirty="0" smtClean="0"/>
              <a:t>09</a:t>
            </a:r>
            <a:r>
              <a:rPr lang="ko-KR" altLang="en-US" dirty="0" smtClean="0"/>
              <a:t>년까지 </a:t>
            </a:r>
            <a:r>
              <a:rPr lang="ko-KR" altLang="en-US" b="1" dirty="0" smtClean="0"/>
              <a:t>총 </a:t>
            </a:r>
            <a:r>
              <a:rPr lang="en-US" altLang="ko-KR" b="1" dirty="0" smtClean="0"/>
              <a:t>24,602</a:t>
            </a:r>
            <a:r>
              <a:rPr lang="ko-KR" altLang="en-US" b="1" dirty="0" err="1" smtClean="0"/>
              <a:t>억원</a:t>
            </a:r>
            <a:r>
              <a:rPr lang="en-US" altLang="ko-KR" dirty="0" smtClean="0"/>
              <a:t>(</a:t>
            </a:r>
            <a:r>
              <a:rPr lang="ko-KR" altLang="en-US" dirty="0" smtClean="0"/>
              <a:t>융자 </a:t>
            </a:r>
            <a:r>
              <a:rPr lang="en-US" altLang="ko-KR" dirty="0" smtClean="0"/>
              <a:t>10,673</a:t>
            </a:r>
            <a:r>
              <a:rPr lang="ko-KR" altLang="en-US" dirty="0" err="1" smtClean="0"/>
              <a:t>억원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지원하였으나 </a:t>
            </a:r>
            <a:r>
              <a:rPr lang="ko-KR" altLang="en-US" b="1" dirty="0" smtClean="0"/>
              <a:t>신재생에너지 보급률은 ‘</a:t>
            </a:r>
            <a:r>
              <a:rPr lang="en-US" altLang="ko-KR" b="1" dirty="0" smtClean="0"/>
              <a:t>02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1.4%</a:t>
            </a:r>
            <a:r>
              <a:rPr lang="ko-KR" altLang="en-US" b="1" dirty="0" smtClean="0"/>
              <a:t>에서 ’</a:t>
            </a:r>
            <a:r>
              <a:rPr lang="en-US" altLang="ko-KR" b="1" dirty="0" smtClean="0"/>
              <a:t>09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2.57%</a:t>
            </a:r>
            <a:r>
              <a:rPr lang="ko-KR" altLang="en-US" b="1" dirty="0" smtClean="0"/>
              <a:t>로 </a:t>
            </a:r>
            <a:r>
              <a:rPr lang="en-US" altLang="ko-KR" b="1" dirty="0" smtClean="0"/>
              <a:t>1.17%p </a:t>
            </a:r>
            <a:r>
              <a:rPr lang="ko-KR" altLang="en-US" b="1" dirty="0" smtClean="0"/>
              <a:t>증가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경제성 측면에서 열위에 있는 </a:t>
            </a:r>
            <a:r>
              <a:rPr lang="ko-KR" altLang="en-US" dirty="0" err="1" smtClean="0"/>
              <a:t>신재생에너지</a:t>
            </a:r>
            <a:r>
              <a:rPr lang="ko-KR" altLang="en-US" dirty="0" smtClean="0"/>
              <a:t> 산업을 확산하기 위한 </a:t>
            </a:r>
            <a:r>
              <a:rPr lang="ko-KR" altLang="en-US" b="1" dirty="0" smtClean="0"/>
              <a:t>전략적 시책 마련 및 사업 전개</a:t>
            </a:r>
            <a:r>
              <a:rPr lang="ko-KR" altLang="en-US" dirty="0" smtClean="0"/>
              <a:t> 부족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b="1" dirty="0" smtClean="0"/>
              <a:t>세계시장 선도 글로벌 기업 육성 총력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이미 </a:t>
            </a:r>
            <a:r>
              <a:rPr lang="ko-KR" altLang="en-US" b="1" dirty="0" smtClean="0"/>
              <a:t>미국</a:t>
            </a:r>
            <a:r>
              <a:rPr lang="en-US" altLang="ko-KR" b="1" dirty="0" smtClean="0"/>
              <a:t>․</a:t>
            </a:r>
            <a:r>
              <a:rPr lang="ko-KR" altLang="en-US" b="1" dirty="0" smtClean="0"/>
              <a:t>일본</a:t>
            </a:r>
            <a:r>
              <a:rPr lang="en-US" altLang="ko-KR" b="1" dirty="0" smtClean="0"/>
              <a:t>․EU․</a:t>
            </a:r>
            <a:r>
              <a:rPr lang="ko-KR" altLang="en-US" b="1" dirty="0" smtClean="0"/>
              <a:t>중국 기업이 세계시장을 주도</a:t>
            </a:r>
            <a:r>
              <a:rPr lang="ko-KR" altLang="en-US" dirty="0" smtClean="0"/>
              <a:t>하고 있어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 기업의 글로벌 경쟁력 확보 어려움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세계 각국의 프로젝트 발주는 급증하고 있으나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중소</a:t>
            </a:r>
            <a:r>
              <a:rPr lang="en-US" altLang="ko-KR" dirty="0" smtClean="0"/>
              <a:t>․</a:t>
            </a:r>
            <a:r>
              <a:rPr lang="ko-KR" altLang="en-US" dirty="0" smtClean="0"/>
              <a:t>중견기업은 </a:t>
            </a:r>
            <a:r>
              <a:rPr lang="ko-KR" altLang="en-US" b="1" dirty="0" smtClean="0"/>
              <a:t>정보</a:t>
            </a:r>
            <a:r>
              <a:rPr lang="en-US" altLang="ko-KR" b="1" dirty="0" smtClean="0"/>
              <a:t>․</a:t>
            </a:r>
            <a:r>
              <a:rPr lang="ko-KR" altLang="en-US" b="1" dirty="0" smtClean="0"/>
              <a:t>마케팅</a:t>
            </a:r>
            <a:r>
              <a:rPr lang="en-US" altLang="ko-KR" b="1" dirty="0" smtClean="0"/>
              <a:t>․</a:t>
            </a:r>
            <a:r>
              <a:rPr lang="ko-KR" altLang="en-US" b="1" dirty="0" smtClean="0"/>
              <a:t>브랜드 등 진출 역량 취약➡ 경쟁력 있는 기업과 분야를 집중 지원하여 세계시장 선점</a:t>
            </a:r>
            <a:endParaRPr lang="ko-KR" altLang="en-US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기업 경쟁력 강화 기반 확충 </a:t>
            </a:r>
            <a:endParaRPr lang="ko-KR" altLang="en-US" dirty="0" smtClean="0"/>
          </a:p>
          <a:p>
            <a:pPr lvl="1"/>
            <a:r>
              <a:rPr lang="ko-KR" altLang="en-US" dirty="0" err="1" smtClean="0"/>
              <a:t>신재생에너지는</a:t>
            </a:r>
            <a:r>
              <a:rPr lang="ko-KR" altLang="en-US" dirty="0" smtClean="0"/>
              <a:t> </a:t>
            </a:r>
            <a:r>
              <a:rPr lang="ko-KR" altLang="en-US" b="1" dirty="0" smtClean="0"/>
              <a:t>투자 변동성이 높고 장기</a:t>
            </a:r>
            <a:r>
              <a:rPr lang="en-US" altLang="ko-KR" b="1" dirty="0" smtClean="0"/>
              <a:t>․</a:t>
            </a:r>
            <a:r>
              <a:rPr lang="ko-KR" altLang="en-US" b="1" dirty="0" smtClean="0"/>
              <a:t>대규모 투자</a:t>
            </a:r>
            <a:r>
              <a:rPr lang="ko-KR" altLang="en-US" dirty="0" smtClean="0"/>
              <a:t>가 소요되어</a:t>
            </a:r>
            <a:r>
              <a:rPr lang="en-US" altLang="ko-KR" dirty="0" smtClean="0"/>
              <a:t>, </a:t>
            </a:r>
            <a:r>
              <a:rPr lang="ko-KR" altLang="en-US" b="1" dirty="0" smtClean="0"/>
              <a:t>시장 메커니즘만으로는 금융 지원이 제한적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과거에는 없던 새로운 분야이나</a:t>
            </a:r>
            <a:r>
              <a:rPr lang="en-US" altLang="ko-KR" dirty="0" smtClean="0"/>
              <a:t>, </a:t>
            </a:r>
            <a:r>
              <a:rPr lang="ko-KR" altLang="en-US" b="1" dirty="0" smtClean="0"/>
              <a:t>기존 지원제도와 규제를 적용</a:t>
            </a:r>
            <a:r>
              <a:rPr lang="ko-KR" altLang="en-US" dirty="0" smtClean="0"/>
              <a:t>하여 </a:t>
            </a:r>
            <a:r>
              <a:rPr lang="ko-KR" altLang="en-US" b="1" dirty="0" smtClean="0"/>
              <a:t>지원효과 미약 및 걸림돌로 작용 </a:t>
            </a:r>
            <a:endParaRPr lang="ko-KR" altLang="en-US" dirty="0" smtClean="0"/>
          </a:p>
          <a:p>
            <a:pPr lvl="1"/>
            <a:r>
              <a:rPr lang="ko-KR" altLang="en-US" b="1" dirty="0" smtClean="0"/>
              <a:t>과감한 금융</a:t>
            </a:r>
            <a:r>
              <a:rPr lang="en-US" altLang="ko-KR" b="1" dirty="0" smtClean="0"/>
              <a:t>․</a:t>
            </a:r>
            <a:r>
              <a:rPr lang="ko-KR" altLang="en-US" b="1" dirty="0" smtClean="0"/>
              <a:t>세제지원 및 규제개선</a:t>
            </a:r>
            <a:r>
              <a:rPr lang="ko-KR" altLang="en-US" dirty="0" smtClean="0"/>
              <a:t>으로 기업 성장기반 강화</a:t>
            </a:r>
            <a:endParaRPr lang="en-US" altLang="ko-KR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연구개발의 적극적인 추진으로 </a:t>
            </a:r>
            <a:r>
              <a:rPr lang="ko-KR" altLang="en-US" b="1" dirty="0" err="1" smtClean="0"/>
              <a:t>신재생에너지원별</a:t>
            </a:r>
            <a:r>
              <a:rPr lang="ko-KR" altLang="en-US" b="1" dirty="0" smtClean="0"/>
              <a:t> 국산화율 제고</a:t>
            </a:r>
            <a:endParaRPr lang="en-US" altLang="ko-KR" b="1" dirty="0" smtClean="0"/>
          </a:p>
          <a:p>
            <a:pPr lvl="1"/>
            <a:r>
              <a:rPr lang="ko-KR" altLang="en-US" dirty="0" err="1" smtClean="0"/>
              <a:t>신재생에너지원별</a:t>
            </a:r>
            <a:r>
              <a:rPr lang="ko-KR" altLang="en-US" dirty="0" smtClean="0"/>
              <a:t> 차별화 전략 수립 및 추진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경제성 제고를 위한 선택과 집중 필요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광주광역시 보급정책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-66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42353" name="Group 369"/>
          <p:cNvGraphicFramePr>
            <a:graphicFrameLocks noGrp="1"/>
          </p:cNvGraphicFramePr>
          <p:nvPr/>
        </p:nvGraphicFramePr>
        <p:xfrm>
          <a:off x="250825" y="1052513"/>
          <a:ext cx="8713788" cy="2590800"/>
        </p:xfrm>
        <a:graphic>
          <a:graphicData uri="http://schemas.openxmlformats.org/drawingml/2006/table">
            <a:tbl>
              <a:tblPr/>
              <a:tblGrid>
                <a:gridCol w="649288"/>
                <a:gridCol w="935037"/>
                <a:gridCol w="1512888"/>
                <a:gridCol w="1079500"/>
                <a:gridCol w="936625"/>
                <a:gridCol w="936625"/>
                <a:gridCol w="1008062"/>
                <a:gridCol w="863600"/>
                <a:gridCol w="792163"/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Solar City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광주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전략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부 문</a:t>
                      </a: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지표</a:t>
                      </a: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단위</a:t>
                      </a: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2001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2004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2006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2011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2020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790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신재생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에너지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보급</a:t>
                      </a: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•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시범도시조성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•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태양열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•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태양광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•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소각장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폐열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• LFG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•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지열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•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연료전지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•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소수력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개소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m</a:t>
                      </a:r>
                      <a:r>
                        <a:rPr kumimoji="1" lang="en-US" altLang="ko-KR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kW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Gcal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/h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MW/h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RT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kW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kW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30,371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93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-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31,970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880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-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37,000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2,380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300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51,000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9,000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88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300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1,577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85,000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23,000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88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500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400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1,873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CO</a:t>
                      </a:r>
                      <a:r>
                        <a:rPr kumimoji="1" lang="en-US" altLang="ko-KR" sz="1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저감 및 감축 수단별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저감량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• CO</a:t>
                      </a:r>
                      <a:r>
                        <a:rPr kumimoji="1" lang="en-US" altLang="ko-KR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배출량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• CO</a:t>
                      </a:r>
                      <a:r>
                        <a:rPr kumimoji="1" lang="en-US" altLang="ko-KR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감축목표량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 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감축률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신재생에너지 보급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에너지보존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절약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에너지이용 고효율화</a:t>
                      </a: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천톤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천톤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천톤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천톤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천톤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C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1,958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(1.2)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7.6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5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2,267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(5)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27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2,443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(8)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70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2,826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(10)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135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95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3,502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700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(20)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355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245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6" name="Rectangle 158"/>
          <p:cNvSpPr>
            <a:spLocks noChangeArrowheads="1"/>
          </p:cNvSpPr>
          <p:nvPr/>
        </p:nvSpPr>
        <p:spPr bwMode="auto">
          <a:xfrm>
            <a:off x="0" y="7526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  <p:graphicFrame>
        <p:nvGraphicFramePr>
          <p:cNvPr id="42354" name="Group 370"/>
          <p:cNvGraphicFramePr>
            <a:graphicFrameLocks noGrp="1"/>
          </p:cNvGraphicFramePr>
          <p:nvPr>
            <p:ph sz="half" idx="2"/>
          </p:nvPr>
        </p:nvGraphicFramePr>
        <p:xfrm>
          <a:off x="179388" y="3789363"/>
          <a:ext cx="8785225" cy="2651760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512887"/>
                <a:gridCol w="935038"/>
                <a:gridCol w="936625"/>
                <a:gridCol w="936625"/>
                <a:gridCol w="935037"/>
                <a:gridCol w="936625"/>
                <a:gridCol w="792163"/>
              </a:tblGrid>
              <a:tr h="342900">
                <a:tc rowSpan="10"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기후변화대응 시범도시 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                    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년 도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  구 분</a:t>
                      </a: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2006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2010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2011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2013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2015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2020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1174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신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․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재생에너지 보급목표</a:t>
                      </a: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2.02%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2.88%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3.0%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3.21%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3.72%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5.0%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신재생에너지보급에 따른 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CO</a:t>
                      </a:r>
                      <a:r>
                        <a:rPr kumimoji="1" lang="en-US" altLang="ko-KR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감축량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톤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20,867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23,487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28,727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31,347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33,970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주요 신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․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재생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에너지 보급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목표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누적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태양광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3,515kw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6,350kw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8,300kw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14,260kw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20,260kw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35,200kw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태양열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44,887㎡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49,180㎡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51,200㎡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56,200㎡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61,200㎡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73,500㎡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지  열</a:t>
                      </a: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125RT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900RT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1,200RT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1,800RT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2,400RT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3,900RT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연료전지</a:t>
                      </a: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250kw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256kw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550kw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1,050kw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2,000kw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4,500kw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사 업 비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억원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계</a:t>
                      </a: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57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136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178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231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285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356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신재생에너지</a:t>
                      </a: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51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54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77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100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123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154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절약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효율향상 등</a:t>
                      </a: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6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82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101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131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162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한컴바탕" pitchFamily="18" charset="2"/>
                        </a:rPr>
                        <a:t>202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태양에너지 </a:t>
            </a:r>
            <a:r>
              <a:rPr lang="ko-KR" altLang="en-US" dirty="0" err="1" smtClean="0"/>
              <a:t>잠재량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160038" y="1628800"/>
          <a:ext cx="3737725" cy="36461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92088"/>
                <a:gridCol w="1008112"/>
                <a:gridCol w="929413"/>
                <a:gridCol w="1008112"/>
              </a:tblGrid>
              <a:tr h="3407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 err="1"/>
                        <a:t>시도명</a:t>
                      </a:r>
                      <a:r>
                        <a:rPr lang="ko-KR" altLang="en-US" sz="1200" u="none" strike="noStrike" dirty="0"/>
                        <a:t> 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 smtClean="0"/>
                        <a:t>부존자원량</a:t>
                      </a:r>
                      <a:endParaRPr lang="en-US" altLang="ko-KR" sz="1200" u="none" strike="noStrike" dirty="0" smtClean="0"/>
                    </a:p>
                    <a:p>
                      <a:pPr algn="ctr" fontAlgn="ctr"/>
                      <a:r>
                        <a:rPr lang="en-US" altLang="ko-KR" sz="1200" u="none" strike="noStrike" dirty="0" smtClean="0"/>
                        <a:t>(</a:t>
                      </a:r>
                      <a:r>
                        <a:rPr lang="ko-KR" altLang="en-US" sz="1200" u="none" strike="noStrike" dirty="0" smtClean="0"/>
                        <a:t>천</a:t>
                      </a:r>
                      <a:r>
                        <a:rPr lang="en-US" sz="1200" u="none" strike="noStrike" dirty="0" smtClean="0"/>
                        <a:t>TOE/Yr</a:t>
                      </a:r>
                      <a:r>
                        <a:rPr lang="en-US" sz="1200" u="none" strike="noStrike" dirty="0"/>
                        <a:t>)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 smtClean="0"/>
                        <a:t>가용자원량</a:t>
                      </a:r>
                      <a:endParaRPr lang="en-US" altLang="ko-KR" sz="1200" u="none" strike="noStrike" dirty="0" smtClean="0"/>
                    </a:p>
                    <a:p>
                      <a:pPr algn="ctr" fontAlgn="ctr"/>
                      <a:r>
                        <a:rPr lang="en-US" altLang="ko-KR" sz="1200" u="none" strike="noStrike" dirty="0" smtClean="0"/>
                        <a:t>(</a:t>
                      </a:r>
                      <a:r>
                        <a:rPr lang="ko-KR" altLang="en-US" sz="1200" u="none" strike="noStrike" dirty="0" smtClean="0"/>
                        <a:t>천</a:t>
                      </a:r>
                      <a:r>
                        <a:rPr lang="en-US" sz="1200" u="none" strike="noStrike" dirty="0" smtClean="0"/>
                        <a:t>TOE/Yr</a:t>
                      </a:r>
                      <a:r>
                        <a:rPr lang="en-US" sz="1200" u="none" strike="noStrike" dirty="0"/>
                        <a:t>)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/>
                        <a:t>기술적 </a:t>
                      </a:r>
                      <a:r>
                        <a:rPr lang="ko-KR" altLang="en-US" sz="1200" u="none" strike="noStrike" dirty="0" err="1" smtClean="0"/>
                        <a:t>잠재량</a:t>
                      </a:r>
                      <a:endParaRPr lang="en-US" altLang="ko-KR" sz="1200" u="none" strike="noStrike" dirty="0" smtClean="0"/>
                    </a:p>
                    <a:p>
                      <a:pPr algn="ctr" fontAlgn="ctr"/>
                      <a:r>
                        <a:rPr lang="en-US" altLang="ko-KR" sz="1200" u="none" strike="noStrike" dirty="0" smtClean="0"/>
                        <a:t>(</a:t>
                      </a:r>
                      <a:r>
                        <a:rPr lang="ko-KR" altLang="en-US" sz="1200" u="none" strike="noStrike" dirty="0"/>
                        <a:t>천 </a:t>
                      </a:r>
                      <a:r>
                        <a:rPr lang="en-US" altLang="ko-KR" sz="1200" u="none" strike="noStrike" dirty="0"/>
                        <a:t>TOE/Yr)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65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서울특별시 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61,588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40,810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10,203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65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부산광역시 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88,628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38,579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9,645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65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대구광역시 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98,869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37,469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9,367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65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인천광역시 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103,229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48,168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12,042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65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광주광역시 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57,739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31,807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7,952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65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대전광역시 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61,606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21,826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5,457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65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울산광역시 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120,360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36,186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9,046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65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경기도 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1,029,764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392,450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98,112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65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강원도 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1,836,080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229,628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57,407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65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충청북도 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836,221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231,147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57,787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65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충청남도 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990,209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460,473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115,118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65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전라북도 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855,549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358,395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89,599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65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전라남도 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1,418,131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555,187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138,797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65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경상북도 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2,158,354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542,268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135,567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65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경상남도 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1,243,412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367,221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91,805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65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/>
                        <a:t>제주도 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199,756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/>
                        <a:t>92,296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23,074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65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합 계 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11,159,495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3,483,910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/>
                        <a:t>870,977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차트 4"/>
          <p:cNvGraphicFramePr/>
          <p:nvPr/>
        </p:nvGraphicFramePr>
        <p:xfrm>
          <a:off x="4041779" y="1700808"/>
          <a:ext cx="50040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573325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주</a:t>
            </a:r>
            <a:r>
              <a:rPr lang="en-US" altLang="ko-KR" sz="1400" dirty="0"/>
              <a:t>) </a:t>
            </a:r>
            <a:r>
              <a:rPr lang="ko-KR" altLang="en-US" sz="1400" dirty="0" smtClean="0"/>
              <a:t>신 재생에너지 </a:t>
            </a:r>
            <a:r>
              <a:rPr lang="ko-KR" altLang="en-US" sz="1400" dirty="0"/>
              <a:t>자원지도 및 활용시스템 구축사업</a:t>
            </a:r>
            <a:r>
              <a:rPr lang="en-US" altLang="ko-KR" sz="1400" dirty="0"/>
              <a:t>, </a:t>
            </a:r>
            <a:r>
              <a:rPr lang="ko-KR" altLang="en-US" sz="1400" dirty="0"/>
              <a:t>한국에너지기술연구원</a:t>
            </a:r>
            <a:r>
              <a:rPr lang="en-US" altLang="ko-KR" sz="1400" dirty="0"/>
              <a:t>, 2007</a:t>
            </a:r>
          </a:p>
          <a:p>
            <a:r>
              <a:rPr lang="ko-KR" altLang="en-US" sz="1400" dirty="0"/>
              <a:t>주</a:t>
            </a:r>
            <a:r>
              <a:rPr lang="en-US" altLang="ko-KR" sz="1400" dirty="0"/>
              <a:t>) </a:t>
            </a:r>
            <a:r>
              <a:rPr lang="ko-KR" altLang="en-US" sz="1400" dirty="0"/>
              <a:t>태양전지</a:t>
            </a:r>
            <a:r>
              <a:rPr lang="en-US" altLang="ko-KR" sz="1400" dirty="0"/>
              <a:t>, </a:t>
            </a:r>
            <a:r>
              <a:rPr lang="ko-KR" altLang="en-US" sz="1400" dirty="0"/>
              <a:t>풍력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소수력의</a:t>
            </a:r>
            <a:r>
              <a:rPr lang="ko-KR" altLang="en-US" sz="1400" dirty="0"/>
              <a:t> 경우 에너지관리공단의 변환계수 사용 </a:t>
            </a:r>
            <a:r>
              <a:rPr lang="en-US" altLang="ko-KR" sz="1400" dirty="0"/>
              <a:t>: 1toe = 4~4.3MWh</a:t>
            </a:r>
          </a:p>
          <a:p>
            <a:r>
              <a:rPr lang="ko-KR" altLang="en-US" sz="1400" dirty="0"/>
              <a:t>이 경우 전력변환 효율</a:t>
            </a:r>
            <a:r>
              <a:rPr lang="en-US" altLang="ko-KR" sz="1400" dirty="0"/>
              <a:t>, </a:t>
            </a:r>
            <a:r>
              <a:rPr lang="ko-KR" altLang="en-US" sz="1400" dirty="0"/>
              <a:t>혹은 사용효율을 고려치 않은 순수 자연에너지 </a:t>
            </a:r>
            <a:r>
              <a:rPr lang="ko-KR" altLang="en-US" sz="1400" dirty="0" err="1"/>
              <a:t>자원량을</a:t>
            </a:r>
            <a:r>
              <a:rPr lang="ko-KR" altLang="en-US" sz="1400" dirty="0"/>
              <a:t> 표시</a:t>
            </a:r>
          </a:p>
          <a:p>
            <a:r>
              <a:rPr lang="en-US" altLang="ko-KR" sz="1400" dirty="0"/>
              <a:t>(</a:t>
            </a:r>
            <a:r>
              <a:rPr lang="ko-KR" altLang="en-US" sz="1400" dirty="0"/>
              <a:t>참고 </a:t>
            </a:r>
            <a:r>
              <a:rPr lang="en-US" altLang="ko-KR" sz="1400" dirty="0"/>
              <a:t>: </a:t>
            </a:r>
            <a:r>
              <a:rPr lang="ko-KR" altLang="en-US" sz="1400" dirty="0"/>
              <a:t>과학기술 용어 사전에 의한 변환계수 </a:t>
            </a:r>
            <a:r>
              <a:rPr lang="en-US" altLang="ko-KR" sz="1400" dirty="0"/>
              <a:t>: 1toe = 11.63MWh, </a:t>
            </a:r>
            <a:r>
              <a:rPr lang="ko-KR" altLang="en-US" sz="1400" dirty="0"/>
              <a:t>일사량 </a:t>
            </a:r>
            <a:r>
              <a:rPr lang="en-US" altLang="ko-KR" sz="1400" dirty="0"/>
              <a:t>1Wh/㎡ = 0.86Kcal/㎡)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태양에너지 보급 현황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sz="half" idx="2"/>
          </p:nvPr>
        </p:nvGraphicFramePr>
        <p:xfrm>
          <a:off x="467544" y="1628800"/>
          <a:ext cx="7704857" cy="345638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36119"/>
                <a:gridCol w="1069075"/>
                <a:gridCol w="1039843"/>
                <a:gridCol w="1052370"/>
                <a:gridCol w="1069075"/>
                <a:gridCol w="1085779"/>
                <a:gridCol w="1152596"/>
              </a:tblGrid>
              <a:tr h="384043">
                <a:tc>
                  <a:txBody>
                    <a:bodyPr/>
                    <a:lstStyle/>
                    <a:p>
                      <a:pPr algn="l" fontAlgn="ctr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/>
                        <a:t>광주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/>
                        <a:t>대구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/>
                        <a:t>전남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/>
                        <a:t>태양열</a:t>
                      </a:r>
                      <a:r>
                        <a:rPr lang="en-US" altLang="ko-KR" sz="1600" u="none" strike="noStrike" dirty="0"/>
                        <a:t>(</a:t>
                      </a:r>
                      <a:r>
                        <a:rPr lang="en-US" sz="1600" u="none" strike="noStrike" dirty="0"/>
                        <a:t>m2)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/>
                        <a:t>태양광</a:t>
                      </a:r>
                      <a:r>
                        <a:rPr lang="en-US" altLang="ko-KR" sz="1600" u="none" strike="noStrike" dirty="0"/>
                        <a:t>(</a:t>
                      </a:r>
                      <a:r>
                        <a:rPr lang="en-US" sz="1600" u="none" strike="noStrike" dirty="0" err="1"/>
                        <a:t>kw</a:t>
                      </a:r>
                      <a:r>
                        <a:rPr lang="en-US" sz="1600" u="none" strike="noStrike" dirty="0"/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/>
                        <a:t>태양열</a:t>
                      </a:r>
                      <a:r>
                        <a:rPr lang="en-US" altLang="ko-KR" sz="1600" u="none" strike="noStrike" dirty="0"/>
                        <a:t>(</a:t>
                      </a:r>
                      <a:r>
                        <a:rPr lang="en-US" sz="1600" u="none" strike="noStrike" dirty="0"/>
                        <a:t>m2)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/>
                        <a:t>태양광</a:t>
                      </a:r>
                      <a:r>
                        <a:rPr lang="en-US" altLang="ko-KR" sz="1600" u="none" strike="noStrike"/>
                        <a:t>(</a:t>
                      </a:r>
                      <a:r>
                        <a:rPr lang="en-US" sz="1600" u="none" strike="noStrike"/>
                        <a:t>kw)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/>
                        <a:t>태양열</a:t>
                      </a:r>
                      <a:r>
                        <a:rPr lang="en-US" altLang="ko-KR" sz="1600" u="none" strike="noStrike"/>
                        <a:t>(</a:t>
                      </a:r>
                      <a:r>
                        <a:rPr lang="en-US" sz="1600" u="none" strike="noStrike"/>
                        <a:t>m2)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/>
                        <a:t>태양광</a:t>
                      </a:r>
                      <a:r>
                        <a:rPr lang="en-US" altLang="ko-KR" sz="1600" u="none" strike="noStrike" dirty="0"/>
                        <a:t>(</a:t>
                      </a:r>
                      <a:r>
                        <a:rPr lang="en-US" sz="1600" u="none" strike="noStrike" dirty="0" err="1"/>
                        <a:t>kw</a:t>
                      </a:r>
                      <a:r>
                        <a:rPr lang="en-US" sz="1600" u="none" strike="noStrike" dirty="0"/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2006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1478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1934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1050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535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3120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6383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2007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692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912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149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922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1396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17766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2008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742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699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4841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875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3468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113191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2009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2987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3693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5495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1578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8452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36885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2010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725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1320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4439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972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2344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23991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 dirty="0" err="1"/>
                        <a:t>총설비용량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55173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10139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75393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5790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85793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200151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1" u="none" strike="noStrike" dirty="0"/>
                        <a:t>전국대비</a:t>
                      </a:r>
                      <a:r>
                        <a:rPr lang="en-US" altLang="ko-KR" sz="1600" b="1" u="none" strike="noStrike" dirty="0"/>
                        <a:t>(%)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u="none" strike="noStrike" dirty="0"/>
                        <a:t>3.5 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u="none" strike="noStrike" dirty="0"/>
                        <a:t>1.6 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u="none" strike="noStrike" dirty="0"/>
                        <a:t>4.7 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u="none" strike="noStrike" dirty="0"/>
                        <a:t>0.89 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u="none" strike="noStrike" dirty="0"/>
                        <a:t>5.4 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u="none" strike="noStrike" dirty="0"/>
                        <a:t>30.78 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70" marR="6570" marT="657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2591"/>
            <a:ext cx="8229600" cy="63408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o-KR" altLang="en-US" sz="3600" dirty="0" smtClean="0"/>
              <a:t>광주전남지역 </a:t>
            </a:r>
            <a:r>
              <a:rPr lang="ko-KR" altLang="en-US" sz="3600" dirty="0" err="1" smtClean="0"/>
              <a:t>신재생에너지</a:t>
            </a:r>
            <a:r>
              <a:rPr lang="ko-KR" altLang="en-US" sz="3600" dirty="0" smtClean="0"/>
              <a:t> 산업 육성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06" y="1135894"/>
            <a:ext cx="4765722" cy="351724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ko-KR" altLang="en-US" sz="1600" b="1" dirty="0" smtClean="0">
                <a:solidFill>
                  <a:srgbClr val="0000FF"/>
                </a:solidFill>
              </a:rPr>
              <a:t>광주지역 산업 육성 인프라</a:t>
            </a:r>
          </a:p>
          <a:p>
            <a:pPr lvl="1">
              <a:lnSpc>
                <a:spcPct val="80000"/>
              </a:lnSpc>
            </a:pPr>
            <a:r>
              <a:rPr lang="ko-KR" altLang="en-US" sz="1400" dirty="0" smtClean="0"/>
              <a:t>제조업 비중이 낮은 지역산업 구조로 </a:t>
            </a:r>
            <a:r>
              <a:rPr lang="ko-KR" altLang="en-US" sz="1400" dirty="0" err="1" smtClean="0"/>
              <a:t>신재생에너지산업</a:t>
            </a:r>
            <a:r>
              <a:rPr lang="ko-KR" altLang="en-US" sz="1400" dirty="0" smtClean="0"/>
              <a:t> 육성 기반</a:t>
            </a:r>
          </a:p>
          <a:p>
            <a:pPr lvl="1">
              <a:lnSpc>
                <a:spcPct val="80000"/>
              </a:lnSpc>
            </a:pPr>
            <a:r>
              <a:rPr lang="ko-KR" altLang="en-US" sz="1400" dirty="0" smtClean="0"/>
              <a:t>중소기업과 연구기관간 협력을 통한 녹색성장산업 육성을 위한 </a:t>
            </a:r>
            <a:r>
              <a:rPr lang="en-US" altLang="ko-KR" sz="1400" dirty="0" smtClean="0"/>
              <a:t>R&amp;D </a:t>
            </a:r>
            <a:r>
              <a:rPr lang="ko-KR" altLang="en-US" sz="1400" dirty="0" smtClean="0"/>
              <a:t>기반 확보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1600" b="1" dirty="0" smtClean="0">
                <a:solidFill>
                  <a:srgbClr val="0000FF"/>
                </a:solidFill>
              </a:rPr>
              <a:t>연구기술개발 육성 인프라</a:t>
            </a:r>
            <a:r>
              <a:rPr lang="ko-KR" altLang="en-US" sz="1600" b="1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sz="1400" dirty="0" smtClean="0"/>
              <a:t>R&amp;D </a:t>
            </a:r>
            <a:r>
              <a:rPr lang="ko-KR" altLang="en-US" sz="1400" dirty="0" err="1" smtClean="0"/>
              <a:t>특구지정</a:t>
            </a:r>
            <a:r>
              <a:rPr lang="ko-KR" altLang="en-US" sz="1400" dirty="0" smtClean="0"/>
              <a:t> 등 광주의 연구개발 인프라 구축 및 상용화를 통한 녹색산업 활성화 </a:t>
            </a:r>
          </a:p>
          <a:p>
            <a:pPr lvl="1" eaLnBrk="1" hangingPunct="1">
              <a:lnSpc>
                <a:spcPct val="80000"/>
              </a:lnSpc>
            </a:pPr>
            <a:r>
              <a:rPr lang="ko-KR" altLang="en-US" sz="1400" dirty="0" smtClean="0"/>
              <a:t>광주 첨단단지일대에 연구기관</a:t>
            </a:r>
            <a:r>
              <a:rPr lang="en-US" altLang="ko-KR" sz="1400" dirty="0" smtClean="0"/>
              <a:t>(60), </a:t>
            </a:r>
            <a:r>
              <a:rPr lang="ko-KR" altLang="en-US" sz="1400" dirty="0" smtClean="0"/>
              <a:t>대학</a:t>
            </a:r>
            <a:r>
              <a:rPr lang="en-US" altLang="ko-KR" sz="1400" dirty="0" smtClean="0"/>
              <a:t>(4), </a:t>
            </a:r>
            <a:r>
              <a:rPr lang="ko-KR" altLang="en-US" sz="1400" dirty="0" smtClean="0"/>
              <a:t>산업체</a:t>
            </a:r>
            <a:r>
              <a:rPr lang="en-US" altLang="ko-KR" sz="1400" dirty="0" smtClean="0"/>
              <a:t>(1,291)</a:t>
            </a:r>
            <a:r>
              <a:rPr lang="ko-KR" altLang="en-US" sz="1400" dirty="0" smtClean="0"/>
              <a:t>가 집적되어 </a:t>
            </a:r>
            <a:r>
              <a:rPr lang="en-US" altLang="ko-KR" sz="1400" dirty="0" smtClean="0"/>
              <a:t>R&amp;D</a:t>
            </a:r>
            <a:r>
              <a:rPr lang="ko-KR" altLang="en-US" sz="1400" dirty="0" err="1" smtClean="0"/>
              <a:t>특구로서의</a:t>
            </a:r>
            <a:r>
              <a:rPr lang="ko-KR" altLang="en-US" sz="1400" dirty="0" smtClean="0"/>
              <a:t> 요건 구비</a:t>
            </a:r>
          </a:p>
          <a:p>
            <a:pPr lvl="1" eaLnBrk="1" hangingPunct="1">
              <a:lnSpc>
                <a:spcPct val="80000"/>
              </a:lnSpc>
            </a:pPr>
            <a:r>
              <a:rPr lang="ko-KR" altLang="en-US" sz="1400" dirty="0" smtClean="0"/>
              <a:t>연구개발조직 </a:t>
            </a:r>
            <a:r>
              <a:rPr lang="en-US" altLang="ko-KR" sz="1400" dirty="0" smtClean="0"/>
              <a:t>181</a:t>
            </a:r>
            <a:r>
              <a:rPr lang="ko-KR" altLang="en-US" sz="1400" dirty="0" smtClean="0"/>
              <a:t>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연구인력 </a:t>
            </a:r>
            <a:r>
              <a:rPr lang="en-US" altLang="ko-KR" sz="1400" dirty="0" smtClean="0"/>
              <a:t>7,609</a:t>
            </a:r>
            <a:r>
              <a:rPr lang="ko-KR" altLang="en-US" sz="1400" dirty="0" smtClean="0"/>
              <a:t>명 </a:t>
            </a:r>
            <a:r>
              <a:rPr lang="en-US" altLang="ko-KR" sz="1400" dirty="0" smtClean="0"/>
              <a:t>(2005</a:t>
            </a:r>
            <a:r>
              <a:rPr lang="ko-KR" altLang="en-US" sz="1400" dirty="0" smtClean="0"/>
              <a:t>년</a:t>
            </a:r>
            <a:r>
              <a:rPr lang="en-US" altLang="ko-KR" sz="14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ko-KR" altLang="en-US" sz="1400" dirty="0" smtClean="0"/>
              <a:t>인구대비 대학졸업자 </a:t>
            </a:r>
            <a:r>
              <a:rPr lang="en-US" altLang="ko-KR" sz="1400" dirty="0" smtClean="0"/>
              <a:t>20.8% (</a:t>
            </a:r>
            <a:r>
              <a:rPr lang="ko-KR" altLang="en-US" sz="1400" dirty="0" smtClean="0"/>
              <a:t>전국 </a:t>
            </a:r>
            <a:r>
              <a:rPr lang="en-US" altLang="ko-KR" sz="1400" dirty="0" smtClean="0"/>
              <a:t>17.0%)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1600" b="1" dirty="0" smtClean="0">
                <a:solidFill>
                  <a:srgbClr val="0000FF"/>
                </a:solidFill>
              </a:rPr>
              <a:t>연구기관과 기업의 집적기반 구비</a:t>
            </a:r>
          </a:p>
          <a:p>
            <a:pPr lvl="1" eaLnBrk="1" hangingPunct="1">
              <a:lnSpc>
                <a:spcPct val="80000"/>
              </a:lnSpc>
            </a:pPr>
            <a:r>
              <a:rPr lang="ko-KR" altLang="en-US" sz="1400" dirty="0" err="1" smtClean="0"/>
              <a:t>생기원</a:t>
            </a:r>
            <a:r>
              <a:rPr lang="ko-KR" altLang="en-US" sz="1400" dirty="0" smtClean="0"/>
              <a:t> 등 </a:t>
            </a:r>
            <a:r>
              <a:rPr lang="en-US" altLang="ko-KR" sz="1400" dirty="0" smtClean="0"/>
              <a:t>14</a:t>
            </a:r>
            <a:r>
              <a:rPr lang="ko-KR" altLang="en-US" sz="1400" dirty="0" smtClean="0"/>
              <a:t>개 연구소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연관기업 </a:t>
            </a:r>
            <a:r>
              <a:rPr lang="en-US" altLang="ko-KR" sz="1400" dirty="0" smtClean="0"/>
              <a:t>650</a:t>
            </a:r>
            <a:r>
              <a:rPr lang="ko-KR" altLang="en-US" sz="1400" dirty="0" smtClean="0"/>
              <a:t>개 업체 </a:t>
            </a:r>
          </a:p>
          <a:p>
            <a:pPr lvl="1" eaLnBrk="1" hangingPunct="1">
              <a:lnSpc>
                <a:spcPct val="80000"/>
              </a:lnSpc>
            </a:pPr>
            <a:r>
              <a:rPr lang="ko-KR" altLang="en-US" sz="1400" dirty="0" smtClean="0"/>
              <a:t>광</a:t>
            </a:r>
            <a:r>
              <a:rPr lang="en-US" altLang="ko-KR" sz="1400" dirty="0" smtClean="0"/>
              <a:t>․</a:t>
            </a:r>
            <a:r>
              <a:rPr lang="ko-KR" altLang="en-US" sz="1400" dirty="0" smtClean="0"/>
              <a:t>정보가전산업과 태양광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연료전지 등 전</a:t>
            </a:r>
            <a:r>
              <a:rPr lang="en-US" altLang="ko-KR" sz="1400" dirty="0" smtClean="0"/>
              <a:t>․</a:t>
            </a:r>
            <a:r>
              <a:rPr lang="ko-KR" altLang="en-US" sz="1400" dirty="0" smtClean="0"/>
              <a:t>후방 연관 시너지효과 창출 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644" y="798157"/>
            <a:ext cx="3962483" cy="296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4116" y="83671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광주지역 인프라</a:t>
            </a:r>
            <a:endParaRPr lang="ko-KR" altLang="en-US" sz="1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4283968" cy="271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0359" y="5157192"/>
            <a:ext cx="473226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/>
              <a:t>태양광 발전소 </a:t>
            </a:r>
            <a:r>
              <a:rPr lang="en-US" altLang="ko-KR" sz="1400" dirty="0" smtClean="0"/>
              <a:t>945</a:t>
            </a:r>
            <a:r>
              <a:rPr lang="ko-KR" altLang="en-US" sz="1400" dirty="0" smtClean="0"/>
              <a:t>개소 허가 및 시설용량 </a:t>
            </a:r>
            <a:r>
              <a:rPr lang="en-US" altLang="ko-KR" sz="1400" dirty="0" smtClean="0"/>
              <a:t>390 MW</a:t>
            </a:r>
            <a:r>
              <a:rPr lang="ko-KR" altLang="en-US" sz="1400" dirty="0" smtClean="0"/>
              <a:t>로 전국 최고 수준</a:t>
            </a:r>
            <a:endParaRPr lang="en-US" altLang="ko-KR" sz="14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/>
              <a:t>가동 발전소 </a:t>
            </a:r>
            <a:r>
              <a:rPr lang="en-US" altLang="ko-KR" sz="1400" dirty="0" smtClean="0"/>
              <a:t>573</a:t>
            </a:r>
            <a:r>
              <a:rPr lang="ko-KR" altLang="en-US" sz="1400" dirty="0" smtClean="0"/>
              <a:t>개소 및 시설용량 </a:t>
            </a:r>
            <a:r>
              <a:rPr lang="en-US" altLang="ko-KR" sz="1400" dirty="0" smtClean="0"/>
              <a:t>202 MW</a:t>
            </a:r>
            <a:r>
              <a:rPr lang="ko-KR" altLang="en-US" sz="1400" dirty="0" smtClean="0"/>
              <a:t>로 전국대비 </a:t>
            </a:r>
            <a:r>
              <a:rPr lang="en-US" altLang="ko-KR" sz="1400" dirty="0" smtClean="0"/>
              <a:t>40% </a:t>
            </a:r>
            <a:r>
              <a:rPr lang="ko-KR" altLang="en-US" sz="1400" dirty="0" smtClean="0"/>
              <a:t>수준 </a:t>
            </a:r>
            <a:r>
              <a:rPr lang="en-US" altLang="ko-KR" sz="1400" dirty="0" smtClean="0"/>
              <a:t>(24 MW </a:t>
            </a:r>
            <a:r>
              <a:rPr lang="ko-KR" altLang="en-US" sz="1400" dirty="0" smtClean="0"/>
              <a:t>세계 최대 </a:t>
            </a:r>
            <a:r>
              <a:rPr lang="ko-KR" altLang="en-US" sz="1400" dirty="0" err="1" smtClean="0"/>
              <a:t>단축추적식</a:t>
            </a:r>
            <a:r>
              <a:rPr lang="ko-KR" altLang="en-US" sz="1400" dirty="0" smtClean="0"/>
              <a:t> 신안 동양태양광 발전소</a:t>
            </a:r>
            <a:r>
              <a:rPr lang="en-US" altLang="ko-KR" sz="1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/>
              <a:t>태양광발전소 연간 생산량 </a:t>
            </a:r>
            <a:r>
              <a:rPr lang="en-US" altLang="ko-KR" sz="1400" dirty="0" smtClean="0"/>
              <a:t>211,070 MW</a:t>
            </a:r>
            <a:r>
              <a:rPr lang="ko-KR" altLang="en-US" sz="1400" dirty="0" smtClean="0"/>
              <a:t>로 전국 최대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04" y="472514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전남지역 인프라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1308</Words>
  <Application>Microsoft Office PowerPoint</Application>
  <PresentationFormat>화면 슬라이드 쇼(4:3)</PresentationFormat>
  <Paragraphs>437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신재생에너지 발전과제</vt:lpstr>
      <vt:lpstr>신재생에너지원별 잠재량</vt:lpstr>
      <vt:lpstr>신재생에너지 보급계획</vt:lpstr>
      <vt:lpstr>신재생에너지 경제성 확보</vt:lpstr>
      <vt:lpstr>신재생에너지 발전 과제</vt:lpstr>
      <vt:lpstr>광주광역시 보급정책</vt:lpstr>
      <vt:lpstr>태양에너지 잠재량</vt:lpstr>
      <vt:lpstr>태양에너지 보급 현황</vt:lpstr>
      <vt:lpstr>광주전남지역 신재생에너지 산업 육성</vt:lpstr>
      <vt:lpstr>신재생에너지 발전 과제</vt:lpstr>
      <vt:lpstr>신재생에너지 확대보급인프라 구축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sens</cp:lastModifiedBy>
  <cp:revision>33</cp:revision>
  <dcterms:created xsi:type="dcterms:W3CDTF">2012-09-15T04:48:43Z</dcterms:created>
  <dcterms:modified xsi:type="dcterms:W3CDTF">2012-09-16T12:20:47Z</dcterms:modified>
</cp:coreProperties>
</file>