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02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2413" cy="6858000"/>
  <p:notesSz cx="6854825" cy="91408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0813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992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08E4-CB69-45FA-BD82-895FBB10BD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6327B-F876-4912-BDC3-3CE7ADAC70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0988" y="273050"/>
            <a:ext cx="2057400" cy="58562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22975" cy="58562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B4F2-6C0F-4B50-A400-8EDA142727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1957" y="1371600"/>
            <a:ext cx="8228172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362" y="3331698"/>
            <a:ext cx="63996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AADA-9774-4D89-B004-73849A6C47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386E-077A-458A-ABC9-2A385CD20E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99922" y="609600"/>
            <a:ext cx="708537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99922" y="2507786"/>
            <a:ext cx="708537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0EB-4789-4F71-820E-C75D6C137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21" y="1600201"/>
            <a:ext cx="4037899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393" y="1600201"/>
            <a:ext cx="4037899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A244-63E4-4453-9688-2D2B8F3EDC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21" y="273050"/>
            <a:ext cx="82281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21" y="1535113"/>
            <a:ext cx="403948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4219" y="1535113"/>
            <a:ext cx="4041074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121" y="2362201"/>
            <a:ext cx="403948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4219" y="2362201"/>
            <a:ext cx="4041074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FBBF-5EF8-48D8-86F6-0A35FA5A6C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1734-EE7F-41D0-82FB-26799C9BE7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1FF46-36B8-49DF-B221-A939A9DB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21" y="273050"/>
            <a:ext cx="3007791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121" y="1524001"/>
            <a:ext cx="3007791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4429" y="273051"/>
            <a:ext cx="5110863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A8F-178B-4015-837A-318B1E8D87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5C87-9F91-478C-B760-D4E3B7A6B7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483" y="609600"/>
            <a:ext cx="5485448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483" y="1831975"/>
            <a:ext cx="5485448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483" y="1166787"/>
            <a:ext cx="5485448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9AA0-69F5-4734-8919-63D52E7FB9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D3C2-C30A-412D-94F9-FD377C01DC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8249" y="274639"/>
            <a:ext cx="2057043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21" y="274639"/>
            <a:ext cx="6018755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C36-6B55-48C9-A46B-7CFEFC0BED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2775" cy="114458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76FB-AA5C-442B-BF3E-AB602C0A63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08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08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03DFF-FF7B-4F0B-81EA-E7C1EFE57B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4018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5F41E-C655-4E82-912D-51E016A8B4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BD6FA-5399-458F-9DF3-EF52DF3B7B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8B03-FB57-4AC3-B756-62A56BED48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BDDB-C34A-42DB-AC6C-69FBC68043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01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5DC6A-2EB1-491B-8258-DCF30E1EC7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48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48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>
              <a:sym typeface="굴림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48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1105-FA20-48F6-B7BB-493D2FA273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327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제목 스타일 편집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27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텍스트 스타일을 편집합니다</a:t>
            </a:r>
          </a:p>
          <a:p>
            <a:pPr lvl="1"/>
            <a:r>
              <a:rPr lang="ko-KR" altLang="en-US" smtClean="0">
                <a:sym typeface="굴림" pitchFamily="50" charset="-127"/>
              </a:rPr>
              <a:t>둘째 수준</a:t>
            </a:r>
          </a:p>
          <a:p>
            <a:pPr lvl="2"/>
            <a:r>
              <a:rPr lang="ko-KR" altLang="en-US" smtClean="0">
                <a:sym typeface="굴림" pitchFamily="50" charset="-127"/>
              </a:rPr>
              <a:t>셋째 수준</a:t>
            </a:r>
          </a:p>
          <a:p>
            <a:pPr lvl="3"/>
            <a:r>
              <a:rPr lang="ko-KR" altLang="en-US" smtClean="0">
                <a:sym typeface="굴림" pitchFamily="50" charset="-127"/>
              </a:rPr>
              <a:t>넷째 수준</a:t>
            </a:r>
          </a:p>
          <a:p>
            <a:pPr lvl="4"/>
            <a:r>
              <a:rPr lang="ko-KR" altLang="en-US" smtClean="0">
                <a:sym typeface="굴림" pitchFamily="50" charset="-127"/>
              </a:rPr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16650"/>
            <a:ext cx="2135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16650"/>
            <a:ext cx="2897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16650"/>
            <a:ext cx="2135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</a:defRPr>
            </a:lvl1pPr>
          </a:lstStyle>
          <a:p>
            <a:pPr>
              <a:defRPr/>
            </a:pPr>
            <a:fld id="{7598676A-AC27-488B-851B-A58FA62BD8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55613" y="6429375"/>
            <a:ext cx="2135187" cy="32226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ko-KR" altLang="en-US">
              <a:ea typeface="+mn-ea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122613" y="6429375"/>
            <a:ext cx="2897187" cy="32226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ko-KR" altLang="en-US"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굴림" pitchFamily="50" charset="-127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굴림" pitchFamily="50" charset="-127"/>
        </a:defRPr>
      </a:lvl1pPr>
      <a:lvl2pPr marL="742950" indent="-28575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굴림" pitchFamily="50" charset="-127"/>
        </a:defRPr>
      </a:lvl2pPr>
      <a:lvl3pPr marL="11430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굴림" pitchFamily="50" charset="-127"/>
        </a:defRPr>
      </a:lvl3pPr>
      <a:lvl4pPr marL="16002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4pPr>
      <a:lvl5pPr marL="20574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051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80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401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3213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8F40C3D-2C12-48EB-9280-3C2A893246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61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2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 pitchFamily="18" charset="-127"/>
        </a:defRPr>
      </a:lvl9pPr>
    </p:titleStyle>
    <p:bodyStyle>
      <a:lvl1pPr marL="547688" indent="-411163" algn="l" rtl="0" fontAlgn="base" latinLnBrk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 latinLnBrk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 latinLnBrk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 latinLnBrk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0805" y="3429000"/>
            <a:ext cx="7485807" cy="242888"/>
          </a:xfrm>
        </p:spPr>
        <p:txBody>
          <a:bodyPr lIns="91417" tIns="45708" rIns="91417" bIns="45708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옥상녹화의 기술과 효과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3886200"/>
            <a:ext cx="7086600" cy="1751013"/>
          </a:xfrm>
          <a:noFill/>
        </p:spPr>
        <p:txBody>
          <a:bodyPr lIns="91417" tIns="45708" rIns="91417" bIns="45708" anchor="ctr"/>
          <a:lstStyle/>
          <a:p>
            <a:r>
              <a:rPr lang="ko-KR" altLang="en-US" sz="2500" dirty="0" err="1" smtClean="0">
                <a:solidFill>
                  <a:srgbClr val="213E57"/>
                </a:solidFill>
                <a:latin typeface="Yoon 윤고딕 530_TT" pitchFamily="18" charset="-127"/>
                <a:ea typeface="Yoon 윤고딕 530_TT" pitchFamily="18" charset="-127"/>
              </a:rPr>
              <a:t>손승광교수</a:t>
            </a:r>
            <a:r>
              <a:rPr lang="en-US" altLang="ko-KR" sz="2500" dirty="0" smtClean="0">
                <a:solidFill>
                  <a:srgbClr val="213E57"/>
                </a:solidFill>
                <a:latin typeface="Yoon 윤고딕 530_TT" pitchFamily="18" charset="-127"/>
                <a:ea typeface="Yoon 윤고딕 530_TT" pitchFamily="18" charset="-127"/>
              </a:rPr>
              <a:t>(</a:t>
            </a:r>
            <a:r>
              <a:rPr lang="ko-KR" altLang="en-US" sz="2500" dirty="0" err="1" smtClean="0">
                <a:solidFill>
                  <a:srgbClr val="213E57"/>
                </a:solidFill>
                <a:latin typeface="Yoon 윤고딕 530_TT" pitchFamily="18" charset="-127"/>
                <a:ea typeface="Yoon 윤고딕 530_TT" pitchFamily="18" charset="-127"/>
              </a:rPr>
              <a:t>동신대학교</a:t>
            </a:r>
            <a:r>
              <a:rPr lang="ko-KR" altLang="en-US" sz="2500" dirty="0" smtClean="0">
                <a:solidFill>
                  <a:srgbClr val="213E57"/>
                </a:solidFill>
                <a:latin typeface="Yoon 윤고딕 530_TT" pitchFamily="18" charset="-127"/>
                <a:ea typeface="Yoon 윤고딕 530_TT" pitchFamily="18" charset="-127"/>
              </a:rPr>
              <a:t> 건축공학과</a:t>
            </a:r>
            <a:r>
              <a:rPr lang="en-US" altLang="ko-KR" sz="2500" dirty="0" smtClean="0">
                <a:solidFill>
                  <a:srgbClr val="213E57"/>
                </a:solidFill>
                <a:latin typeface="Yoon 윤고딕 530_TT" pitchFamily="18" charset="-127"/>
                <a:ea typeface="Yoon 윤고딕 530_TT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27013"/>
            <a:ext cx="7772400" cy="1143000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 </a:t>
            </a:r>
            <a:r>
              <a:rPr lang="ko-KR" alt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시스템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의 기능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7013" y="2057400"/>
            <a:ext cx="2590800" cy="4114800"/>
          </a:xfrm>
          <a:noFill/>
        </p:spPr>
        <p:txBody>
          <a:bodyPr lIns="91417" tIns="45708" rIns="91417" bIns="45708"/>
          <a:lstStyle/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옥상녹화시스템</a:t>
            </a:r>
          </a:p>
          <a:p>
            <a:pPr marL="447675" indent="-447675"/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건물 또는 구조물의 외피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식재기반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식생층으로 구성</a:t>
            </a:r>
          </a:p>
          <a:p>
            <a:pPr marL="447675" indent="-447675"/>
            <a:endParaRPr lang="ko-KR" altLang="en-US" smtClean="0"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/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-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식재기반은 방수층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방근층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배수층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토양여과층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토양층으로 구성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5924550" cy="50292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 dirty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36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설계시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 고려사항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355725"/>
            <a:ext cx="8229600" cy="4770438"/>
          </a:xfrm>
          <a:noFill/>
        </p:spPr>
        <p:txBody>
          <a:bodyPr lIns="91417" tIns="45708" rIns="91417" bIns="45708"/>
          <a:lstStyle/>
          <a:p>
            <a:pPr marL="628650" indent="-628650">
              <a:lnSpc>
                <a:spcPct val="90000"/>
              </a:lnSpc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단면구성</a:t>
            </a:r>
          </a:p>
          <a:p>
            <a:pPr marL="628650" indent="-628650">
              <a:lnSpc>
                <a:spcPct val="90000"/>
              </a:lnSpc>
            </a:pPr>
            <a:endParaRPr lang="ko-KR" altLang="en-US" smtClean="0">
              <a:latin typeface="Yoon 윤고딕 530_TT" pitchFamily="18" charset="-127"/>
              <a:ea typeface="Yoon 윤고딕 530_TT" pitchFamily="18" charset="-127"/>
            </a:endParaRPr>
          </a:p>
          <a:p>
            <a:pPr marL="628650" indent="-628650">
              <a:lnSpc>
                <a:spcPct val="90000"/>
              </a:lnSpc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1.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허용하중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가장 중요한 요소로 다양한 공간연출의 기준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2.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식재 기반 하부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단열 및 방수층</a:t>
            </a:r>
          </a:p>
          <a:p>
            <a:pPr marL="628650" indent="-628650">
              <a:lnSpc>
                <a:spcPct val="90000"/>
              </a:lnSpc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      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(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기존건물은 보완공사요구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신축은 외단열 공법사용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)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3.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식재 기반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배수층과 토양층으로 구성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4.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식생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식재 수목은 양지와 음지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각 식물의 생장과 발육특성 고려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  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내건성과 내한성이 강한식물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군식과 피복용 등을 감안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5.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경계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주동선 및 보조동선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배수로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휴식공간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수공간등의 경계를</a:t>
            </a:r>
          </a:p>
          <a:p>
            <a:pPr marL="628650" indent="-628650">
              <a:lnSpc>
                <a:spcPct val="90000"/>
              </a:lnSpc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소홀히 하면 집중 호우시 하자가 발생하므로 사전 경계의 확</a:t>
            </a:r>
          </a:p>
          <a:p>
            <a:pPr marL="628650" indent="-628650">
              <a:lnSpc>
                <a:spcPct val="90000"/>
              </a:lnSpc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보 필요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6.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시설물 설치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시설물 설치시 방수층 파괴를 막기위해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anchoring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은</a:t>
            </a:r>
          </a:p>
          <a:p>
            <a:pPr marL="628650" indent="-628650">
              <a:lnSpc>
                <a:spcPct val="90000"/>
              </a:lnSpc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       피함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 dirty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36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설계시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 고려사항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355725"/>
            <a:ext cx="8229600" cy="4770438"/>
          </a:xfrm>
          <a:noFill/>
        </p:spPr>
        <p:txBody>
          <a:bodyPr lIns="91417" tIns="45708" rIns="91417" bIns="45708"/>
          <a:lstStyle/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평면구성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mtClean="0">
              <a:latin typeface="Yoon 윤고딕 530_TT" pitchFamily="18" charset="-127"/>
              <a:ea typeface="Yoon 윤고딕 530_TT" pitchFamily="18" charset="-127"/>
            </a:endParaRP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1.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점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선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면의 조화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-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생물의 이동통로 확보를 위한 녹지순환체계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사람들의 보행과 유지관리를 용이하게 해주는 동선순환체계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수공간의 물을 순환시켜 줄 수 있는 수순환체계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2.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시설물 및 조명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주요요소로서 조명에 필요한 배선은 식재기반 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          조성전에 미리 설치해야함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3.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관수시설 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비교적 넓고 중량형의 경우 급수부담은 커다란 문제점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    완전 자동과 반자동 두가지를 공히 할 수 있으며 식생에 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    따라서 차이를 둘 수 있음</a:t>
            </a:r>
          </a:p>
          <a:p>
            <a:pPr marL="628650" indent="-628650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en-US" altLang="ko-KR" smtClean="0">
              <a:latin typeface="Yoon 윤고딕 530_TT" pitchFamily="18" charset="-127"/>
              <a:ea typeface="Yoon 윤고딕 53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함초롬돋움" charset="-127"/>
              </a:rPr>
              <a:t> 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효과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1013"/>
            <a:ext cx="7767638" cy="4111625"/>
          </a:xfrm>
        </p:spPr>
        <p:txBody>
          <a:bodyPr lIns="91417" tIns="45708" rIns="91417" bIns="45708">
            <a:normAutofit fontScale="92500" lnSpcReduction="20000"/>
          </a:bodyPr>
          <a:lstStyle/>
          <a:p>
            <a:pPr marL="447675" indent="-447675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dirty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경제적 효과</a:t>
            </a:r>
          </a:p>
          <a:p>
            <a:pPr marL="447675" indent="-447675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endParaRPr lang="ko-KR" altLang="en-US" dirty="0">
              <a:solidFill>
                <a:srgbClr val="CC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dirty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(1) </a:t>
            </a:r>
            <a:r>
              <a:rPr lang="ko-KR" altLang="en-US" dirty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건축물 임대료 수입의 증가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옥상녹화로 인한 쾌적한 환경조성으로 건물의 가치 증대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지방자치단체 세입증대 및 인접지역 활성화 촉진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dirty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(2) </a:t>
            </a:r>
            <a:r>
              <a:rPr lang="ko-KR" altLang="en-US" dirty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지상의무 조경 면적대체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인공지반녹화로 생물서식공간을 조성함으로써 녹지와 생태계 복원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새나 곤충의 서식지가 되고 야생동물의 이동통로 역할 담당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dirty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(3) </a:t>
            </a:r>
            <a:r>
              <a:rPr lang="ko-KR" altLang="en-US" dirty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에너지 비용절감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도시 </a:t>
            </a:r>
            <a:r>
              <a:rPr lang="ko-KR" altLang="en-US" dirty="0" err="1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열섬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현상 완화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도심부의 냉난방 에너지 소모감소 및 습도조절 효과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인공지반 녹지가 우수를 </a:t>
            </a:r>
            <a:r>
              <a:rPr lang="ko-KR" altLang="en-US" dirty="0" err="1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일시저장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도시홍수 예방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dirty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(4) </a:t>
            </a:r>
            <a:r>
              <a:rPr lang="ko-KR" altLang="en-US" dirty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건축물 보호 효과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산성비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자외선 등에 의한 방수층과 벽면 열화현상 경감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온도변화에 따른 손상예방 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cs typeface="Arial" pitchFamily="34" charset="0"/>
                <a:sym typeface="Arial" pitchFamily="34" charset="0"/>
              </a:rPr>
              <a:t>→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건물 내구성 향상</a:t>
            </a:r>
            <a:r>
              <a:rPr lang="ko-KR" altLang="en-US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cs typeface="Arial" pitchFamily="34" charset="0"/>
                <a:sym typeface="Arial" pitchFamily="34" charset="0"/>
              </a:rPr>
              <a:t> </a:t>
            </a:r>
          </a:p>
          <a:p>
            <a:pPr marL="447675" indent="-4476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altLang="ko-KR" sz="1900" dirty="0">
              <a:latin typeface="Arial" pitchFamily="34" charset="0"/>
              <a:ea typeface="함초롬돋움" charset="-127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함초롬돋움" charset="-127"/>
              </a:rPr>
              <a:t> 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효과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355725"/>
            <a:ext cx="8229600" cy="4770438"/>
          </a:xfrm>
          <a:noFill/>
        </p:spPr>
        <p:txBody>
          <a:bodyPr lIns="91417" tIns="45708" rIns="91417" bIns="45708"/>
          <a:lstStyle/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2100" smtClean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사회적 효과</a:t>
            </a:r>
          </a:p>
          <a:p>
            <a:pPr marL="447675" indent="-447675"/>
            <a:endParaRPr lang="ko-KR" altLang="en-US" sz="2100" smtClean="0">
              <a:solidFill>
                <a:srgbClr val="CC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algn="just"/>
            <a:r>
              <a:rPr lang="en-US" altLang="ko-KR" sz="19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(1) </a:t>
            </a:r>
            <a:r>
              <a:rPr lang="ko-KR" altLang="en-US" sz="19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도시경관의 향상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/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불량경관을 노출시켰던 건물옥상 녹화를 통한 도시경관 향상 </a:t>
            </a:r>
          </a:p>
          <a:p>
            <a:pPr marL="447675" indent="-447675" algn="just"/>
            <a:r>
              <a:rPr lang="en-US" altLang="ko-KR" sz="19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(2) </a:t>
            </a:r>
            <a:r>
              <a:rPr lang="ko-KR" altLang="en-US" sz="19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도시민의 휴식공간 제공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/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옥상정원은 도시의 복잡한 환경으로부터 격리된 공간제공 </a:t>
            </a:r>
          </a:p>
          <a:p>
            <a:pPr marL="447675" indent="-447675" algn="just"/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쾌적한 녹지를 통한 건물 이용자들에게 휴식공간 제공 </a:t>
            </a:r>
          </a:p>
          <a:p>
            <a:pPr marL="447675" indent="-447675" algn="just"/>
            <a:r>
              <a:rPr lang="en-US" altLang="ko-KR" sz="19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(3) </a:t>
            </a:r>
            <a:r>
              <a:rPr lang="ko-KR" altLang="en-US" sz="19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시민환경교육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/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생태계복원으로 생태계를 활용한 환경교육의 장 제공 </a:t>
            </a:r>
          </a:p>
          <a:p>
            <a:pPr marL="447675" indent="-447675" algn="just"/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  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(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예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: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서울시청별관 옥상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(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초록뜰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), 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분당경동사옥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(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하늘동산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21))</a:t>
            </a:r>
            <a:r>
              <a:rPr lang="en-US" altLang="ko-KR" sz="21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cs typeface="Arial" pitchFamily="34" charset="0"/>
                <a:sym typeface="Arial" pitchFamily="34" charset="0"/>
              </a:rPr>
              <a:t> </a:t>
            </a:r>
          </a:p>
          <a:p>
            <a:pPr marL="447675" indent="-447675"/>
            <a:endParaRPr lang="en-US" altLang="ko-KR" sz="2100" smtClean="0">
              <a:solidFill>
                <a:srgbClr val="CC0000"/>
              </a:solidFill>
              <a:latin typeface="Arial" pitchFamily="34" charset="0"/>
              <a:ea typeface="함초롬돋움" charset="-127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 dirty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함초롬돋움" charset="-127"/>
              </a:rPr>
              <a:t> 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효과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772400" cy="4800600"/>
          </a:xfrm>
        </p:spPr>
        <p:txBody>
          <a:bodyPr lIns="91417" tIns="45708" rIns="91417" bIns="45708">
            <a:normAutofit fontScale="92500" lnSpcReduction="20000"/>
          </a:bodyPr>
          <a:lstStyle/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mtClean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환경적 효과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endParaRPr lang="ko-KR" altLang="en-US" smtClean="0">
              <a:solidFill>
                <a:srgbClr val="CC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(1) </a:t>
            </a:r>
            <a:r>
              <a:rPr lang="ko-KR" altLang="en-US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환경오염 방지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이산화탄소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아황산가스 등 대기오염물질을 흡수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녹화식물을 통한 산소공급으로 대기오염 완화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(2) </a:t>
            </a:r>
            <a:r>
              <a:rPr lang="ko-KR" altLang="en-US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도시생태계의 복원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인공지반녹화로 생물서식공간을 조성함으로써 녹지와 생태계 복원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새나 곤충의 서식지가 되고 야생동물의 이동통로 역할 담당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(3)</a:t>
            </a:r>
            <a:r>
              <a:rPr lang="ko-KR" altLang="en-US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기후조절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도시 열섬 현상 완화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도심부의 냉난방 에너지 소모감소 및 습도조절 효과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인공지반 녹지가 우수를 일시저장 도시홍수 예방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(4)</a:t>
            </a:r>
            <a:r>
              <a:rPr lang="ko-KR" altLang="en-US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에너지 절약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옥상녹화의 토양층 단열효과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에너지 소비감소 대기오염물질의 배출을 줄이는 부수적 효과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(5) </a:t>
            </a:r>
            <a:r>
              <a:rPr lang="ko-KR" altLang="en-US" sz="18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소음감소 </a:t>
            </a:r>
          </a:p>
          <a:p>
            <a:pPr marL="447675" indent="-447675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옥상녹화의 토양층은 소리파장을 흡수하여 분쇄시킴으로서 소음을 감소시키는 효과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cs typeface="Arial" pitchFamily="34" charset="0"/>
                <a:sym typeface="Arial" pitchFamily="34" charset="0"/>
              </a:rPr>
              <a:t>&gt;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실제로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20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Arial" pitchFamily="34" charset="0"/>
              </a:rPr>
              <a:t>㎝ 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토양층 </a:t>
            </a:r>
            <a:r>
              <a:rPr lang="en-US" altLang="ko-KR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46dB</a:t>
            </a:r>
            <a:r>
              <a:rPr lang="ko-KR" altLang="en-US" sz="18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의 소음을 감소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함초롬돋움" charset="-127"/>
              </a:rPr>
              <a:t> </a:t>
            </a:r>
            <a:r>
              <a:rPr lang="ko-KR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효과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1013"/>
            <a:ext cx="7086600" cy="47323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03213"/>
            <a:ext cx="7772400" cy="1144587"/>
          </a:xfrm>
        </p:spPr>
        <p:txBody>
          <a:bodyPr lIns="91417" tIns="45708" rIns="91417" bIns="45708"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 </a:t>
            </a:r>
            <a:r>
              <a:rPr lang="ko-KR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효과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0013"/>
            <a:ext cx="7208838" cy="27432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89413"/>
            <a:ext cx="7237413" cy="23622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 dirty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효과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979613"/>
            <a:ext cx="8154987" cy="4114800"/>
          </a:xfrm>
          <a:noFill/>
        </p:spPr>
        <p:txBody>
          <a:bodyPr lIns="91417" tIns="45708" rIns="91417" bIns="45708"/>
          <a:lstStyle/>
          <a:p>
            <a:pPr marL="1087438" lvl="1" indent="-447675" algn="just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2000" smtClean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정서적 측면</a:t>
            </a:r>
            <a:r>
              <a:rPr lang="ko-KR" altLang="en-US" sz="20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/>
            <a:r>
              <a:rPr lang="ko-KR" altLang="en-US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①</a:t>
            </a:r>
            <a:r>
              <a:rPr lang="en-US" altLang="ko-KR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&lt;1&gt; </a:t>
            </a:r>
            <a:r>
              <a:rPr lang="ko-KR" altLang="en-US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심리적 측면</a:t>
            </a:r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/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“스트레스해소”가 대표적</a:t>
            </a:r>
            <a:r>
              <a:rPr lang="en-US" altLang="ko-KR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정신피로와 긴장감의 해소</a:t>
            </a:r>
            <a:r>
              <a:rPr lang="en-US" altLang="ko-KR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정신의 안정화</a:t>
            </a:r>
            <a:r>
              <a:rPr lang="en-US" altLang="ko-KR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육체피로의 회복 촉진 등의 효과가 기대된다</a:t>
            </a:r>
            <a:r>
              <a:rPr lang="en-US" altLang="ko-KR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. </a:t>
            </a:r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특히 </a:t>
            </a:r>
            <a:r>
              <a:rPr lang="en-US" altLang="ko-KR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aroma</a:t>
            </a:r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치료법처럼 옥상녹화로 이러한 것을 경험할 수 있다</a:t>
            </a:r>
            <a:r>
              <a:rPr lang="en-US" altLang="ko-KR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. </a:t>
            </a:r>
          </a:p>
          <a:p>
            <a:pPr marL="447675" indent="-447675" algn="just"/>
            <a:endParaRPr lang="en-US" altLang="ko-KR" smtClean="0">
              <a:solidFill>
                <a:srgbClr val="00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algn="just"/>
            <a:r>
              <a:rPr lang="en-US" altLang="ko-KR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②&lt;2&gt; </a:t>
            </a:r>
            <a:r>
              <a:rPr lang="ko-KR" altLang="en-US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도심 휴식 공간</a:t>
            </a:r>
            <a:r>
              <a:rPr lang="ko-KR" altLang="en-US" smtClean="0">
                <a:solidFill>
                  <a:srgbClr val="282828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 algn="just"/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버려진 옥상을 휴식</a:t>
            </a:r>
            <a:r>
              <a:rPr lang="en-US" altLang="ko-KR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․</a:t>
            </a:r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휴양공간으로 활용할 수 있기 때문에 새로운 공간 창출이 가능해져 공간의 입체적이고 효율적인 활용이 가능해 진다</a:t>
            </a:r>
            <a:r>
              <a:rPr lang="en-US" altLang="ko-KR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. </a:t>
            </a:r>
            <a:r>
              <a:rPr lang="ko-KR" altLang="en-US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특히 옥상정원으로 조성하여 기존까지 이용되지 않았던 공간을 활용함으로써 공간의 절약과 함께 도심에서의 쾌적함을 즐길 수 있다</a:t>
            </a:r>
            <a:r>
              <a:rPr lang="en-US" altLang="ko-KR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. </a:t>
            </a:r>
          </a:p>
          <a:p>
            <a:pPr marL="447675" indent="-447675" algn="just"/>
            <a:endParaRPr lang="en-US" altLang="ko-KR" smtClean="0">
              <a:solidFill>
                <a:srgbClr val="282828"/>
              </a:solidFill>
              <a:latin typeface="Yoon 윤고딕 530_TT" pitchFamily="18" charset="-127"/>
              <a:ea typeface="Yoon 윤고딕 53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장점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2514600"/>
            <a:ext cx="7767637" cy="3119438"/>
          </a:xfrm>
          <a:noFill/>
        </p:spPr>
        <p:txBody>
          <a:bodyPr lIns="91417" tIns="45708" rIns="91417" bIns="45708"/>
          <a:lstStyle/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3000" smtClean="0">
                <a:latin typeface="Yoon 윤고딕 530_TT" pitchFamily="18" charset="-127"/>
                <a:ea typeface="Yoon 윤고딕 530_TT" pitchFamily="18" charset="-127"/>
              </a:rPr>
              <a:t>자연경관과 접촉할 수 있는 기회증가</a:t>
            </a: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3000" smtClean="0">
                <a:latin typeface="Yoon 윤고딕 530_TT" pitchFamily="18" charset="-127"/>
                <a:ea typeface="Yoon 윤고딕 530_TT" pitchFamily="18" charset="-127"/>
              </a:rPr>
              <a:t>환경 디자인으로서의 효과</a:t>
            </a: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3000" smtClean="0">
                <a:latin typeface="Yoon 윤고딕 530_TT" pitchFamily="18" charset="-127"/>
                <a:ea typeface="Yoon 윤고딕 530_TT" pitchFamily="18" charset="-127"/>
              </a:rPr>
              <a:t>퐁요로운 경관 효과</a:t>
            </a: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3000" smtClean="0">
                <a:latin typeface="Yoon 윤고딕 530_TT" pitchFamily="18" charset="-127"/>
                <a:ea typeface="Yoon 윤고딕 530_TT" pitchFamily="18" charset="-127"/>
              </a:rPr>
              <a:t>다채로운 색채 대비로 시각적 효과</a:t>
            </a: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3000" smtClean="0">
                <a:latin typeface="Yoon 윤고딕 530_TT" pitchFamily="18" charset="-127"/>
                <a:ea typeface="Yoon 윤고딕 530_TT" pitchFamily="18" charset="-127"/>
              </a:rPr>
              <a:t>자연의 생명력을 통한 생동감 부여</a:t>
            </a: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en-US" altLang="ko-KR" sz="30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7772400" cy="1143000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목 차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83075" y="1266825"/>
            <a:ext cx="5040313" cy="5159375"/>
          </a:xfrm>
        </p:spPr>
        <p:txBody>
          <a:bodyPr lIns="91417" tIns="45708" rIns="91417" bIns="45708">
            <a:normAutofit/>
          </a:bodyPr>
          <a:lstStyle/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옥상녹화의 정의 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옥상녹화의 종류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옥상녹화의 시스템 유형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옥상녹화의 시스템 기능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 </a:t>
            </a:r>
            <a:r>
              <a:rPr lang="ko-KR" alt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설계시</a:t>
            </a: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 고려사항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옥상녹화의 효과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옥상녹화의 장점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옥상녹화에 가능한 식물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옥상녹화의 문제점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옥상녹화의 국 내외 사례</a:t>
            </a:r>
          </a:p>
          <a:p>
            <a:pPr marL="447675" indent="-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altLang="ko-KR" sz="26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itchFamily="34" charset="0"/>
              <a:cs typeface="Lucida Sans Unicode" pitchFamily="34" charset="0"/>
              <a:sym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에</a:t>
            </a:r>
            <a:r>
              <a:rPr lang="ko-KR" altLang="en-US" sz="3600" b="0" dirty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가능한 식물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87538"/>
            <a:ext cx="8224838" cy="4057650"/>
          </a:xfrm>
          <a:noFill/>
        </p:spPr>
        <p:txBody>
          <a:bodyPr lIns="91417" tIns="45708" rIns="91417" bIns="45708"/>
          <a:lstStyle/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옥상에 심는 나무는 바람때문에 큰 나무는 좋지않다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. 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증산작용이 활발하지 못하여 온도차가 발생하고 지하수가 차단되기 때문에 관리가 용이하며 강한 식물을 선택하는 것이 좋다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.</a:t>
            </a: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en-US" altLang="ko-KR" smtClean="0"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내건성이 강한 땅채송화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(6,7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), 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사철채송화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(6,9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), 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기린초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(5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), 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애기 기린초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(6,7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)</a:t>
            </a: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en-US" altLang="ko-KR" smtClean="0"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지피류 식물 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한라구절초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(9,10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), 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매발톱풀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(5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), 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두메부추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(9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월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)</a:t>
            </a:r>
          </a:p>
          <a:p>
            <a:pPr marL="447675" indent="-447675"/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                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애기원추리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(5,6</a:t>
            </a: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월</a:t>
            </a:r>
            <a:r>
              <a:rPr lang="en-US" altLang="ko-KR" sz="1700" smtClean="0">
                <a:solidFill>
                  <a:srgbClr val="FFFFFF"/>
                </a:solidFill>
                <a:latin typeface="Arial" pitchFamily="34" charset="0"/>
                <a:ea typeface="함초롬돋움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국내</a:t>
            </a: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 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문제점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87538"/>
            <a:ext cx="8224838" cy="4057650"/>
          </a:xfrm>
          <a:noFill/>
        </p:spPr>
        <p:txBody>
          <a:bodyPr lIns="91417" tIns="45708" rIns="91417" bIns="45708"/>
          <a:lstStyle/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우리나라는 </a:t>
            </a:r>
            <a:r>
              <a:rPr lang="en-US" altLang="ko-KR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1980</a:t>
            </a:r>
            <a:r>
              <a:rPr lang="ko-KR" altLang="en-US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년대부터 관심을 가지기 시작했으나 </a:t>
            </a:r>
            <a:r>
              <a:rPr lang="ko-KR" altLang="en-US" sz="1900" u="sng" smtClean="0">
                <a:solidFill>
                  <a:srgbClr val="000066"/>
                </a:solidFill>
                <a:latin typeface="-윤고딕110" pitchFamily="18" charset="-127"/>
                <a:ea typeface="-윤고딕110" pitchFamily="18" charset="-127"/>
              </a:rPr>
              <a:t>구조적 문제</a:t>
            </a:r>
            <a:r>
              <a:rPr lang="en-US" altLang="ko-KR" sz="1900" u="sng" smtClean="0">
                <a:solidFill>
                  <a:srgbClr val="000066"/>
                </a:solidFill>
                <a:latin typeface="-윤고딕110" pitchFamily="18" charset="-127"/>
                <a:ea typeface="-윤고딕110" pitchFamily="18" charset="-127"/>
              </a:rPr>
              <a:t>, </a:t>
            </a:r>
            <a:r>
              <a:rPr lang="ko-KR" altLang="en-US" sz="1900" u="sng" smtClean="0">
                <a:solidFill>
                  <a:srgbClr val="000066"/>
                </a:solidFill>
                <a:latin typeface="-윤고딕110" pitchFamily="18" charset="-127"/>
                <a:ea typeface="-윤고딕110" pitchFamily="18" charset="-127"/>
              </a:rPr>
              <a:t>방수나 바람 등의 문제</a:t>
            </a:r>
            <a:r>
              <a:rPr lang="ko-KR" altLang="en-US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로 인해 옥상녹화의 활용은 부진한 상태</a:t>
            </a: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900" smtClean="0">
              <a:latin typeface="-윤고딕110" pitchFamily="18" charset="-127"/>
              <a:ea typeface="-윤고딕110" pitchFamily="18" charset="-127"/>
            </a:endParaRP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그 외 </a:t>
            </a:r>
            <a:r>
              <a:rPr lang="en-US" altLang="ko-KR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1</a:t>
            </a:r>
            <a:r>
              <a:rPr lang="ko-KR" altLang="en-US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평방 미터당 대략 </a:t>
            </a:r>
            <a:r>
              <a:rPr lang="en-US" altLang="ko-KR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15</a:t>
            </a:r>
            <a:r>
              <a:rPr lang="ko-KR" altLang="en-US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만원의 </a:t>
            </a:r>
            <a:r>
              <a:rPr lang="ko-KR" altLang="en-US" sz="1900" u="sng" smtClean="0">
                <a:solidFill>
                  <a:srgbClr val="000066"/>
                </a:solidFill>
                <a:latin typeface="-윤고딕110" pitchFamily="18" charset="-127"/>
                <a:ea typeface="-윤고딕110" pitchFamily="18" charset="-127"/>
              </a:rPr>
              <a:t>고가비용</a:t>
            </a:r>
            <a:r>
              <a:rPr lang="ko-KR" altLang="en-US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으로 인해 큰 부담이 될 수 밖에 없는 실정</a:t>
            </a: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900" smtClean="0">
              <a:latin typeface="-윤고딕110" pitchFamily="18" charset="-127"/>
              <a:ea typeface="-윤고딕110" pitchFamily="18" charset="-127"/>
            </a:endParaRP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900" smtClean="0">
                <a:solidFill>
                  <a:srgbClr val="FFFFFF"/>
                </a:solidFill>
                <a:latin typeface="-윤고딕110" pitchFamily="18" charset="-127"/>
                <a:ea typeface="-윤고딕110" pitchFamily="18" charset="-127"/>
              </a:rPr>
              <a:t>옥상녹화를 단순히 도시미관의 측면에서만 바라보는 </a:t>
            </a:r>
            <a:r>
              <a:rPr lang="ko-KR" altLang="en-US" sz="1900" u="sng" smtClean="0">
                <a:solidFill>
                  <a:srgbClr val="000066"/>
                </a:solidFill>
                <a:latin typeface="-윤고딕110" pitchFamily="18" charset="-127"/>
                <a:ea typeface="-윤고딕110" pitchFamily="18" charset="-127"/>
              </a:rPr>
              <a:t>사람들의인식 차이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 국내사례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4114800"/>
          </a:xfrm>
          <a:noFill/>
        </p:spPr>
        <p:txBody>
          <a:bodyPr lIns="91417" tIns="45708" rIns="91417" bIns="45708"/>
          <a:lstStyle/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2500" smtClean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분당 경동 에너지 사옥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2500" smtClean="0">
              <a:solidFill>
                <a:srgbClr val="CC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기존의 조경적 측면에서 조성되던 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옥상녹화를 보다 자연상태에 가까운 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모습으로 재현한 것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700" smtClean="0">
              <a:solidFill>
                <a:srgbClr val="00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인공토양과 습지로 생태기반을 제공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우리나라 자생수목과 야생 초화류를 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식재 함으로써 다양한 곤충과 조류들이 서식할 수 있는 환경을 조성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700" smtClean="0">
              <a:solidFill>
                <a:srgbClr val="00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공원을 가로지르는 동선부는 데크로 조성</a:t>
            </a:r>
            <a:r>
              <a:rPr lang="en-US" altLang="ko-KR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그 아래로 생물들이 자연스럽게 이동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할 수 있도록 각 공간들의 연게성을 강화하는데 중점 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000000"/>
                </a:solidFill>
                <a:latin typeface="Arial" pitchFamily="34" charset="0"/>
                <a:ea typeface="함초롬돋움" charset="-127"/>
              </a:rPr>
              <a:t> 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en-US" altLang="ko-KR" sz="1700" smtClean="0">
              <a:solidFill>
                <a:srgbClr val="000000"/>
              </a:solidFill>
              <a:latin typeface="Arial" pitchFamily="34" charset="0"/>
              <a:ea typeface="함초롬돋움" charset="-127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413" y="1700213"/>
            <a:ext cx="4321175" cy="276542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 국내사례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751013"/>
            <a:ext cx="7772400" cy="4878387"/>
          </a:xfrm>
          <a:noFill/>
        </p:spPr>
        <p:txBody>
          <a:bodyPr lIns="91417" tIns="45708" rIns="91417" bIns="45708"/>
          <a:lstStyle/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서울시청 별관 ‘초록뜰’</a:t>
            </a:r>
          </a:p>
          <a:p>
            <a:pPr marL="447675" indent="-447675" algn="just">
              <a:lnSpc>
                <a:spcPct val="90000"/>
              </a:lnSpc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초화류나 세덤류 등 다양한 식재종이 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서식하고 있으며 이에 따라 곤충이나 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조류들의 이입이 눈에 띄고 있는 것이 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특징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600" smtClean="0">
              <a:solidFill>
                <a:srgbClr val="00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바로 옆에 </a:t>
            </a:r>
            <a:r>
              <a:rPr lang="en-US" altLang="ko-KR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15</a:t>
            </a: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층의 건물이 붙어있기 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때문에 자연스럽게 그늘이 생기는데 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이곳을 음지 식물들이 서식하는 공간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 으로 꾸며 다양한 식물들이 보인다</a:t>
            </a:r>
            <a:r>
              <a:rPr lang="en-US" altLang="ko-KR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. 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en-US" altLang="ko-KR" sz="1600" smtClean="0">
              <a:solidFill>
                <a:srgbClr val="00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관리가 소홀히 곳임에도 불구하고 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주변의 환경과 잘 어울리고 있으며 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빗물이 고인 후에는 보다 활발히 </a:t>
            </a:r>
          </a:p>
          <a:p>
            <a:pPr marL="447675" indent="-447675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60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식물들의 생육이 이뤄지는 것이 관측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300" smtClean="0">
              <a:solidFill>
                <a:srgbClr val="000000"/>
              </a:solidFill>
              <a:latin typeface="Arial" pitchFamily="34" charset="0"/>
              <a:ea typeface="함초롬돋움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en-US" altLang="ko-KR" sz="1300" smtClean="0">
              <a:solidFill>
                <a:srgbClr val="000000"/>
              </a:solidFill>
              <a:latin typeface="Arial" pitchFamily="34" charset="0"/>
              <a:ea typeface="함초롬돋움" charset="-127"/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98613"/>
            <a:ext cx="4418013" cy="248761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89413"/>
            <a:ext cx="2144713" cy="24257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613" y="4189413"/>
            <a:ext cx="1978025" cy="240188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 국내사례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1013"/>
            <a:ext cx="7315200" cy="48006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 국외사례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767638" cy="4111625"/>
          </a:xfrm>
        </p:spPr>
        <p:txBody>
          <a:bodyPr lIns="91417" tIns="45708" rIns="91417" bIns="45708">
            <a:normAutofit fontScale="92500" lnSpcReduction="20000"/>
          </a:bodyPr>
          <a:lstStyle/>
          <a:p>
            <a:pPr marL="447675" indent="-447675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CC0000"/>
                </a:solidFill>
                <a:latin typeface="-윤고딕330" pitchFamily="18" charset="-127"/>
                <a:ea typeface="-윤고딕330" pitchFamily="18" charset="-127"/>
              </a:rPr>
              <a:t>아크로스 후쿠오카</a:t>
            </a:r>
          </a:p>
          <a:p>
            <a:pPr marL="447675" indent="-447675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endParaRPr lang="ko-KR" altLang="en-US" sz="1800" smtClean="0">
              <a:solidFill>
                <a:srgbClr val="CC0000"/>
              </a:solidFill>
              <a:latin typeface="-윤고딕330" pitchFamily="18" charset="-127"/>
              <a:ea typeface="-윤고딕330" pitchFamily="18" charset="-127"/>
            </a:endParaRP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en-US" altLang="ko-KR" sz="1800" u="sng" smtClean="0">
                <a:solidFill>
                  <a:srgbClr val="000066"/>
                </a:solidFill>
                <a:latin typeface="-윤고딕330" pitchFamily="18" charset="-127"/>
                <a:ea typeface="-윤고딕330" pitchFamily="18" charset="-127"/>
              </a:rPr>
              <a:t>Step Garden</a:t>
            </a: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을 건물구조에 도입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   혁신적으로 공개된 녹지공간 확보에 대한 공공의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   요구를 도시와 공원을 합성하여 도시환경의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   새로운 해결책을 제시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endParaRPr lang="ko-KR" altLang="en-US" sz="1800" smtClean="0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연속적으로 이어지는 테라스는 지상의 공원에서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   건물옥상으로 연결되는 지그재그형의 보행동선과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   함께 각 층별로 명상과 휴식을 위한 보행동선이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   조성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endParaRPr lang="ko-KR" altLang="en-US" sz="1800" smtClean="0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en-US" altLang="ko-KR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14</a:t>
            </a: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층 옥상부분은 토심 </a:t>
            </a:r>
            <a:r>
              <a:rPr lang="en-US" altLang="ko-KR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30cm</a:t>
            </a: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의 인공토양 재료로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   관목위주의 식재</a:t>
            </a:r>
            <a:r>
              <a:rPr lang="en-US" altLang="ko-KR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, 1</a:t>
            </a: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층은 하중문제가 없기 때문에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   일반토양에 식재 하고 </a:t>
            </a:r>
            <a:r>
              <a:rPr lang="en-US" altLang="ko-KR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층 이상의 인공지반은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800" smtClean="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   인공 경량 토량을 이용하여 식재 </a:t>
            </a:r>
          </a:p>
          <a:p>
            <a:pPr marL="447675" indent="-447675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endParaRPr lang="ko-KR" altLang="en-US" sz="1300" smtClean="0">
              <a:solidFill>
                <a:srgbClr val="000000"/>
              </a:solidFill>
              <a:latin typeface="Arial" pitchFamily="34" charset="0"/>
              <a:ea typeface="함초롬돋움" charset="-127"/>
            </a:endParaRPr>
          </a:p>
          <a:p>
            <a:pPr marL="447675" indent="-4476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altLang="ko-KR" sz="1300" smtClean="0">
              <a:latin typeface="Arial" pitchFamily="34" charset="0"/>
              <a:ea typeface="함초롬돋움" charset="-127"/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200" y="2281238"/>
            <a:ext cx="2843213" cy="159702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5" y="4292600"/>
            <a:ext cx="3051175" cy="217328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 dirty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 국외사례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2263" y="2565400"/>
            <a:ext cx="8307387" cy="4114800"/>
          </a:xfrm>
        </p:spPr>
        <p:txBody>
          <a:bodyPr lIns="91417" tIns="45708" rIns="91417" bIns="45708">
            <a:normAutofit fontScale="92500" lnSpcReduction="10000"/>
          </a:bodyPr>
          <a:lstStyle/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600" dirty="0" err="1" smtClean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넥스트</a:t>
            </a:r>
            <a:r>
              <a:rPr lang="en-US" altLang="ko-KR" sz="1600" dirty="0" smtClean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21</a:t>
            </a:r>
          </a:p>
          <a:p>
            <a:pPr marL="447675" indent="-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1600" dirty="0" smtClean="0">
                <a:solidFill>
                  <a:srgbClr val="CC0000"/>
                </a:solidFill>
                <a:latin typeface="Yoon 윤고딕 530_TT" pitchFamily="18" charset="-127"/>
                <a:ea typeface="Yoon 윤고딕 530_TT" pitchFamily="18" charset="-127"/>
              </a:rPr>
              <a:t>  </a:t>
            </a:r>
            <a:r>
              <a:rPr lang="en-US" altLang="ko-KR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여유 있는 생활</a:t>
            </a:r>
            <a:r>
              <a:rPr lang="en-US" altLang="ko-KR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</a:p>
          <a:p>
            <a:pPr marL="447675" indent="-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</a:t>
            </a:r>
            <a:r>
              <a:rPr lang="ko-KR" altLang="en-US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에너지 절약</a:t>
            </a:r>
            <a:r>
              <a:rPr lang="en-US" altLang="ko-KR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환경보존을 </a:t>
            </a:r>
          </a:p>
          <a:p>
            <a:pPr marL="447675" indent="-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주제로 하여 도시형 집합</a:t>
            </a:r>
          </a:p>
          <a:p>
            <a:pPr marL="447675" indent="-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주택을 제안 하고 실증한 </a:t>
            </a:r>
          </a:p>
          <a:p>
            <a:pPr marL="447675" indent="-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600" dirty="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실험집합주택 </a:t>
            </a:r>
          </a:p>
          <a:p>
            <a:pPr marL="447675" indent="-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ko-KR" altLang="en-US" sz="1600" dirty="0" smtClean="0"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ko-KR" altLang="en-US" sz="1600" dirty="0" smtClean="0"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en-US" altLang="ko-KR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자연과 유사한 질 높은 도시환경과 입체적인 녹지구성을 통한 공동체 공간을 구현하여 건축물 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내에 놀이터공간</a:t>
            </a:r>
            <a:r>
              <a:rPr lang="en-US" altLang="ko-KR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담소의 공간</a:t>
            </a:r>
            <a:r>
              <a:rPr lang="en-US" altLang="ko-KR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소규모 그룹을 위한 공간 등의 구체화된 공간 단위를 녹지를 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연계 함으로써 가로활동이 하나의 건축물로 집합되는 도시주택의 새로운 </a:t>
            </a:r>
            <a:r>
              <a:rPr lang="ko-KR" altLang="en-US" sz="1600" dirty="0" err="1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비젼을</a:t>
            </a: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제시 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endParaRPr lang="ko-KR" altLang="en-US" sz="1600" dirty="0" smtClean="0">
              <a:solidFill>
                <a:srgbClr val="00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en-US" altLang="ko-KR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기본적으로 주변의 녹지와 조화하는 수종을 선택</a:t>
            </a:r>
            <a:r>
              <a:rPr lang="en-US" altLang="ko-KR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집합주택이라는 배려 위에 야생동물의 생식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환경을 고려하여 </a:t>
            </a:r>
            <a:r>
              <a:rPr lang="ko-KR" altLang="en-US" sz="1600" dirty="0" err="1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식재</a:t>
            </a:r>
            <a:r>
              <a:rPr lang="en-US" altLang="ko-KR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. </a:t>
            </a: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야생동물은 주거환경과 자연환경이 조화를 이루도록 일반적으로 친근한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</a:rPr>
              <a:t>  야생조류와 나비로 구성</a:t>
            </a:r>
          </a:p>
          <a:p>
            <a:pPr marL="447675" indent="-447675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¯"/>
              <a:defRPr/>
            </a:pPr>
            <a:endParaRPr lang="ko-KR" altLang="en-US" sz="1600" dirty="0" smtClean="0">
              <a:solidFill>
                <a:srgbClr val="000000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altLang="ko-KR" sz="1600" dirty="0" smtClean="0">
              <a:latin typeface="Yoon 윤고딕 530_TT" pitchFamily="18" charset="-127"/>
              <a:ea typeface="Yoon 윤고딕 530_TT" pitchFamily="18" charset="-127"/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6019800" cy="220821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898798" y="404664"/>
            <a:ext cx="7085013" cy="731837"/>
          </a:xfrm>
          <a:ln w="25282"/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sz="2800" dirty="0">
                <a:solidFill>
                  <a:srgbClr val="000000"/>
                </a:solidFill>
                <a:sym typeface="Wingdings" pitchFamily="2" charset="2"/>
              </a:rPr>
              <a:t>옥상녹화시스템의 기능과 효과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79525" y="1527175"/>
            <a:ext cx="3005138" cy="4710113"/>
          </a:xfrm>
          <a:ln w="25282"/>
        </p:spPr>
        <p:txBody>
          <a:bodyPr lIns="91417" tIns="45708" rIns="91417" bIns="45708">
            <a:normAutofit lnSpcReduction="10000"/>
          </a:bodyPr>
          <a:lstStyle/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건물의 내구성 향상</a:t>
            </a: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ko-KR" altLang="en-US" sz="1800" b="1" dirty="0">
              <a:latin typeface="Yoon 윤고딕 530_TT" pitchFamily="18" charset="-127"/>
              <a:ea typeface="Yoon 윤고딕 530_TT" pitchFamily="18" charset="-127"/>
              <a:sym typeface="Wingdings" pitchFamily="2" charset="2"/>
            </a:endParaRP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에너지 자원의 절약</a:t>
            </a: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ko-KR" altLang="en-US" sz="1800" b="1" dirty="0">
              <a:latin typeface="Yoon 윤고딕 530_TT" pitchFamily="18" charset="-127"/>
              <a:ea typeface="Yoon 윤고딕 530_TT" pitchFamily="18" charset="-127"/>
              <a:sym typeface="Wingdings" pitchFamily="2" charset="2"/>
            </a:endParaRP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도시경관향상</a:t>
            </a: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ko-KR" altLang="en-US" sz="1800" b="1" dirty="0">
              <a:latin typeface="Yoon 윤고딕 530_TT" pitchFamily="18" charset="-127"/>
              <a:ea typeface="Yoon 윤고딕 530_TT" pitchFamily="18" charset="-127"/>
              <a:sym typeface="Wingdings" pitchFamily="2" charset="2"/>
            </a:endParaRP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도시의 이상기온 완화</a:t>
            </a: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ko-KR" altLang="en-US" sz="1800" b="1" dirty="0">
              <a:latin typeface="Yoon 윤고딕 530_TT" pitchFamily="18" charset="-127"/>
              <a:ea typeface="Yoon 윤고딕 530_TT" pitchFamily="18" charset="-127"/>
              <a:sym typeface="Wingdings" pitchFamily="2" charset="2"/>
            </a:endParaRP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공기정화</a:t>
            </a: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ko-KR" altLang="en-US" sz="1800" b="1" dirty="0">
              <a:latin typeface="Yoon 윤고딕 530_TT" pitchFamily="18" charset="-127"/>
              <a:ea typeface="Yoon 윤고딕 530_TT" pitchFamily="18" charset="-127"/>
              <a:sym typeface="Wingdings" pitchFamily="2" charset="2"/>
            </a:endParaRP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우수유출 완화</a:t>
            </a: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ko-KR" altLang="en-US" sz="1800" b="1" dirty="0">
              <a:latin typeface="Yoon 윤고딕 530_TT" pitchFamily="18" charset="-127"/>
              <a:ea typeface="Yoon 윤고딕 530_TT" pitchFamily="18" charset="-127"/>
              <a:sym typeface="Wingdings" pitchFamily="2" charset="2"/>
            </a:endParaRP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도시생태계 보호</a:t>
            </a: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ko-KR" altLang="en-US" sz="1800" b="1" dirty="0">
              <a:latin typeface="Yoon 윤고딕 530_TT" pitchFamily="18" charset="-127"/>
              <a:ea typeface="Yoon 윤고딕 530_TT" pitchFamily="18" charset="-127"/>
              <a:sym typeface="Wingdings" pitchFamily="2" charset="2"/>
            </a:endParaRP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생리적</a:t>
            </a:r>
            <a:r>
              <a:rPr lang="en-US" altLang="ko-KR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, </a:t>
            </a: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심리적 효과</a:t>
            </a: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ko-KR" altLang="en-US" sz="1800" b="1" dirty="0">
              <a:latin typeface="Yoon 윤고딕 530_TT" pitchFamily="18" charset="-127"/>
              <a:ea typeface="Yoon 윤고딕 530_TT" pitchFamily="18" charset="-127"/>
              <a:sym typeface="Wingdings" pitchFamily="2" charset="2"/>
            </a:endParaRP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Yoon 윤고딕 530_TT" pitchFamily="18" charset="-127"/>
                <a:ea typeface="Yoon 윤고딕 530_TT" pitchFamily="18" charset="-127"/>
                <a:sym typeface="Wingdings" pitchFamily="2" charset="2"/>
              </a:rPr>
              <a:t>공간창출 효과</a:t>
            </a:r>
          </a:p>
          <a:p>
            <a:pPr marL="358775" indent="-358775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US" altLang="ko-KR" sz="1600" dirty="0">
              <a:sym typeface="Wingdings" pitchFamily="2" charset="2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 t="6401" b="7439"/>
          <a:stretch>
            <a:fillRect/>
          </a:stretch>
        </p:blipFill>
        <p:spPr bwMode="auto">
          <a:xfrm>
            <a:off x="4572000" y="3989388"/>
            <a:ext cx="2806700" cy="195897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30350"/>
            <a:ext cx="2806700" cy="211296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 l="7590" t="20975" r="7030" b="21689"/>
          <a:stretch>
            <a:fillRect/>
          </a:stretch>
        </p:blipFill>
        <p:spPr bwMode="auto">
          <a:xfrm>
            <a:off x="969963" y="549275"/>
            <a:ext cx="7489825" cy="354647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339975" y="4652963"/>
            <a:ext cx="3240088" cy="39528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/>
          <a:lstStyle/>
          <a:p>
            <a:pPr algn="ctr">
              <a:spcBef>
                <a:spcPct val="50000"/>
              </a:spcBef>
            </a:pPr>
            <a:r>
              <a:rPr lang="en-US" altLang="ko-KR" sz="1800" b="1">
                <a:solidFill>
                  <a:srgbClr val="000000"/>
                </a:solidFill>
                <a:sym typeface="Wingdings" pitchFamily="2" charset="2"/>
              </a:rPr>
              <a:t> (</a:t>
            </a:r>
            <a:r>
              <a:rPr lang="ko-KR" altLang="en-US" sz="2000" b="1">
                <a:solidFill>
                  <a:srgbClr val="000000"/>
                </a:solidFill>
                <a:sym typeface="Wingdings" pitchFamily="2" charset="2"/>
              </a:rPr>
              <a:t>옥상녹화 단면</a:t>
            </a:r>
            <a:r>
              <a:rPr lang="en-US" altLang="ko-KR" sz="2000" b="1">
                <a:solidFill>
                  <a:srgbClr val="000000"/>
                </a:solidFill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458788"/>
            <a:ext cx="4105275" cy="297021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3429000"/>
            <a:ext cx="4105275" cy="297656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975" y="449263"/>
            <a:ext cx="3921125" cy="29797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4787900" y="4578350"/>
            <a:ext cx="1655763" cy="649288"/>
          </a:xfrm>
          <a:prstGeom prst="rect">
            <a:avLst/>
          </a:prstGeom>
          <a:noFill/>
          <a:ln w="9431">
            <a:solidFill>
              <a:srgbClr val="000000"/>
            </a:solidFill>
            <a:miter lim="800000"/>
            <a:headEnd/>
            <a:tailEnd/>
          </a:ln>
        </p:spPr>
        <p:txBody>
          <a:bodyPr lIns="89966" tIns="46769" rIns="89966" bIns="46769"/>
          <a:lstStyle/>
          <a:p>
            <a:pPr>
              <a:spcBef>
                <a:spcPct val="50000"/>
              </a:spcBef>
            </a:pPr>
            <a:r>
              <a:rPr lang="ko-KR" altLang="en-US" sz="1800" b="1">
                <a:solidFill>
                  <a:srgbClr val="000000"/>
                </a:solidFill>
                <a:sym typeface="Wingdings" pitchFamily="2" charset="2"/>
              </a:rPr>
              <a:t>고려대 법관신관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란</a:t>
            </a:r>
            <a:r>
              <a:rPr lang="en-US" altLang="ko-KR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?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355725"/>
            <a:ext cx="8505825" cy="1323975"/>
          </a:xfrm>
          <a:noFill/>
        </p:spPr>
        <p:txBody>
          <a:bodyPr lIns="91417" tIns="45708" rIns="91417" bIns="45708"/>
          <a:lstStyle/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mtClean="0">
                <a:latin typeface="Yoon 윤고딕 530_TT" pitchFamily="18" charset="-127"/>
                <a:ea typeface="Yoon 윤고딕 530_TT" pitchFamily="18" charset="-127"/>
              </a:rPr>
              <a:t>정의 </a:t>
            </a:r>
            <a:r>
              <a:rPr lang="en-US" altLang="ko-KR" smtClean="0">
                <a:latin typeface="Yoon 윤고딕 530_TT" pitchFamily="18" charset="-127"/>
                <a:ea typeface="Yoon 윤고딕 530_TT" pitchFamily="18" charset="-127"/>
              </a:rPr>
              <a:t>: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인공적인 구조물위에 인위적인 지형</a:t>
            </a:r>
            <a:r>
              <a:rPr lang="en-US" altLang="ko-KR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지질의 토양층을 새</a:t>
            </a:r>
          </a:p>
          <a:p>
            <a:pPr marL="447675" indent="-447675"/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  로이 형성하고 식물을 주로 이용한 식재를 하거나 수공간</a:t>
            </a:r>
          </a:p>
          <a:p>
            <a:pPr marL="447675" indent="-447675"/>
            <a:r>
              <a:rPr lang="ko-KR" altLang="en-US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           을 만들어서 녹지공간을 조성하는 것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55613" y="2994025"/>
            <a:ext cx="7848600" cy="19558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-"/>
            </a:pPr>
            <a:r>
              <a:rPr lang="en-US" altLang="ko-KR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도시의 환경오염은 심화되어 도시의 생태계</a:t>
            </a:r>
            <a:r>
              <a:rPr lang="en-US" altLang="ko-KR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2000" dirty="0" err="1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열섬</a:t>
            </a:r>
            <a:r>
              <a:rPr lang="ko-KR" altLang="en-US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현상</a:t>
            </a:r>
            <a:r>
              <a:rPr lang="en-US" altLang="ko-KR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홍수</a:t>
            </a:r>
            <a:r>
              <a:rPr lang="en-US" altLang="ko-KR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지하수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ko-KR" altLang="en-US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고갈 및 도시 사막화 등의 기후환경을 변화 시킴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ko-KR" altLang="en-US" sz="2000" dirty="0">
              <a:latin typeface="Yoon 윤고딕 530_TT" pitchFamily="18" charset="-127"/>
              <a:ea typeface="Yoon 윤고딕 530_TT" pitchFamily="18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-"/>
            </a:pPr>
            <a:r>
              <a:rPr lang="ko-KR" altLang="en-US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이에 따라 도시의 생태적 문제해결과 에너지절약을 동시에 만족시킬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ko-KR" altLang="en-US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수 있는 대안으로 녹지 및 토양생태계를 인공 </a:t>
            </a:r>
            <a:r>
              <a:rPr lang="ko-KR" altLang="en-US" sz="2000" dirty="0" err="1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지반위에</a:t>
            </a:r>
            <a:r>
              <a:rPr lang="ko-KR" altLang="en-US" sz="2000" dirty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 복원하는 의미</a:t>
            </a:r>
          </a:p>
          <a:p>
            <a:pPr>
              <a:spcBef>
                <a:spcPct val="50000"/>
              </a:spcBef>
            </a:pPr>
            <a:endParaRPr lang="en-US" altLang="ko-KR" sz="1800" dirty="0">
              <a:sym typeface="Arial" pitchFamily="34" charset="0"/>
            </a:endParaRP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6413" y="5181600"/>
            <a:ext cx="5335587" cy="12192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181600"/>
            <a:ext cx="2208213" cy="12192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 l="54007" t="56802"/>
          <a:stretch>
            <a:fillRect/>
          </a:stretch>
        </p:blipFill>
        <p:spPr bwMode="auto">
          <a:xfrm>
            <a:off x="5002213" y="620713"/>
            <a:ext cx="3671887" cy="280828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 l="4280" t="54988" r="55464" b="5101"/>
          <a:stretch>
            <a:fillRect/>
          </a:stretch>
        </p:blipFill>
        <p:spPr bwMode="auto">
          <a:xfrm>
            <a:off x="969963" y="3429000"/>
            <a:ext cx="3602037" cy="295116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 cstate="print"/>
          <a:srcRect r="45810" b="46144"/>
          <a:stretch>
            <a:fillRect/>
          </a:stretch>
        </p:blipFill>
        <p:spPr bwMode="auto">
          <a:xfrm>
            <a:off x="969963" y="620713"/>
            <a:ext cx="3602037" cy="280828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4787900" y="4435475"/>
            <a:ext cx="1798638" cy="652463"/>
          </a:xfrm>
          <a:prstGeom prst="rect">
            <a:avLst/>
          </a:prstGeom>
          <a:noFill/>
          <a:ln w="9431">
            <a:solidFill>
              <a:srgbClr val="000000"/>
            </a:solidFill>
            <a:miter lim="800000"/>
            <a:headEnd/>
            <a:tailEnd/>
          </a:ln>
        </p:spPr>
        <p:txBody>
          <a:bodyPr lIns="89966" tIns="46769" rIns="89966" bIns="46769"/>
          <a:lstStyle/>
          <a:p>
            <a:r>
              <a:rPr lang="ko-KR" altLang="en-US" sz="1800" b="1">
                <a:solidFill>
                  <a:srgbClr val="000000"/>
                </a:solidFill>
                <a:sym typeface="Wingdings" pitchFamily="2" charset="2"/>
              </a:rPr>
              <a:t>옥상녹화 해외 적용사례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 l="7246" t="5717" r="16367"/>
          <a:stretch>
            <a:fillRect/>
          </a:stretch>
        </p:blipFill>
        <p:spPr bwMode="auto">
          <a:xfrm>
            <a:off x="4572000" y="495300"/>
            <a:ext cx="3887788" cy="29337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 l="9201" t="5717" r="9038" b="3590"/>
          <a:stretch>
            <a:fillRect/>
          </a:stretch>
        </p:blipFill>
        <p:spPr bwMode="auto">
          <a:xfrm>
            <a:off x="969963" y="492125"/>
            <a:ext cx="3602037" cy="293687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4" cstate="print"/>
          <a:srcRect l="8224" t="6516" r="9364"/>
          <a:stretch>
            <a:fillRect/>
          </a:stretch>
        </p:blipFill>
        <p:spPr bwMode="auto">
          <a:xfrm>
            <a:off x="969963" y="3429000"/>
            <a:ext cx="3602037" cy="295116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887788" cy="295116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9275"/>
            <a:ext cx="7707313" cy="532765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620713"/>
            <a:ext cx="8207375" cy="542766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 lIns="91417" tIns="45708" rIns="91417" bIns="45708" anchor="t"/>
          <a:lstStyle/>
          <a:p>
            <a:pPr fontAlgn="auto">
              <a:spcAft>
                <a:spcPts val="0"/>
              </a:spcAft>
              <a:defRPr/>
            </a:pPr>
            <a:endParaRPr lang="ko-KR" altLang="ko-KR" smtClean="0">
              <a:solidFill>
                <a:srgbClr val="292929"/>
              </a:solidFill>
              <a:latin typeface="함초롬돋움" charset="-127"/>
              <a:ea typeface="함초롬돋움" charset="-127"/>
            </a:endParaRPr>
          </a:p>
        </p:txBody>
      </p:sp>
      <p:pic>
        <p:nvPicPr>
          <p:cNvPr id="389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416050"/>
            <a:ext cx="40386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3795713"/>
            <a:ext cx="39655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488" y="3795713"/>
            <a:ext cx="39989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 lIns="91417" tIns="45708" rIns="91417" bIns="45708" anchor="t"/>
          <a:lstStyle/>
          <a:p>
            <a:pPr fontAlgn="auto">
              <a:spcAft>
                <a:spcPts val="0"/>
              </a:spcAft>
              <a:defRPr/>
            </a:pPr>
            <a:endParaRPr lang="ko-KR" altLang="ko-KR" smtClean="0">
              <a:solidFill>
                <a:srgbClr val="292929"/>
              </a:solidFill>
              <a:latin typeface="함초롬돋움" charset="-127"/>
              <a:ea typeface="함초롬돋움" charset="-127"/>
            </a:endParaRPr>
          </a:p>
        </p:txBody>
      </p:sp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598613"/>
            <a:ext cx="4389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4146550"/>
            <a:ext cx="40719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565275"/>
            <a:ext cx="304641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1650" y="4146550"/>
            <a:ext cx="37353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 lIns="91417" tIns="45708" rIns="91417" bIns="45708" anchor="t"/>
          <a:lstStyle/>
          <a:p>
            <a:pPr fontAlgn="auto">
              <a:spcAft>
                <a:spcPts val="0"/>
              </a:spcAft>
              <a:defRPr/>
            </a:pPr>
            <a:endParaRPr lang="ko-KR" altLang="ko-KR" smtClean="0">
              <a:solidFill>
                <a:srgbClr val="292929"/>
              </a:solidFill>
              <a:latin typeface="함초롬돋움" charset="-127"/>
              <a:ea typeface="함초롬돋움" charset="-127"/>
            </a:endParaRPr>
          </a:p>
        </p:txBody>
      </p:sp>
      <p:pic>
        <p:nvPicPr>
          <p:cNvPr id="4096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3427413"/>
            <a:ext cx="48339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 lIns="91417" tIns="45708" rIns="91417" bIns="45708" anchor="t"/>
          <a:lstStyle/>
          <a:p>
            <a:pPr fontAlgn="auto">
              <a:spcAft>
                <a:spcPts val="0"/>
              </a:spcAft>
              <a:defRPr/>
            </a:pPr>
            <a:endParaRPr lang="ko-KR" altLang="ko-KR" smtClean="0">
              <a:solidFill>
                <a:srgbClr val="292929"/>
              </a:solidFill>
              <a:latin typeface="함초롬돋움" charset="-127"/>
              <a:ea typeface="함초롬돋움" charset="-127"/>
            </a:endParaRPr>
          </a:p>
        </p:txBody>
      </p:sp>
      <p:pic>
        <p:nvPicPr>
          <p:cNvPr id="4198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574675"/>
            <a:ext cx="8591550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 lIns="91417" tIns="45708" rIns="91417" bIns="45708" anchor="t"/>
          <a:lstStyle/>
          <a:p>
            <a:pPr fontAlgn="auto">
              <a:spcAft>
                <a:spcPts val="0"/>
              </a:spcAft>
              <a:defRPr/>
            </a:pPr>
            <a:endParaRPr lang="ko-KR" altLang="ko-KR" smtClean="0">
              <a:solidFill>
                <a:srgbClr val="292929"/>
              </a:solidFill>
              <a:latin typeface="함초롬돋움" charset="-127"/>
              <a:ea typeface="함초롬돋움" charset="-127"/>
            </a:endParaRPr>
          </a:p>
        </p:txBody>
      </p:sp>
      <p:pic>
        <p:nvPicPr>
          <p:cNvPr id="4301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041400"/>
            <a:ext cx="859155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 lIns="91417" tIns="45708" rIns="91417" bIns="45708" anchor="t"/>
          <a:lstStyle/>
          <a:p>
            <a:pPr fontAlgn="auto">
              <a:spcAft>
                <a:spcPts val="0"/>
              </a:spcAft>
              <a:defRPr/>
            </a:pPr>
            <a:endParaRPr lang="ko-KR" altLang="ko-KR" smtClean="0">
              <a:solidFill>
                <a:srgbClr val="292929"/>
              </a:solidFill>
              <a:latin typeface="함초롬돋움" charset="-127"/>
              <a:ea typeface="함초롬돋움" charset="-127"/>
            </a:endParaRPr>
          </a:p>
        </p:txBody>
      </p:sp>
      <p:pic>
        <p:nvPicPr>
          <p:cNvPr id="4403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1403350"/>
            <a:ext cx="73660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0647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 dirty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종류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7013" y="1751013"/>
            <a:ext cx="8154987" cy="3505200"/>
          </a:xfrm>
        </p:spPr>
        <p:txBody>
          <a:bodyPr lIns="91417" tIns="45708" rIns="91417" bIns="45708">
            <a:normAutofit fontScale="62500" lnSpcReduction="20000"/>
          </a:bodyPr>
          <a:lstStyle/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1. </a:t>
            </a:r>
            <a:r>
              <a:rPr lang="ko-KR" altLang="en-US" sz="2600" dirty="0" err="1">
                <a:latin typeface="Yoon 윤고딕 530_TT" pitchFamily="18" charset="-127"/>
                <a:ea typeface="Yoon 윤고딕 530_TT" pitchFamily="18" charset="-127"/>
              </a:rPr>
              <a:t>저관리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2600" dirty="0" err="1">
                <a:latin typeface="Yoon 윤고딕 530_TT" pitchFamily="18" charset="-127"/>
                <a:ea typeface="Yoon 윤고딕 530_TT" pitchFamily="18" charset="-127"/>
              </a:rPr>
              <a:t>경량형</a:t>
            </a:r>
            <a:endParaRPr lang="ko-KR" altLang="en-US" sz="2600" dirty="0">
              <a:latin typeface="Yoon 윤고딕 530_TT" pitchFamily="18" charset="-127"/>
              <a:ea typeface="Yoon 윤고딕 530_TT" pitchFamily="18" charset="-127"/>
            </a:endParaRP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  </a:t>
            </a: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토심 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20cm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미만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, </a:t>
            </a: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     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인공경량 토양사용</a:t>
            </a: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ko-KR" altLang="en-US" sz="2600" dirty="0">
              <a:latin typeface="Yoon 윤고딕 530_TT" pitchFamily="18" charset="-127"/>
              <a:ea typeface="Yoon 윤고딕 530_TT" pitchFamily="18" charset="-127"/>
            </a:endParaRP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관수 </a:t>
            </a:r>
            <a:r>
              <a:rPr lang="ko-KR" altLang="en-US" sz="2600" dirty="0" err="1">
                <a:latin typeface="Yoon 윤고딕 530_TT" pitchFamily="18" charset="-127"/>
                <a:ea typeface="Yoon 윤고딕 530_TT" pitchFamily="18" charset="-127"/>
              </a:rPr>
              <a:t>예초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 시비 등 관리요구를 최소화</a:t>
            </a: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ko-KR" altLang="en-US" sz="2600" dirty="0">
              <a:latin typeface="Yoon 윤고딕 530_TT" pitchFamily="18" charset="-127"/>
              <a:ea typeface="Yoon 윤고딕 530_TT" pitchFamily="18" charset="-127"/>
            </a:endParaRP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2600" dirty="0" err="1">
                <a:latin typeface="Yoon 윤고딕 530_TT" pitchFamily="18" charset="-127"/>
                <a:ea typeface="Yoon 윤고딕 530_TT" pitchFamily="18" charset="-127"/>
              </a:rPr>
              <a:t>지피식물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 위주의 </a:t>
            </a:r>
            <a:r>
              <a:rPr lang="ko-KR" altLang="en-US" sz="2600" dirty="0" err="1">
                <a:latin typeface="Yoon 윤고딕 530_TT" pitchFamily="18" charset="-127"/>
                <a:ea typeface="Yoon 윤고딕 530_TT" pitchFamily="18" charset="-127"/>
              </a:rPr>
              <a:t>식재</a:t>
            </a:r>
            <a:endParaRPr lang="ko-KR" altLang="en-US" sz="2600" dirty="0">
              <a:latin typeface="Yoon 윤고딕 530_TT" pitchFamily="18" charset="-127"/>
              <a:ea typeface="Yoon 윤고딕 530_TT" pitchFamily="18" charset="-127"/>
            </a:endParaRP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ko-KR" altLang="en-US" sz="2600" dirty="0">
              <a:latin typeface="Yoon 윤고딕 530_TT" pitchFamily="18" charset="-127"/>
              <a:ea typeface="Yoon 윤고딕 530_TT" pitchFamily="18" charset="-127"/>
            </a:endParaRP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구조적 제약이 있는 곳이나 유지관리가 어려운 기존건물의 옥상에 주로 활용 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(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관리가 수월하고 하중이 적은 옥상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,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경사지붕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)</a:t>
            </a: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altLang="ko-KR" sz="2600" dirty="0">
              <a:latin typeface="Yoon 윤고딕 530_TT" pitchFamily="18" charset="-127"/>
              <a:ea typeface="Yoon 윤고딕 530_TT" pitchFamily="18" charset="-127"/>
            </a:endParaRP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   - 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쾌적한 녹지확보 및 에너지절약 등 기능에 초점을 맞춤</a:t>
            </a: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ko-KR" altLang="en-US" sz="2600" dirty="0">
              <a:latin typeface="Yoon 윤고딕 530_TT" pitchFamily="18" charset="-127"/>
              <a:ea typeface="Yoon 윤고딕 530_TT" pitchFamily="18" charset="-127"/>
            </a:endParaRP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   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구조적 안전성과 내구성</a:t>
            </a:r>
            <a:r>
              <a:rPr lang="en-US" altLang="ko-KR" sz="2600" dirty="0"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2600" dirty="0">
                <a:latin typeface="Yoon 윤고딕 530_TT" pitchFamily="18" charset="-127"/>
                <a:ea typeface="Yoon 윤고딕 530_TT" pitchFamily="18" charset="-127"/>
              </a:rPr>
              <a:t>경제성이 확보되어있어 가장 보급</a:t>
            </a:r>
          </a:p>
          <a:p>
            <a:pPr marL="628650" indent="-62865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ko-KR" altLang="en-US" sz="1500" dirty="0">
                <a:solidFill>
                  <a:srgbClr val="FFFFFF"/>
                </a:solidFill>
                <a:latin typeface="Arial" pitchFamily="34" charset="0"/>
                <a:ea typeface="함초롬돋움" charset="-127"/>
              </a:rPr>
              <a:t>   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196975"/>
            <a:ext cx="5727700" cy="14605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 lIns="91417" tIns="45708" rIns="91417" bIns="45708" anchor="t"/>
          <a:lstStyle/>
          <a:p>
            <a:pPr fontAlgn="auto">
              <a:spcAft>
                <a:spcPts val="0"/>
              </a:spcAft>
              <a:defRPr/>
            </a:pPr>
            <a:endParaRPr lang="ko-KR" altLang="ko-KR" smtClean="0">
              <a:solidFill>
                <a:srgbClr val="292929"/>
              </a:solidFill>
              <a:latin typeface="함초롬돋움" charset="-127"/>
              <a:ea typeface="함초롬돋움" charset="-127"/>
            </a:endParaRPr>
          </a:p>
        </p:txBody>
      </p:sp>
      <p:pic>
        <p:nvPicPr>
          <p:cNvPr id="4505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969963"/>
            <a:ext cx="74072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 lIns="91417" tIns="45708" rIns="91417" bIns="45708" anchor="t"/>
          <a:lstStyle/>
          <a:p>
            <a:pPr fontAlgn="auto">
              <a:spcAft>
                <a:spcPts val="0"/>
              </a:spcAft>
              <a:defRPr/>
            </a:pPr>
            <a:endParaRPr lang="ko-KR" altLang="ko-KR" smtClean="0">
              <a:solidFill>
                <a:srgbClr val="292929"/>
              </a:solidFill>
              <a:latin typeface="함초롬돋움" charset="-127"/>
              <a:ea typeface="함초롬돋움" charset="-127"/>
            </a:endParaRPr>
          </a:p>
        </p:txBody>
      </p:sp>
      <p:pic>
        <p:nvPicPr>
          <p:cNvPr id="4608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569913"/>
            <a:ext cx="7616825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함초롬돋움" charset="-127"/>
              </a:rPr>
              <a:t> 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종류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751013"/>
            <a:ext cx="7772400" cy="4649787"/>
          </a:xfrm>
          <a:noFill/>
        </p:spPr>
        <p:txBody>
          <a:bodyPr lIns="91417" tIns="45708" rIns="91417" bIns="45708"/>
          <a:lstStyle/>
          <a:p>
            <a:pPr marL="447675" indent="-447675">
              <a:lnSpc>
                <a:spcPct val="90000"/>
              </a:lnSpc>
            </a:pPr>
            <a:r>
              <a:rPr lang="en-US" altLang="ko-KR" sz="1900" smtClean="0">
                <a:solidFill>
                  <a:srgbClr val="000066"/>
                </a:solidFill>
                <a:latin typeface="-윤고딕160" pitchFamily="18" charset="-127"/>
                <a:ea typeface="-윤고딕160" pitchFamily="18" charset="-127"/>
              </a:rPr>
              <a:t>2. </a:t>
            </a:r>
            <a:r>
              <a:rPr lang="ko-KR" altLang="en-US" sz="1900" smtClean="0">
                <a:solidFill>
                  <a:srgbClr val="000066"/>
                </a:solidFill>
                <a:latin typeface="-윤고딕160" pitchFamily="18" charset="-127"/>
                <a:ea typeface="-윤고딕160" pitchFamily="18" charset="-127"/>
              </a:rPr>
              <a:t>관리</a:t>
            </a:r>
            <a:r>
              <a:rPr lang="en-US" altLang="ko-KR" sz="1900" smtClean="0">
                <a:solidFill>
                  <a:srgbClr val="000066"/>
                </a:solidFill>
                <a:latin typeface="-윤고딕160" pitchFamily="18" charset="-127"/>
                <a:ea typeface="-윤고딕160" pitchFamily="18" charset="-127"/>
              </a:rPr>
              <a:t>, </a:t>
            </a:r>
            <a:r>
              <a:rPr lang="ko-KR" altLang="en-US" sz="1900" smtClean="0">
                <a:solidFill>
                  <a:srgbClr val="000066"/>
                </a:solidFill>
                <a:latin typeface="-윤고딕160" pitchFamily="18" charset="-127"/>
                <a:ea typeface="-윤고딕160" pitchFamily="18" charset="-127"/>
              </a:rPr>
              <a:t>중량형</a:t>
            </a:r>
          </a:p>
          <a:p>
            <a:pPr marL="447675" indent="-447675">
              <a:lnSpc>
                <a:spcPct val="90000"/>
              </a:lnSpc>
            </a:pPr>
            <a:endParaRPr lang="ko-KR" altLang="en-US" sz="1700" smtClean="0">
              <a:latin typeface="-윤고딕160" pitchFamily="18" charset="-127"/>
              <a:ea typeface="-윤고딕160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토심 </a:t>
            </a:r>
            <a:r>
              <a:rPr lang="en-US" altLang="ko-KR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20cm</a:t>
            </a: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이상</a:t>
            </a:r>
            <a:r>
              <a:rPr lang="en-US" altLang="ko-KR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, </a:t>
            </a: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주로 </a:t>
            </a:r>
            <a:r>
              <a:rPr lang="en-US" altLang="ko-KR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60-90cm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en-US" altLang="ko-KR" sz="1700" smtClean="0">
              <a:latin typeface="-윤고딕160" pitchFamily="18" charset="-127"/>
              <a:ea typeface="-윤고딕160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지피 식물</a:t>
            </a:r>
            <a:r>
              <a:rPr lang="en-US" altLang="ko-KR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, </a:t>
            </a: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관목</a:t>
            </a:r>
            <a:r>
              <a:rPr lang="en-US" altLang="ko-KR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, </a:t>
            </a: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교목으로 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   다층 구조 식재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700" smtClean="0">
              <a:latin typeface="-윤고딕160" pitchFamily="18" charset="-127"/>
              <a:ea typeface="-윤고딕160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관수</a:t>
            </a:r>
            <a:r>
              <a:rPr lang="en-US" altLang="ko-KR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. </a:t>
            </a: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시비</a:t>
            </a:r>
            <a:r>
              <a:rPr lang="en-US" altLang="ko-KR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. </a:t>
            </a: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전정 등 관리 필요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700" smtClean="0">
              <a:latin typeface="-윤고딕160" pitchFamily="18" charset="-127"/>
              <a:ea typeface="-윤고딕160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구조적 문제가 없는 곳에 적용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   </a:t>
            </a:r>
            <a:r>
              <a:rPr lang="en-US" altLang="ko-KR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(</a:t>
            </a: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높은 토심에 교목 식재가 가능하여 하중부담이 크다</a:t>
            </a:r>
            <a:r>
              <a:rPr lang="en-US" altLang="ko-KR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)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en-US" altLang="ko-KR" sz="1700" smtClean="0">
              <a:latin typeface="-윤고딕160" pitchFamily="18" charset="-127"/>
              <a:ea typeface="-윤고딕160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신축 또는 기존 옥상주차장에 적용가능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700" smtClean="0">
              <a:latin typeface="-윤고딕160" pitchFamily="18" charset="-127"/>
              <a:ea typeface="-윤고딕160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700" smtClean="0">
                <a:solidFill>
                  <a:srgbClr val="FFFFFF"/>
                </a:solidFill>
                <a:latin typeface="-윤고딕160" pitchFamily="18" charset="-127"/>
                <a:ea typeface="-윤고딕160" pitchFamily="18" charset="-127"/>
              </a:rPr>
              <a:t>시설물이나 입체조경이 가능하지만 비교적 경제적 부담이 큰 유형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1013"/>
            <a:ext cx="4151313" cy="26797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 dirty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oon 윤고딕 530_TT" pitchFamily="18" charset="-127"/>
                <a:ea typeface="Yoon 윤고딕 530_TT" pitchFamily="18" charset="-127"/>
                <a:cs typeface="Lucida Sans Unicode" pitchFamily="34" charset="0"/>
                <a:sym typeface="Lucida Sans Unicode" pitchFamily="34" charset="0"/>
              </a:rPr>
              <a:t>종류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1813" y="2743200"/>
            <a:ext cx="8231187" cy="3429000"/>
          </a:xfrm>
          <a:noFill/>
        </p:spPr>
        <p:txBody>
          <a:bodyPr lIns="91417" tIns="45708" rIns="91417" bIns="45708"/>
          <a:lstStyle/>
          <a:p>
            <a:pPr marL="447675" indent="-447675">
              <a:lnSpc>
                <a:spcPct val="90000"/>
              </a:lnSpc>
            </a:pPr>
            <a:r>
              <a:rPr lang="en-US" altLang="ko-KR" sz="25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3. </a:t>
            </a:r>
            <a:r>
              <a:rPr lang="ko-KR" altLang="en-US" sz="2500" smtClean="0">
                <a:solidFill>
                  <a:srgbClr val="000066"/>
                </a:solidFill>
                <a:latin typeface="Yoon 윤고딕 530_TT" pitchFamily="18" charset="-127"/>
                <a:ea typeface="Yoon 윤고딕 530_TT" pitchFamily="18" charset="-127"/>
              </a:rPr>
              <a:t>혼합형</a:t>
            </a:r>
          </a:p>
          <a:p>
            <a:pPr marL="447675" indent="-447675">
              <a:lnSpc>
                <a:spcPct val="90000"/>
              </a:lnSpc>
            </a:pPr>
            <a:endParaRPr lang="ko-KR" altLang="en-US" sz="2500" smtClean="0">
              <a:solidFill>
                <a:srgbClr val="000066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90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토심 </a:t>
            </a:r>
            <a:r>
              <a:rPr lang="en-US" altLang="ko-KR" sz="190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30cm </a:t>
            </a:r>
            <a:r>
              <a:rPr lang="ko-KR" altLang="en-US" sz="190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내외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900" smtClean="0"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90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지피 식물과 키가 작은 관목위주의 식재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900" smtClean="0"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190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저관리 지향</a:t>
            </a:r>
            <a:r>
              <a:rPr lang="en-US" altLang="ko-KR" sz="190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, </a:t>
            </a:r>
            <a:r>
              <a:rPr lang="ko-KR" altLang="en-US" sz="190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경량형 옥상녹화의 기능성에 활용가치를 더해 휴식공간에 필요한 식재 및 수공간 설치가 가능</a:t>
            </a: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endParaRPr lang="ko-KR" altLang="en-US" sz="1900" smtClean="0">
              <a:latin typeface="Yoon 윤고딕 530_TT" pitchFamily="18" charset="-127"/>
              <a:ea typeface="Yoon 윤고딕 530_TT" pitchFamily="18" charset="-127"/>
            </a:endParaRPr>
          </a:p>
          <a:p>
            <a:pPr marL="447675" indent="-447675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en-US" altLang="ko-KR" sz="190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- </a:t>
            </a:r>
            <a:r>
              <a:rPr lang="ko-KR" altLang="en-US" sz="1900" smtClean="0">
                <a:solidFill>
                  <a:srgbClr val="FFFFFF"/>
                </a:solidFill>
                <a:latin typeface="Yoon 윤고딕 530_TT" pitchFamily="18" charset="-127"/>
                <a:ea typeface="Yoon 윤고딕 530_TT" pitchFamily="18" charset="-127"/>
              </a:rPr>
              <a:t>어느 정도 하중부담이 따르므로 기존 또는 신축건물에 적당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7213"/>
            <a:ext cx="6526213" cy="163988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6934200" cy="610235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함초롬돋움" charset="-127"/>
              </a:rPr>
              <a:t> 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종류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7013" y="1676400"/>
            <a:ext cx="7772400" cy="4114800"/>
          </a:xfrm>
          <a:noFill/>
        </p:spPr>
        <p:txBody>
          <a:bodyPr lIns="91417" tIns="45708" rIns="91417" bIns="45708"/>
          <a:lstStyle/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2500" smtClean="0">
                <a:solidFill>
                  <a:srgbClr val="000066"/>
                </a:solidFill>
                <a:latin typeface="헤움진고딕142" pitchFamily="18" charset="-127"/>
                <a:ea typeface="헤움진고딕142" pitchFamily="18" charset="-127"/>
              </a:rPr>
              <a:t>면적에 의한 분류</a:t>
            </a:r>
          </a:p>
          <a:p>
            <a:pPr marL="447675" indent="-447675"/>
            <a:r>
              <a:rPr lang="ko-KR" altLang="en-US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  </a:t>
            </a:r>
            <a:r>
              <a:rPr lang="en-US" altLang="ko-KR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- </a:t>
            </a:r>
            <a:r>
              <a:rPr lang="ko-KR" altLang="en-US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전면녹화 </a:t>
            </a:r>
            <a:r>
              <a:rPr lang="en-US" altLang="ko-KR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: </a:t>
            </a:r>
            <a:r>
              <a:rPr lang="ko-KR" altLang="en-US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옥상이나 지붕전체를 녹화</a:t>
            </a:r>
          </a:p>
          <a:p>
            <a:pPr marL="447675" indent="-447675"/>
            <a:r>
              <a:rPr lang="ko-KR" altLang="en-US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  </a:t>
            </a:r>
            <a:r>
              <a:rPr lang="en-US" altLang="ko-KR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- </a:t>
            </a:r>
            <a:r>
              <a:rPr lang="ko-KR" altLang="en-US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부분녹화 </a:t>
            </a:r>
            <a:r>
              <a:rPr lang="en-US" altLang="ko-KR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: </a:t>
            </a:r>
            <a:r>
              <a:rPr lang="ko-KR" altLang="en-US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옥상의 일부를 녹화</a:t>
            </a:r>
          </a:p>
          <a:p>
            <a:pPr marL="447675" indent="-447675"/>
            <a:r>
              <a:rPr lang="ko-KR" altLang="en-US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           </a:t>
            </a:r>
            <a:r>
              <a:rPr lang="en-US" altLang="ko-KR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(Plant box</a:t>
            </a:r>
            <a:r>
              <a:rPr lang="ko-KR" altLang="en-US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형에 대표적</a:t>
            </a:r>
            <a:r>
              <a:rPr lang="en-US" altLang="ko-KR" sz="21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)</a:t>
            </a:r>
          </a:p>
          <a:p>
            <a:pPr marL="447675" indent="-447675"/>
            <a:endParaRPr lang="en-US" altLang="ko-KR" sz="2100" smtClean="0">
              <a:latin typeface="헤움진고딕142" pitchFamily="18" charset="-127"/>
              <a:ea typeface="헤움진고딕142" pitchFamily="18" charset="-127"/>
            </a:endParaRPr>
          </a:p>
          <a:p>
            <a:pPr marL="447675" indent="-447675"/>
            <a:endParaRPr lang="en-US" altLang="ko-KR" sz="2100" smtClean="0">
              <a:latin typeface="헤움진고딕142" pitchFamily="18" charset="-127"/>
              <a:ea typeface="헤움진고딕142" pitchFamily="18" charset="-127"/>
            </a:endParaRPr>
          </a:p>
          <a:p>
            <a:pPr marL="447675" indent="-447675">
              <a:buClr>
                <a:schemeClr val="accent1"/>
              </a:buClr>
              <a:buSzPct val="70000"/>
              <a:buFont typeface="Wingdings" pitchFamily="2" charset="2"/>
              <a:buChar char="¯"/>
            </a:pPr>
            <a:r>
              <a:rPr lang="ko-KR" altLang="en-US" sz="2500" smtClean="0">
                <a:solidFill>
                  <a:srgbClr val="000066"/>
                </a:solidFill>
                <a:latin typeface="헤움진고딕142" pitchFamily="18" charset="-127"/>
                <a:ea typeface="헤움진고딕142" pitchFamily="18" charset="-127"/>
              </a:rPr>
              <a:t>지붕의 경사에 의한 분류</a:t>
            </a:r>
          </a:p>
          <a:p>
            <a:pPr marL="447675" indent="-447675"/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  </a:t>
            </a:r>
            <a:r>
              <a:rPr lang="en-US" altLang="ko-KR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- </a:t>
            </a:r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평탄형 </a:t>
            </a:r>
            <a:r>
              <a:rPr lang="en-US" altLang="ko-KR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: </a:t>
            </a:r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다양한 유형이 적용가능</a:t>
            </a:r>
            <a:r>
              <a:rPr lang="en-US" altLang="ko-KR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, </a:t>
            </a:r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구조체의 배수구배 설정에 유의</a:t>
            </a:r>
          </a:p>
          <a:p>
            <a:pPr marL="447675" indent="-447675"/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  </a:t>
            </a:r>
            <a:r>
              <a:rPr lang="en-US" altLang="ko-KR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- </a:t>
            </a:r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경사형 </a:t>
            </a:r>
            <a:r>
              <a:rPr lang="en-US" altLang="ko-KR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: </a:t>
            </a:r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경사지붕에 적용</a:t>
            </a:r>
            <a:r>
              <a:rPr lang="en-US" altLang="ko-KR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, </a:t>
            </a:r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우수나 바람으로 인한 붕괴를 방지할수 </a:t>
            </a:r>
          </a:p>
          <a:p>
            <a:pPr marL="447675" indent="-447675"/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             있도록 개발</a:t>
            </a:r>
            <a:r>
              <a:rPr lang="en-US" altLang="ko-KR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, </a:t>
            </a:r>
            <a:r>
              <a:rPr lang="ko-KR" altLang="en-US" sz="1900" smtClean="0">
                <a:solidFill>
                  <a:srgbClr val="FFFFFF"/>
                </a:solidFill>
                <a:latin typeface="헤움진고딕142" pitchFamily="18" charset="-127"/>
                <a:ea typeface="헤움진고딕142" pitchFamily="18" charset="-127"/>
              </a:rPr>
              <a:t>관리를 최소화 해야함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505200" cy="23368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4838" cy="936625"/>
          </a:xfrm>
        </p:spPr>
        <p:txBody>
          <a:bodyPr lIns="91417" tIns="45708" rIns="91417" bIns="4570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옥상녹화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의</a:t>
            </a:r>
            <a:r>
              <a:rPr lang="ko-KR" altLang="en-US" sz="3600" b="0">
                <a:solidFill>
                  <a:srgbClr val="EAF1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함초롬돋움" charset="-127"/>
              </a:rPr>
              <a:t> </a:t>
            </a:r>
            <a:r>
              <a:rPr lang="ko-KR" altLang="en-US"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  <a:sym typeface="Lucida Sans Unicode" pitchFamily="34" charset="0"/>
              </a:rPr>
              <a:t>시스템 유형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2400" cy="4114800"/>
          </a:xfrm>
          <a:noFill/>
        </p:spPr>
        <p:txBody>
          <a:bodyPr lIns="91417" tIns="45708" rIns="91417" bIns="45708"/>
          <a:lstStyle/>
          <a:p>
            <a:pPr marL="628650" indent="-628650">
              <a:lnSpc>
                <a:spcPct val="90000"/>
              </a:lnSpc>
            </a:pPr>
            <a:r>
              <a:rPr lang="en-US" altLang="ko-KR" sz="2100" smtClean="0">
                <a:solidFill>
                  <a:srgbClr val="000066"/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2100" smtClean="0">
                <a:solidFill>
                  <a:srgbClr val="000066"/>
                </a:solidFill>
                <a:latin typeface="-윤고딕330" pitchFamily="18" charset="-127"/>
                <a:ea typeface="-윤고딕330" pitchFamily="18" charset="-127"/>
              </a:rPr>
              <a:t>옥상 녹화시스템의 구성요소</a:t>
            </a:r>
          </a:p>
          <a:p>
            <a:pPr marL="628650" indent="-628650">
              <a:lnSpc>
                <a:spcPct val="90000"/>
              </a:lnSpc>
            </a:pPr>
            <a:r>
              <a:rPr lang="ko-KR" altLang="en-US" sz="15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  </a:t>
            </a:r>
          </a:p>
          <a:p>
            <a:pPr marL="628650" indent="-628650">
              <a:lnSpc>
                <a:spcPct val="90000"/>
              </a:lnSpc>
            </a:pP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  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건물외피로서의 기능과함께 </a:t>
            </a:r>
          </a:p>
          <a:p>
            <a:pPr marL="628650" indent="-628650">
              <a:lnSpc>
                <a:spcPct val="90000"/>
              </a:lnSpc>
            </a:pP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    건축으로 인해 파괴된 생태계</a:t>
            </a:r>
          </a:p>
          <a:p>
            <a:pPr marL="628650" indent="-628650">
              <a:lnSpc>
                <a:spcPct val="90000"/>
              </a:lnSpc>
            </a:pP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    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토양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를 건물상부에 복원하여 </a:t>
            </a:r>
          </a:p>
          <a:p>
            <a:pPr marL="628650" indent="-628650">
              <a:lnSpc>
                <a:spcPct val="90000"/>
              </a:lnSpc>
            </a:pP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    자연의 순환기능을 회복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, 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   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생물의 서식기반을 제공하는 기능</a:t>
            </a:r>
          </a:p>
          <a:p>
            <a:pPr marL="628650" indent="-628650">
              <a:lnSpc>
                <a:spcPct val="90000"/>
              </a:lnSpc>
            </a:pPr>
            <a:endParaRPr lang="ko-KR" altLang="en-US" sz="1700" smtClean="0">
              <a:latin typeface="Arial" pitchFamily="34" charset="0"/>
              <a:ea typeface="함초롬돋움" charset="-127"/>
            </a:endParaRPr>
          </a:p>
          <a:p>
            <a:pPr marL="628650" indent="-628650">
              <a:lnSpc>
                <a:spcPct val="90000"/>
              </a:lnSpc>
            </a:pPr>
            <a:endParaRPr lang="ko-KR" altLang="en-US" sz="1500" smtClean="0">
              <a:latin typeface="-윤고딕330" pitchFamily="18" charset="-127"/>
              <a:ea typeface="-윤고딕330" pitchFamily="18" charset="-127"/>
            </a:endParaRPr>
          </a:p>
          <a:p>
            <a:pPr marL="628650" indent="-628650">
              <a:lnSpc>
                <a:spcPct val="90000"/>
              </a:lnSpc>
            </a:pPr>
            <a:endParaRPr lang="ko-KR" altLang="en-US" sz="1700" smtClean="0">
              <a:latin typeface="-윤고딕330" pitchFamily="18" charset="-127"/>
              <a:ea typeface="-윤고딕330" pitchFamily="18" charset="-127"/>
            </a:endParaRPr>
          </a:p>
          <a:p>
            <a:pPr marL="628650" indent="-628650">
              <a:lnSpc>
                <a:spcPct val="90000"/>
              </a:lnSpc>
            </a:pPr>
            <a:r>
              <a:rPr lang="en-US" altLang="ko-KR" sz="1700" smtClean="0">
                <a:solidFill>
                  <a:srgbClr val="CC0000"/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700" smtClean="0">
                <a:solidFill>
                  <a:srgbClr val="CC0000"/>
                </a:solidFill>
                <a:latin typeface="-윤고딕330" pitchFamily="18" charset="-127"/>
                <a:ea typeface="-윤고딕330" pitchFamily="18" charset="-127"/>
              </a:rPr>
              <a:t>옥상녹화 시스템의 구성요소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1.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구조부 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구조체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슬라브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),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단열층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방수 방근층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2.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식재 기반 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배수층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토양 여과층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토양층</a:t>
            </a:r>
          </a:p>
          <a:p>
            <a:pPr marL="628650" indent="-628650">
              <a:lnSpc>
                <a:spcPct val="90000"/>
              </a:lnSpc>
            </a:pP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3.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식생층 </a:t>
            </a:r>
            <a:r>
              <a:rPr lang="en-US" altLang="ko-KR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170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생육 가능한 식재 피복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341813" cy="243681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81000" y="4365625"/>
            <a:ext cx="5484813" cy="1654175"/>
          </a:xfrm>
          <a:prstGeom prst="rect">
            <a:avLst/>
          </a:prstGeom>
          <a:noFill/>
          <a:ln w="9431">
            <a:solidFill>
              <a:srgbClr val="292929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Page 6">
  <a:themeElements>
    <a:clrScheme name="MasterPage 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Page 6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Page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1480</Words>
  <Application>Microsoft Office PowerPoint</Application>
  <PresentationFormat>사용자 지정</PresentationFormat>
  <Paragraphs>279</Paragraphs>
  <Slides>41</Slides>
  <Notes>0</Notes>
  <HiddenSlides>1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41</vt:i4>
      </vt:variant>
    </vt:vector>
  </HeadingPairs>
  <TitlesOfParts>
    <vt:vector size="61" baseType="lpstr">
      <vt:lpstr>Arial</vt:lpstr>
      <vt:lpstr>굴림</vt:lpstr>
      <vt:lpstr>맑은 고딕</vt:lpstr>
      <vt:lpstr>Lucida Sans</vt:lpstr>
      <vt:lpstr>휴먼옛체</vt:lpstr>
      <vt:lpstr>Book Antiqua</vt:lpstr>
      <vt:lpstr>돋움</vt:lpstr>
      <vt:lpstr>Wingdings 2</vt:lpstr>
      <vt:lpstr>Wingdings</vt:lpstr>
      <vt:lpstr>Wingdings 3</vt:lpstr>
      <vt:lpstr>Yoon 윤고딕 530_TT</vt:lpstr>
      <vt:lpstr>Lucida Sans Unicode</vt:lpstr>
      <vt:lpstr>함초롬돋움</vt:lpstr>
      <vt:lpstr>-윤고딕160</vt:lpstr>
      <vt:lpstr>헤움진고딕142</vt:lpstr>
      <vt:lpstr>-윤고딕330</vt:lpstr>
      <vt:lpstr>-윤고딕110</vt:lpstr>
      <vt:lpstr>바탕</vt:lpstr>
      <vt:lpstr>MasterPage 6</vt:lpstr>
      <vt:lpstr>광선</vt:lpstr>
      <vt:lpstr>옥상녹화의 기술과 효과</vt:lpstr>
      <vt:lpstr>목 차</vt:lpstr>
      <vt:lpstr>옥상녹화란?</vt:lpstr>
      <vt:lpstr>옥상녹화의 종류</vt:lpstr>
      <vt:lpstr>옥상녹화의 종류</vt:lpstr>
      <vt:lpstr>옥상녹화의 종류</vt:lpstr>
      <vt:lpstr>슬라이드 7</vt:lpstr>
      <vt:lpstr>옥상녹화의 종류</vt:lpstr>
      <vt:lpstr>옥상녹화의 시스템 유형</vt:lpstr>
      <vt:lpstr>옥상녹화 시스템의 기능</vt:lpstr>
      <vt:lpstr>옥상녹화 설계시 고려사항</vt:lpstr>
      <vt:lpstr>옥상녹화 설계시 고려사항</vt:lpstr>
      <vt:lpstr>옥상녹화의 효과</vt:lpstr>
      <vt:lpstr>옥상녹화의 효과</vt:lpstr>
      <vt:lpstr>옥상녹화의 효과</vt:lpstr>
      <vt:lpstr>옥상녹화의 효과</vt:lpstr>
      <vt:lpstr>옥상녹화의 효과</vt:lpstr>
      <vt:lpstr>옥상녹화의 효과</vt:lpstr>
      <vt:lpstr>옥상녹화 장점</vt:lpstr>
      <vt:lpstr>옥상녹화에 가능한 식물</vt:lpstr>
      <vt:lpstr>국내옥상녹화의 문제점</vt:lpstr>
      <vt:lpstr>옥상녹화 국내사례</vt:lpstr>
      <vt:lpstr>옥상녹화 국내사례</vt:lpstr>
      <vt:lpstr>옥상녹화 국내사례</vt:lpstr>
      <vt:lpstr>옥상녹화 국외사례</vt:lpstr>
      <vt:lpstr>옥상녹화 국외사례</vt:lpstr>
      <vt:lpstr>옥상녹화시스템의 기능과 효과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‘옥상녹화’에 따른  친환경 구축방안</dc:title>
  <dc:creator>배준석</dc:creator>
  <cp:lastModifiedBy>LG</cp:lastModifiedBy>
  <cp:revision>5</cp:revision>
  <dcterms:created xsi:type="dcterms:W3CDTF">2012-04-24T08:28:06Z</dcterms:created>
  <dcterms:modified xsi:type="dcterms:W3CDTF">2012-04-30T01:50:25Z</dcterms:modified>
</cp:coreProperties>
</file>