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561" r:id="rId3"/>
    <p:sldId id="617" r:id="rId4"/>
    <p:sldId id="592" r:id="rId5"/>
    <p:sldId id="593" r:id="rId6"/>
    <p:sldId id="594" r:id="rId7"/>
    <p:sldId id="589" r:id="rId8"/>
    <p:sldId id="590" r:id="rId9"/>
    <p:sldId id="584" r:id="rId10"/>
    <p:sldId id="585" r:id="rId11"/>
    <p:sldId id="586" r:id="rId12"/>
    <p:sldId id="587" r:id="rId13"/>
    <p:sldId id="582" r:id="rId14"/>
    <p:sldId id="618" r:id="rId15"/>
  </p:sldIdLst>
  <p:sldSz cx="9144000" cy="6858000" type="screen4x3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FFCC00"/>
    <a:srgbClr val="FF3300"/>
    <a:srgbClr val="A50021"/>
    <a:srgbClr val="FFFF00"/>
    <a:srgbClr val="BFE7F1"/>
    <a:srgbClr val="0098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3" autoAdjust="0"/>
    <p:restoredTop sz="95889" autoAdjust="0"/>
  </p:normalViewPr>
  <p:slideViewPr>
    <p:cSldViewPr showGuides="1">
      <p:cViewPr>
        <p:scale>
          <a:sx n="100" d="100"/>
          <a:sy n="100" d="100"/>
        </p:scale>
        <p:origin x="-180" y="-162"/>
      </p:cViewPr>
      <p:guideLst>
        <p:guide orient="horz" pos="4110"/>
        <p:guide orient="horz" pos="1026"/>
        <p:guide orient="horz" pos="2432"/>
        <p:guide pos="340"/>
        <p:guide pos="2835"/>
        <p:guide pos="385"/>
        <p:guide pos="3107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250CF61-661F-4864-A624-8608A2FC7147}" type="datetimeFigureOut">
              <a:rPr lang="ko-KR" altLang="en-US"/>
              <a:pPr>
                <a:defRPr/>
              </a:pPr>
              <a:t>2014-03-14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565B2D8-0A13-41E4-ACCB-03FEBF0701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[최은아]\기상청\매뉴얼\AS\Outline\C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제목 개체 틀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ko-KR" altLang="en-US" sz="4400">
                <a:latin typeface="Frutiger67-Condensed" pitchFamily="34" charset="0"/>
                <a:ea typeface="Cre고딕 B" pitchFamily="18" charset="-127"/>
              </a:rPr>
              <a:t>마스터 제목 스타일 편집</a:t>
            </a:r>
          </a:p>
        </p:txBody>
      </p:sp>
      <p:sp>
        <p:nvSpPr>
          <p:cNvPr id="4" name="텍스트 개체 틀 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200">
                <a:latin typeface="Frutiger 55 Roman" pitchFamily="34" charset="0"/>
                <a:ea typeface="-윤고딕120" pitchFamily="18" charset="-127"/>
              </a:rPr>
              <a:t>마스터 텍스트 스타일을 편집합니다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200">
                <a:latin typeface="Frutiger 55 Roman" pitchFamily="34" charset="0"/>
                <a:ea typeface="-윤고딕120" pitchFamily="18" charset="-127"/>
              </a:rPr>
              <a:t>둘째 수준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200">
                <a:latin typeface="Frutiger 55 Roman" pitchFamily="34" charset="0"/>
                <a:ea typeface="-윤고딕120" pitchFamily="18" charset="-127"/>
              </a:rPr>
              <a:t>셋째 수준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200">
                <a:latin typeface="Frutiger 55 Roman" pitchFamily="34" charset="0"/>
                <a:ea typeface="-윤고딕120" pitchFamily="18" charset="-127"/>
              </a:rPr>
              <a:t>넷째 수준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200">
                <a:latin typeface="Frutiger 55 Roman" pitchFamily="34" charset="0"/>
                <a:ea typeface="-윤고딕120" pitchFamily="18" charset="-127"/>
              </a:rPr>
              <a:t>다섯째 수준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[최은아]\기상청\매뉴얼\AS\작업\ppt\C-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제목 1"/>
          <p:cNvSpPr>
            <a:spLocks noGrp="1"/>
          </p:cNvSpPr>
          <p:nvPr>
            <p:ph type="ctrTitle"/>
          </p:nvPr>
        </p:nvSpPr>
        <p:spPr>
          <a:xfrm>
            <a:off x="5072066" y="2071678"/>
            <a:ext cx="3571900" cy="1143008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2"/>
                </a:solidFill>
                <a:latin typeface="Cre고딕 B" pitchFamily="18" charset="-127"/>
                <a:ea typeface="Cre고딕 B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[최은아]\기상청\매뉴얼\AS\작업\ppt\C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7380288" y="6237288"/>
            <a:ext cx="151288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7224" y="1428736"/>
            <a:ext cx="7500990" cy="469742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chemeClr val="accent2"/>
              </a:buClr>
              <a:defRPr sz="2400"/>
            </a:lvl1pPr>
            <a:lvl2pPr>
              <a:lnSpc>
                <a:spcPct val="150000"/>
              </a:lnSpc>
              <a:buClr>
                <a:schemeClr val="accent2"/>
              </a:buClr>
              <a:defRPr sz="2000"/>
            </a:lvl2pPr>
            <a:lvl3pPr>
              <a:lnSpc>
                <a:spcPct val="150000"/>
              </a:lnSpc>
              <a:buClr>
                <a:schemeClr val="accent2"/>
              </a:buClr>
              <a:defRPr sz="1800"/>
            </a:lvl3pPr>
            <a:lvl4pPr>
              <a:lnSpc>
                <a:spcPct val="150000"/>
              </a:lnSpc>
              <a:buClr>
                <a:schemeClr val="accent2"/>
              </a:buClr>
              <a:defRPr sz="1600"/>
            </a:lvl4pPr>
            <a:lvl5pPr>
              <a:lnSpc>
                <a:spcPct val="150000"/>
              </a:lnSpc>
              <a:buClr>
                <a:schemeClr val="accent2"/>
              </a:buCl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686172" cy="725470"/>
          </a:xfrm>
          <a:noFill/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2633663" y="6357938"/>
            <a:ext cx="2133600" cy="287337"/>
          </a:xfr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73C2A73B-1CD5-45E4-B03A-D52A03DE88E7}" type="datetimeFigureOut">
              <a:rPr lang="ko-KR" altLang="en-US"/>
              <a:pPr>
                <a:defRPr/>
              </a:pPr>
              <a:t>2014-03-14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7DD10B-24AE-4EF9-A78C-12B5C69EB238}" type="datetimeFigureOut">
              <a:rPr lang="ko-KR" altLang="en-US"/>
              <a:pPr>
                <a:defRPr/>
              </a:pPr>
              <a:t>2014-03-14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81AFDC-DA48-4685-873C-D098A872B95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87" r:id="rId4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-윤고딕12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-윤고딕12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-윤고딕120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-윤고딕120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-윤고딕12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9"/>
          <p:cNvGrpSpPr>
            <a:grpSpLocks/>
          </p:cNvGrpSpPr>
          <p:nvPr/>
        </p:nvGrpSpPr>
        <p:grpSpPr bwMode="auto">
          <a:xfrm>
            <a:off x="0" y="0"/>
            <a:ext cx="1187450" cy="1844675"/>
            <a:chOff x="1912" y="2160"/>
            <a:chExt cx="741" cy="1316"/>
          </a:xfrm>
        </p:grpSpPr>
        <p:pic>
          <p:nvPicPr>
            <p:cNvPr id="24588" name="Picture 17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2" y="2160"/>
              <a:ext cx="737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18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16" y="2819"/>
              <a:ext cx="737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9" name="Group 30"/>
          <p:cNvGrpSpPr>
            <a:grpSpLocks/>
          </p:cNvGrpSpPr>
          <p:nvPr/>
        </p:nvGrpSpPr>
        <p:grpSpPr bwMode="auto">
          <a:xfrm>
            <a:off x="7596188" y="4652963"/>
            <a:ext cx="1547812" cy="2205037"/>
            <a:chOff x="657" y="2704"/>
            <a:chExt cx="737" cy="1292"/>
          </a:xfrm>
        </p:grpSpPr>
        <p:pic>
          <p:nvPicPr>
            <p:cNvPr id="24586" name="Picture 19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" y="3339"/>
              <a:ext cx="737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20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7" y="2704"/>
              <a:ext cx="737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0" name="WordArt 2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300" y="2633663"/>
            <a:ext cx="21701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1" descr="그림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21" t="3592" r="1506" b="24530"/>
          <a:stretch>
            <a:fillRect/>
          </a:stretch>
        </p:blipFill>
        <p:spPr bwMode="auto">
          <a:xfrm>
            <a:off x="5435600" y="908050"/>
            <a:ext cx="3540125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 noChangeShapeType="1"/>
          </p:cNvSpPr>
          <p:nvPr/>
        </p:nvSpPr>
        <p:spPr bwMode="auto">
          <a:xfrm>
            <a:off x="1403350" y="1989138"/>
            <a:ext cx="6337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광주전남 이상기후와 기후변화 현황</a:t>
            </a:r>
          </a:p>
        </p:txBody>
      </p:sp>
      <p:sp>
        <p:nvSpPr>
          <p:cNvPr id="24583" name="Line 33"/>
          <p:cNvSpPr>
            <a:spLocks noChangeShapeType="1"/>
          </p:cNvSpPr>
          <p:nvPr/>
        </p:nvSpPr>
        <p:spPr bwMode="gray">
          <a:xfrm flipV="1">
            <a:off x="396875" y="2852738"/>
            <a:ext cx="8423275" cy="1587"/>
          </a:xfrm>
          <a:prstGeom prst="line">
            <a:avLst/>
          </a:prstGeom>
          <a:noFill/>
          <a:ln w="63500">
            <a:solidFill>
              <a:srgbClr val="FF6600"/>
            </a:solidFill>
            <a:prstDash val="sysDot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84" name="부제목 5"/>
          <p:cNvSpPr>
            <a:spLocks/>
          </p:cNvSpPr>
          <p:nvPr/>
        </p:nvSpPr>
        <p:spPr bwMode="auto">
          <a:xfrm>
            <a:off x="1096963" y="3141663"/>
            <a:ext cx="69342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kumimoji="0" lang="en-US" altLang="ko-KR" sz="2400" b="1"/>
              <a:t>2010 </a:t>
            </a:r>
            <a:r>
              <a:rPr kumimoji="0" lang="ko-KR" altLang="en-US" sz="2400" b="1"/>
              <a:t>기후보호 포럼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kumimoji="0" lang="en-US" altLang="ko-KR" sz="2400" b="1"/>
              <a:t>2010. 10. 14.</a:t>
            </a:r>
            <a:endParaRPr kumimoji="0" lang="ko-KR" altLang="en-US" sz="2400" b="1"/>
          </a:p>
        </p:txBody>
      </p:sp>
      <p:sp>
        <p:nvSpPr>
          <p:cNvPr id="10" name="부제목 5"/>
          <p:cNvSpPr txBox="1">
            <a:spLocks/>
          </p:cNvSpPr>
          <p:nvPr/>
        </p:nvSpPr>
        <p:spPr bwMode="auto">
          <a:xfrm>
            <a:off x="1427163" y="5778500"/>
            <a:ext cx="6284912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ko-KR" altLang="en-US" sz="2400" b="1" kern="0" dirty="0"/>
              <a:t>광주지방기상청 기후과장 최경철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8"/>
          <p:cNvSpPr>
            <a:spLocks noChangeArrowheads="1"/>
          </p:cNvSpPr>
          <p:nvPr/>
        </p:nvSpPr>
        <p:spPr bwMode="auto">
          <a:xfrm>
            <a:off x="0" y="6237288"/>
            <a:ext cx="2987675" cy="620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그룹 15"/>
          <p:cNvGrpSpPr>
            <a:grpSpLocks/>
          </p:cNvGrpSpPr>
          <p:nvPr/>
        </p:nvGrpSpPr>
        <p:grpSpPr bwMode="auto">
          <a:xfrm>
            <a:off x="223838" y="1281113"/>
            <a:ext cx="5000625" cy="2500312"/>
            <a:chOff x="4711224" y="942575"/>
            <a:chExt cx="3313113" cy="2592388"/>
          </a:xfrm>
        </p:grpSpPr>
        <p:pic>
          <p:nvPicPr>
            <p:cNvPr id="67599" name="Picture 7" descr="UNI000013182ab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2524" y="982663"/>
              <a:ext cx="3238500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0" name="AutoShape 8"/>
            <p:cNvSpPr>
              <a:spLocks noChangeArrowheads="1"/>
            </p:cNvSpPr>
            <p:nvPr/>
          </p:nvSpPr>
          <p:spPr bwMode="auto">
            <a:xfrm>
              <a:off x="4711224" y="942575"/>
              <a:ext cx="3313113" cy="2592388"/>
            </a:xfrm>
            <a:prstGeom prst="roundRect">
              <a:avLst>
                <a:gd name="adj" fmla="val 9569"/>
              </a:avLst>
            </a:prstGeom>
            <a:noFill/>
            <a:ln w="38100">
              <a:solidFill>
                <a:srgbClr val="2E6792"/>
              </a:solidFill>
              <a:round/>
              <a:headEnd/>
              <a:tailEnd/>
            </a:ln>
          </p:spPr>
          <p:txBody>
            <a:bodyPr wrap="none" anchor="b" anchorCtr="1"/>
            <a:lstStyle/>
            <a:p>
              <a:pPr algn="ctr" eaLnBrk="0" latinLnBrk="0" hangingPunct="0"/>
              <a:r>
                <a:rPr kumimoji="0" lang="en-US" altLang="ko-KR" b="1">
                  <a:solidFill>
                    <a:srgbClr val="2E6792"/>
                  </a:solidFill>
                  <a:latin typeface="맑은 고딕" pitchFamily="50" charset="-127"/>
                  <a:ea typeface="맑은 고딕" pitchFamily="50" charset="-127"/>
                </a:rPr>
                <a:t>80 mm </a:t>
              </a:r>
              <a:r>
                <a:rPr kumimoji="0" lang="ko-KR" altLang="en-US" b="1">
                  <a:solidFill>
                    <a:srgbClr val="2E6792"/>
                  </a:solidFill>
                  <a:latin typeface="맑은 고딕" pitchFamily="50" charset="-127"/>
                  <a:ea typeface="맑은 고딕" pitchFamily="50" charset="-127"/>
                </a:rPr>
                <a:t>이상 호우빈도</a:t>
              </a: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en-US" altLang="ko-KR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그룹 21"/>
          <p:cNvGrpSpPr>
            <a:grpSpLocks/>
          </p:cNvGrpSpPr>
          <p:nvPr/>
        </p:nvGrpSpPr>
        <p:grpSpPr bwMode="auto">
          <a:xfrm>
            <a:off x="214313" y="3995738"/>
            <a:ext cx="5000625" cy="2500312"/>
            <a:chOff x="1430638" y="3607988"/>
            <a:chExt cx="3313113" cy="2592387"/>
          </a:xfrm>
        </p:grpSpPr>
        <p:pic>
          <p:nvPicPr>
            <p:cNvPr id="67597" name="Picture 13" descr="UNI000013182ab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7963" y="3646488"/>
              <a:ext cx="3238500" cy="2519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8" name="AutoShape 14"/>
            <p:cNvSpPr>
              <a:spLocks noChangeArrowheads="1"/>
            </p:cNvSpPr>
            <p:nvPr/>
          </p:nvSpPr>
          <p:spPr bwMode="auto">
            <a:xfrm>
              <a:off x="1430638" y="3607988"/>
              <a:ext cx="3313113" cy="2592387"/>
            </a:xfrm>
            <a:prstGeom prst="roundRect">
              <a:avLst>
                <a:gd name="adj" fmla="val 9569"/>
              </a:avLst>
            </a:prstGeom>
            <a:noFill/>
            <a:ln w="38100">
              <a:solidFill>
                <a:srgbClr val="2E6792"/>
              </a:solidFill>
              <a:round/>
              <a:headEnd/>
              <a:tailEnd/>
            </a:ln>
          </p:spPr>
          <p:txBody>
            <a:bodyPr wrap="none" anchor="b" anchorCtr="1"/>
            <a:lstStyle/>
            <a:p>
              <a:pPr algn="ctr" eaLnBrk="0" latinLnBrk="0" hangingPunct="0"/>
              <a:r>
                <a:rPr kumimoji="0" lang="ko-KR" altLang="en-US" b="1">
                  <a:solidFill>
                    <a:srgbClr val="2E6792"/>
                  </a:solidFill>
                  <a:latin typeface="맑은 고딕" pitchFamily="50" charset="-127"/>
                  <a:ea typeface="맑은 고딕" pitchFamily="50" charset="-127"/>
                </a:rPr>
                <a:t>대설빈도</a:t>
              </a: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ko-KR" altLang="en-US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endParaRPr kumimoji="0" lang="en-US" altLang="ko-KR" b="1">
                <a:solidFill>
                  <a:srgbClr val="2E679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7589" name="TextBox 27"/>
          <p:cNvSpPr txBox="1">
            <a:spLocks noChangeArrowheads="1"/>
          </p:cNvSpPr>
          <p:nvPr/>
        </p:nvSpPr>
        <p:spPr bwMode="auto">
          <a:xfrm>
            <a:off x="3148013" y="6567488"/>
            <a:ext cx="1928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ko-KR" altLang="en-US" sz="1000">
                <a:latin typeface="휴먼모음T" pitchFamily="18" charset="-127"/>
                <a:ea typeface="휴먼모음T" pitchFamily="18" charset="-127"/>
              </a:rPr>
              <a:t>출처</a:t>
            </a:r>
            <a:r>
              <a:rPr kumimoji="0" lang="en-US" altLang="ko-KR" sz="1000">
                <a:latin typeface="휴먼모음T" pitchFamily="18" charset="-127"/>
                <a:ea typeface="휴먼모음T" pitchFamily="18" charset="-127"/>
              </a:rPr>
              <a:t>: </a:t>
            </a:r>
            <a:r>
              <a:rPr kumimoji="0" lang="ko-KR" altLang="en-US" sz="1000">
                <a:latin typeface="휴먼모음T" pitchFamily="18" charset="-127"/>
                <a:ea typeface="휴먼모음T" pitchFamily="18" charset="-127"/>
              </a:rPr>
              <a:t>국립기상연구소</a:t>
            </a:r>
          </a:p>
        </p:txBody>
      </p:sp>
      <p:cxnSp>
        <p:nvCxnSpPr>
          <p:cNvPr id="67590" name="꺾인 연결선 28"/>
          <p:cNvCxnSpPr>
            <a:cxnSpLocks noChangeShapeType="1"/>
            <a:stCxn id="67600" idx="3"/>
            <a:endCxn id="67598" idx="3"/>
          </p:cNvCxnSpPr>
          <p:nvPr/>
        </p:nvCxnSpPr>
        <p:spPr bwMode="auto">
          <a:xfrm flipH="1">
            <a:off x="5233988" y="2532063"/>
            <a:ext cx="9525" cy="2714625"/>
          </a:xfrm>
          <a:prstGeom prst="bentConnector3">
            <a:avLst>
              <a:gd name="adj1" fmla="val -2200000"/>
            </a:avLst>
          </a:prstGeom>
          <a:noFill/>
          <a:ln w="349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67591" name="직사각형 37"/>
          <p:cNvSpPr>
            <a:spLocks noChangeArrowheads="1"/>
          </p:cNvSpPr>
          <p:nvPr/>
        </p:nvSpPr>
        <p:spPr bwMode="auto">
          <a:xfrm>
            <a:off x="5643563" y="3067050"/>
            <a:ext cx="33575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ko-KR" altLang="en-US"/>
              <a:t>여름철 호우빈도 증가 </a:t>
            </a:r>
            <a:endParaRPr kumimoji="0" lang="en-US" altLang="ko-KR"/>
          </a:p>
          <a:p>
            <a:pPr algn="just"/>
            <a:r>
              <a:rPr kumimoji="0" lang="ko-KR" altLang="ko-KR"/>
              <a:t>→</a:t>
            </a:r>
            <a:r>
              <a:rPr kumimoji="0" lang="en-US" altLang="ko-KR"/>
              <a:t> </a:t>
            </a:r>
            <a:r>
              <a:rPr kumimoji="0" lang="ko-KR" altLang="en-US">
                <a:solidFill>
                  <a:srgbClr val="FF0000"/>
                </a:solidFill>
              </a:rPr>
              <a:t>홍수피해 가능성 증가</a:t>
            </a:r>
            <a:endParaRPr kumimoji="0" lang="en-US" altLang="ko-KR">
              <a:solidFill>
                <a:srgbClr val="FF0000"/>
              </a:solidFill>
            </a:endParaRPr>
          </a:p>
          <a:p>
            <a:pPr algn="just"/>
            <a:endParaRPr kumimoji="0" lang="en-US" altLang="ko-KR"/>
          </a:p>
          <a:p>
            <a:pPr algn="just"/>
            <a:r>
              <a:rPr kumimoji="0" lang="ko-KR" altLang="en-US"/>
              <a:t>겨울철 대설 빈도 감소</a:t>
            </a:r>
            <a:endParaRPr kumimoji="0" lang="en-US" altLang="ko-KR"/>
          </a:p>
          <a:p>
            <a:pPr algn="just"/>
            <a:r>
              <a:rPr kumimoji="0" lang="ko-KR" altLang="ko-KR"/>
              <a:t>→</a:t>
            </a:r>
            <a:r>
              <a:rPr kumimoji="0" lang="en-US" altLang="ko-KR"/>
              <a:t> </a:t>
            </a:r>
            <a:r>
              <a:rPr kumimoji="0" lang="ko-KR" altLang="en-US">
                <a:solidFill>
                  <a:srgbClr val="FF0000"/>
                </a:solidFill>
              </a:rPr>
              <a:t>봄철 가뭄 발생 가능성 증가</a:t>
            </a:r>
            <a:endParaRPr kumimoji="0" lang="en-US" altLang="ko-KR">
              <a:solidFill>
                <a:srgbClr val="FF0000"/>
              </a:solidFill>
            </a:endParaRPr>
          </a:p>
        </p:txBody>
      </p:sp>
      <p:sp>
        <p:nvSpPr>
          <p:cNvPr id="40" name="위로 구부러진 화살표 39"/>
          <p:cNvSpPr>
            <a:spLocks noChangeArrowheads="1"/>
          </p:cNvSpPr>
          <p:nvPr/>
        </p:nvSpPr>
        <p:spPr bwMode="auto">
          <a:xfrm rot="-2935219">
            <a:off x="4087019" y="2488407"/>
            <a:ext cx="285750" cy="112712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41" name="위로 구부러진 화살표 40"/>
          <p:cNvSpPr/>
          <p:nvPr/>
        </p:nvSpPr>
        <p:spPr>
          <a:xfrm rot="2626068">
            <a:off x="3648075" y="5675313"/>
            <a:ext cx="285750" cy="155575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5786438" y="2281238"/>
            <a:ext cx="2928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우리나라 강수 패턴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-214313" y="357188"/>
            <a:ext cx="5865813" cy="7270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F298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7596" name="제목 1"/>
          <p:cNvSpPr txBox="1">
            <a:spLocks/>
          </p:cNvSpPr>
          <p:nvPr/>
        </p:nvSpPr>
        <p:spPr bwMode="auto">
          <a:xfrm>
            <a:off x="76200" y="344488"/>
            <a:ext cx="55753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3200">
                <a:solidFill>
                  <a:schemeClr val="bg1"/>
                </a:solidFill>
              </a:rPr>
              <a:t>  기후변화 영향 </a:t>
            </a:r>
            <a:r>
              <a:rPr kumimoji="0" lang="en-US" altLang="ko-KR" sz="3200">
                <a:solidFill>
                  <a:schemeClr val="bg1"/>
                </a:solidFill>
                <a:latin typeface="Arial" pitchFamily="34" charset="0"/>
              </a:rPr>
              <a:t>–</a:t>
            </a:r>
            <a:r>
              <a:rPr kumimoji="0" lang="en-US" altLang="ko-KR" sz="3200">
                <a:solidFill>
                  <a:schemeClr val="bg1"/>
                </a:solidFill>
              </a:rPr>
              <a:t> </a:t>
            </a:r>
            <a:r>
              <a:rPr kumimoji="0" lang="ko-KR" altLang="en-US" sz="3200">
                <a:solidFill>
                  <a:schemeClr val="bg1"/>
                </a:solidFill>
              </a:rPr>
              <a:t>홍수</a:t>
            </a:r>
            <a:r>
              <a:rPr kumimoji="0" lang="en-US" altLang="ko-KR" sz="3200">
                <a:solidFill>
                  <a:schemeClr val="bg1"/>
                </a:solidFill>
              </a:rPr>
              <a:t>/</a:t>
            </a:r>
            <a:r>
              <a:rPr kumimoji="0" lang="ko-KR" altLang="en-US" sz="3200">
                <a:solidFill>
                  <a:schemeClr val="bg1"/>
                </a:solidFill>
              </a:rPr>
              <a:t>가뭄</a:t>
            </a:r>
            <a:endParaRPr kumimoji="0" lang="en-US" altLang="ko-K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1"/>
          <p:cNvSpPr>
            <a:spLocks noChangeArrowheads="1"/>
          </p:cNvSpPr>
          <p:nvPr/>
        </p:nvSpPr>
        <p:spPr bwMode="auto">
          <a:xfrm>
            <a:off x="-214313" y="6237288"/>
            <a:ext cx="2987676" cy="620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806575"/>
            <a:ext cx="3857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모서리가 둥근 직사각형 2"/>
          <p:cNvSpPr/>
          <p:nvPr/>
        </p:nvSpPr>
        <p:spPr>
          <a:xfrm>
            <a:off x="285750" y="1571625"/>
            <a:ext cx="4000500" cy="4878388"/>
          </a:xfrm>
          <a:prstGeom prst="roundRect">
            <a:avLst>
              <a:gd name="adj" fmla="val 474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500563" y="1582738"/>
            <a:ext cx="4357687" cy="4867275"/>
          </a:xfrm>
          <a:prstGeom prst="roundRect">
            <a:avLst>
              <a:gd name="adj" fmla="val 8716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7126" y="5664215"/>
            <a:ext cx="38576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kumimoji="0" lang="ko-KR" altLang="en-US" sz="1600" b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생산성이 </a:t>
            </a:r>
            <a:r>
              <a:rPr kumimoji="0" lang="en-US" altLang="ko-KR" sz="1600" b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2000</a:t>
            </a:r>
            <a:r>
              <a:rPr kumimoji="0" lang="ko-KR" altLang="en-US" sz="1600" b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년 대비  </a:t>
            </a:r>
            <a:r>
              <a:rPr kumimoji="0" lang="en-US" altLang="ko-KR" sz="1600" b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25%</a:t>
            </a:r>
            <a:r>
              <a:rPr kumimoji="0" lang="ko-KR" altLang="en-US" sz="1600" b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까지 감소</a:t>
            </a:r>
            <a:endParaRPr kumimoji="0" lang="en-US" altLang="ko-KR" sz="1600" b="1" dirty="0">
              <a:solidFill>
                <a:srgbClr val="C00000"/>
              </a:solidFill>
            </a:endParaRPr>
          </a:p>
        </p:txBody>
      </p:sp>
      <p:sp>
        <p:nvSpPr>
          <p:cNvPr id="68615" name="Freeform 296"/>
          <p:cNvSpPr>
            <a:spLocks/>
          </p:cNvSpPr>
          <p:nvPr/>
        </p:nvSpPr>
        <p:spPr bwMode="auto">
          <a:xfrm rot="10800000">
            <a:off x="928688" y="5092700"/>
            <a:ext cx="2714625" cy="357188"/>
          </a:xfrm>
          <a:custGeom>
            <a:avLst/>
            <a:gdLst>
              <a:gd name="T0" fmla="*/ 2147483647 w 5034"/>
              <a:gd name="T1" fmla="*/ 0 h 1908"/>
              <a:gd name="T2" fmla="*/ 2147483647 w 5034"/>
              <a:gd name="T3" fmla="*/ 2147483647 h 1908"/>
              <a:gd name="T4" fmla="*/ 2147483647 w 5034"/>
              <a:gd name="T5" fmla="*/ 2147483647 h 1908"/>
              <a:gd name="T6" fmla="*/ 0 w 5034"/>
              <a:gd name="T7" fmla="*/ 2147483647 h 1908"/>
              <a:gd name="T8" fmla="*/ 2147483647 w 5034"/>
              <a:gd name="T9" fmla="*/ 2147483647 h 1908"/>
              <a:gd name="T10" fmla="*/ 2147483647 w 5034"/>
              <a:gd name="T11" fmla="*/ 2147483647 h 1908"/>
              <a:gd name="T12" fmla="*/ 2147483647 w 5034"/>
              <a:gd name="T13" fmla="*/ 2147483647 h 1908"/>
              <a:gd name="T14" fmla="*/ 2147483647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928658" y="1306497"/>
            <a:ext cx="2643206" cy="42862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6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작물의 생산성 악화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143534" y="1306497"/>
            <a:ext cx="2643206" cy="42862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6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수요와 공급의 불균형</a:t>
            </a:r>
          </a:p>
        </p:txBody>
      </p:sp>
      <p:sp>
        <p:nvSpPr>
          <p:cNvPr id="9" name="자유형 8"/>
          <p:cNvSpPr/>
          <p:nvPr/>
        </p:nvSpPr>
        <p:spPr>
          <a:xfrm>
            <a:off x="4643438" y="1878013"/>
            <a:ext cx="4000500" cy="2214562"/>
          </a:xfrm>
          <a:custGeom>
            <a:avLst/>
            <a:gdLst>
              <a:gd name="connsiteX0" fmla="*/ 0 w 7786742"/>
              <a:gd name="connsiteY0" fmla="*/ 217663 h 2176626"/>
              <a:gd name="connsiteX1" fmla="*/ 63752 w 7786742"/>
              <a:gd name="connsiteY1" fmla="*/ 63752 h 2176626"/>
              <a:gd name="connsiteX2" fmla="*/ 217663 w 7786742"/>
              <a:gd name="connsiteY2" fmla="*/ 0 h 2176626"/>
              <a:gd name="connsiteX3" fmla="*/ 7569079 w 7786742"/>
              <a:gd name="connsiteY3" fmla="*/ 0 h 2176626"/>
              <a:gd name="connsiteX4" fmla="*/ 7722990 w 7786742"/>
              <a:gd name="connsiteY4" fmla="*/ 63752 h 2176626"/>
              <a:gd name="connsiteX5" fmla="*/ 7786742 w 7786742"/>
              <a:gd name="connsiteY5" fmla="*/ 217663 h 2176626"/>
              <a:gd name="connsiteX6" fmla="*/ 7786742 w 7786742"/>
              <a:gd name="connsiteY6" fmla="*/ 1958963 h 2176626"/>
              <a:gd name="connsiteX7" fmla="*/ 7722990 w 7786742"/>
              <a:gd name="connsiteY7" fmla="*/ 2112874 h 2176626"/>
              <a:gd name="connsiteX8" fmla="*/ 7569079 w 7786742"/>
              <a:gd name="connsiteY8" fmla="*/ 2176626 h 2176626"/>
              <a:gd name="connsiteX9" fmla="*/ 217663 w 7786742"/>
              <a:gd name="connsiteY9" fmla="*/ 2176626 h 2176626"/>
              <a:gd name="connsiteX10" fmla="*/ 63752 w 7786742"/>
              <a:gd name="connsiteY10" fmla="*/ 2112874 h 2176626"/>
              <a:gd name="connsiteX11" fmla="*/ 0 w 7786742"/>
              <a:gd name="connsiteY11" fmla="*/ 1958963 h 2176626"/>
              <a:gd name="connsiteX12" fmla="*/ 0 w 7786742"/>
              <a:gd name="connsiteY12" fmla="*/ 217663 h 217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42" h="2176626">
                <a:moveTo>
                  <a:pt x="0" y="217663"/>
                </a:moveTo>
                <a:cubicBezTo>
                  <a:pt x="0" y="159935"/>
                  <a:pt x="22932" y="104572"/>
                  <a:pt x="63752" y="63752"/>
                </a:cubicBezTo>
                <a:cubicBezTo>
                  <a:pt x="104572" y="22932"/>
                  <a:pt x="159935" y="0"/>
                  <a:pt x="217663" y="0"/>
                </a:cubicBezTo>
                <a:lnTo>
                  <a:pt x="7569079" y="0"/>
                </a:lnTo>
                <a:cubicBezTo>
                  <a:pt x="7626807" y="0"/>
                  <a:pt x="7682170" y="22932"/>
                  <a:pt x="7722990" y="63752"/>
                </a:cubicBezTo>
                <a:cubicBezTo>
                  <a:pt x="7763810" y="104572"/>
                  <a:pt x="7786742" y="159935"/>
                  <a:pt x="7786742" y="217663"/>
                </a:cubicBezTo>
                <a:lnTo>
                  <a:pt x="7786742" y="1958963"/>
                </a:lnTo>
                <a:cubicBezTo>
                  <a:pt x="7786742" y="2016691"/>
                  <a:pt x="7763810" y="2072054"/>
                  <a:pt x="7722990" y="2112874"/>
                </a:cubicBezTo>
                <a:cubicBezTo>
                  <a:pt x="7682170" y="2153694"/>
                  <a:pt x="7626807" y="2176626"/>
                  <a:pt x="7569079" y="2176626"/>
                </a:cubicBezTo>
                <a:lnTo>
                  <a:pt x="217663" y="2176626"/>
                </a:lnTo>
                <a:cubicBezTo>
                  <a:pt x="159935" y="2176626"/>
                  <a:pt x="104572" y="2153694"/>
                  <a:pt x="63752" y="2112874"/>
                </a:cubicBezTo>
                <a:cubicBezTo>
                  <a:pt x="22932" y="2072054"/>
                  <a:pt x="0" y="2016691"/>
                  <a:pt x="0" y="1958963"/>
                </a:cubicBezTo>
                <a:lnTo>
                  <a:pt x="0" y="2176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66451" tIns="91440" rIns="91441" bIns="91440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ko-KR" altLang="en-US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수요 증가</a:t>
            </a:r>
            <a:endParaRPr kumimoji="0" lang="en-US" altLang="ko-KR" sz="16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kumimoji="0" lang="ko-KR" altLang="en-US" sz="8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1450" lvl="1" indent="-171450" defTabSz="10668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kumimoji="0" lang="ko-KR" altLang="en-US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세계 인구의 증가 </a:t>
            </a:r>
            <a:r>
              <a:rPr kumimoji="0" lang="en-US" altLang="ko-KR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(2030</a:t>
            </a:r>
            <a:r>
              <a:rPr kumimoji="0" lang="ko-KR" altLang="en-US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en-US" altLang="ko-KR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80</a:t>
            </a:r>
            <a:r>
              <a:rPr kumimoji="0" lang="ko-KR" altLang="en-US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kumimoji="0" lang="en-US" altLang="ko-KR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sz="16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1450" lvl="1" indent="-171450" defTabSz="10668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Tx/>
              <a:buChar char="•"/>
              <a:defRPr/>
            </a:pPr>
            <a:r>
              <a:rPr kumimoji="0" lang="ko-KR" altLang="en-US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개도국 소득증가에 따른 수요증가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32338" y="1958975"/>
            <a:ext cx="1697037" cy="200025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자유형 10"/>
          <p:cNvSpPr/>
          <p:nvPr/>
        </p:nvSpPr>
        <p:spPr>
          <a:xfrm>
            <a:off x="4643438" y="4164013"/>
            <a:ext cx="4000500" cy="2071687"/>
          </a:xfrm>
          <a:custGeom>
            <a:avLst/>
            <a:gdLst>
              <a:gd name="connsiteX0" fmla="*/ 0 w 7786742"/>
              <a:gd name="connsiteY0" fmla="*/ 217663 h 2176626"/>
              <a:gd name="connsiteX1" fmla="*/ 63752 w 7786742"/>
              <a:gd name="connsiteY1" fmla="*/ 63752 h 2176626"/>
              <a:gd name="connsiteX2" fmla="*/ 217663 w 7786742"/>
              <a:gd name="connsiteY2" fmla="*/ 0 h 2176626"/>
              <a:gd name="connsiteX3" fmla="*/ 7569079 w 7786742"/>
              <a:gd name="connsiteY3" fmla="*/ 0 h 2176626"/>
              <a:gd name="connsiteX4" fmla="*/ 7722990 w 7786742"/>
              <a:gd name="connsiteY4" fmla="*/ 63752 h 2176626"/>
              <a:gd name="connsiteX5" fmla="*/ 7786742 w 7786742"/>
              <a:gd name="connsiteY5" fmla="*/ 217663 h 2176626"/>
              <a:gd name="connsiteX6" fmla="*/ 7786742 w 7786742"/>
              <a:gd name="connsiteY6" fmla="*/ 1958963 h 2176626"/>
              <a:gd name="connsiteX7" fmla="*/ 7722990 w 7786742"/>
              <a:gd name="connsiteY7" fmla="*/ 2112874 h 2176626"/>
              <a:gd name="connsiteX8" fmla="*/ 7569079 w 7786742"/>
              <a:gd name="connsiteY8" fmla="*/ 2176626 h 2176626"/>
              <a:gd name="connsiteX9" fmla="*/ 217663 w 7786742"/>
              <a:gd name="connsiteY9" fmla="*/ 2176626 h 2176626"/>
              <a:gd name="connsiteX10" fmla="*/ 63752 w 7786742"/>
              <a:gd name="connsiteY10" fmla="*/ 2112874 h 2176626"/>
              <a:gd name="connsiteX11" fmla="*/ 0 w 7786742"/>
              <a:gd name="connsiteY11" fmla="*/ 1958963 h 2176626"/>
              <a:gd name="connsiteX12" fmla="*/ 0 w 7786742"/>
              <a:gd name="connsiteY12" fmla="*/ 217663 h 217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42" h="2176626">
                <a:moveTo>
                  <a:pt x="0" y="217663"/>
                </a:moveTo>
                <a:cubicBezTo>
                  <a:pt x="0" y="159935"/>
                  <a:pt x="22932" y="104572"/>
                  <a:pt x="63752" y="63752"/>
                </a:cubicBezTo>
                <a:cubicBezTo>
                  <a:pt x="104572" y="22932"/>
                  <a:pt x="159935" y="0"/>
                  <a:pt x="217663" y="0"/>
                </a:cubicBezTo>
                <a:lnTo>
                  <a:pt x="7569079" y="0"/>
                </a:lnTo>
                <a:cubicBezTo>
                  <a:pt x="7626807" y="0"/>
                  <a:pt x="7682170" y="22932"/>
                  <a:pt x="7722990" y="63752"/>
                </a:cubicBezTo>
                <a:cubicBezTo>
                  <a:pt x="7763810" y="104572"/>
                  <a:pt x="7786742" y="159935"/>
                  <a:pt x="7786742" y="217663"/>
                </a:cubicBezTo>
                <a:lnTo>
                  <a:pt x="7786742" y="1958963"/>
                </a:lnTo>
                <a:cubicBezTo>
                  <a:pt x="7786742" y="2016691"/>
                  <a:pt x="7763810" y="2072054"/>
                  <a:pt x="7722990" y="2112874"/>
                </a:cubicBezTo>
                <a:cubicBezTo>
                  <a:pt x="7682170" y="2153694"/>
                  <a:pt x="7626807" y="2176626"/>
                  <a:pt x="7569079" y="2176626"/>
                </a:cubicBezTo>
                <a:lnTo>
                  <a:pt x="217663" y="2176626"/>
                </a:lnTo>
                <a:cubicBezTo>
                  <a:pt x="159935" y="2176626"/>
                  <a:pt x="104572" y="2153694"/>
                  <a:pt x="63752" y="2112874"/>
                </a:cubicBezTo>
                <a:cubicBezTo>
                  <a:pt x="22932" y="2072054"/>
                  <a:pt x="0" y="2016691"/>
                  <a:pt x="0" y="1958963"/>
                </a:cubicBezTo>
                <a:lnTo>
                  <a:pt x="0" y="2176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66451" tIns="91440" rIns="91441" bIns="91440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ko-KR" altLang="en-US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공급 감소</a:t>
            </a:r>
            <a:endParaRPr kumimoji="0" lang="en-US" altLang="ko-KR" sz="16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kumimoji="0" lang="ko-KR" altLang="en-US" sz="8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1450" lvl="1" indent="-171450" defTabSz="10668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kumimoji="0" lang="ko-KR" altLang="en-US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작물의 생산성 둔화</a:t>
            </a:r>
          </a:p>
          <a:p>
            <a:pPr marL="171450" lvl="1" indent="-171450" defTabSz="10668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Tx/>
              <a:buChar char="•"/>
              <a:defRPr/>
            </a:pPr>
            <a:r>
              <a:rPr kumimoji="0" lang="ko-KR" altLang="en-US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지구온난화로 인한 경지면적 한계</a:t>
            </a:r>
            <a:endParaRPr kumimoji="0" lang="en-US" altLang="ko-KR" sz="16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1450" lvl="1" indent="-171450" defTabSz="10668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Tx/>
              <a:buChar char="•"/>
              <a:defRPr/>
            </a:pPr>
            <a:r>
              <a:rPr kumimoji="0" lang="ko-KR" altLang="en-US" sz="1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물 부족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714875" y="4235450"/>
            <a:ext cx="1643063" cy="1928813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모서리가 둥근 직사각형 26"/>
          <p:cNvSpPr/>
          <p:nvPr/>
        </p:nvSpPr>
        <p:spPr>
          <a:xfrm>
            <a:off x="-214313" y="357188"/>
            <a:ext cx="5865813" cy="7270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F298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8627" name="제목 1"/>
          <p:cNvSpPr txBox="1">
            <a:spLocks/>
          </p:cNvSpPr>
          <p:nvPr/>
        </p:nvSpPr>
        <p:spPr bwMode="auto">
          <a:xfrm>
            <a:off x="76200" y="344488"/>
            <a:ext cx="55753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3200">
                <a:solidFill>
                  <a:schemeClr val="bg1"/>
                </a:solidFill>
              </a:rPr>
              <a:t>  기후변화 영향 </a:t>
            </a:r>
            <a:r>
              <a:rPr kumimoji="0" lang="en-US" altLang="ko-KR" sz="3200">
                <a:solidFill>
                  <a:schemeClr val="bg1"/>
                </a:solidFill>
                <a:latin typeface="Arial" pitchFamily="34" charset="0"/>
              </a:rPr>
              <a:t>–</a:t>
            </a:r>
            <a:r>
              <a:rPr kumimoji="0" lang="en-US" altLang="ko-KR" sz="3200">
                <a:solidFill>
                  <a:schemeClr val="bg1"/>
                </a:solidFill>
              </a:rPr>
              <a:t> </a:t>
            </a:r>
            <a:r>
              <a:rPr kumimoji="0" lang="ko-KR" altLang="en-US" sz="3200">
                <a:solidFill>
                  <a:schemeClr val="bg1"/>
                </a:solidFill>
              </a:rPr>
              <a:t>농업</a:t>
            </a:r>
            <a:r>
              <a:rPr kumimoji="0" lang="en-US" altLang="ko-KR" sz="3200">
                <a:solidFill>
                  <a:schemeClr val="bg1"/>
                </a:solidFill>
              </a:rPr>
              <a:t>/</a:t>
            </a:r>
            <a:r>
              <a:rPr kumimoji="0" lang="ko-KR" altLang="en-US" sz="3200">
                <a:solidFill>
                  <a:schemeClr val="bg1"/>
                </a:solidFill>
              </a:rPr>
              <a:t>식량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9"/>
          <p:cNvSpPr txBox="1">
            <a:spLocks noChangeArrowheads="1"/>
          </p:cNvSpPr>
          <p:nvPr/>
        </p:nvSpPr>
        <p:spPr bwMode="auto">
          <a:xfrm>
            <a:off x="34925" y="1125538"/>
            <a:ext cx="8840788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최악의 시나리오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(CO</a:t>
            </a:r>
            <a:r>
              <a:rPr kumimoji="0" lang="en-US" altLang="ko-KR" b="1" baseline="-250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 농도 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970ppm): 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화석연료 대량 </a:t>
            </a:r>
            <a:r>
              <a:rPr kumimoji="0" lang="ko-KR" altLang="en-US" b="1" dirty="0" err="1">
                <a:latin typeface="맑은 고딕" pitchFamily="50" charset="-127"/>
                <a:ea typeface="맑은 고딕" pitchFamily="50" charset="-127"/>
              </a:rPr>
              <a:t>소비형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 사회가 계속된다면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, 1980~1999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년에 비하여 </a:t>
            </a:r>
            <a:r>
              <a:rPr kumimoji="0" lang="ko-KR" altLang="en-US" b="1" dirty="0" err="1">
                <a:latin typeface="맑은 고딕" pitchFamily="50" charset="-127"/>
                <a:ea typeface="맑은 고딕" pitchFamily="50" charset="-127"/>
              </a:rPr>
              <a:t>금세기말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(2090~2099) </a:t>
            </a:r>
            <a:r>
              <a:rPr kumimoji="0" lang="ko-KR" altLang="en-US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지구평균 기온은 최고 </a:t>
            </a:r>
            <a:r>
              <a:rPr kumimoji="0" lang="en-US" altLang="ko-KR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6.4℃, </a:t>
            </a:r>
          </a:p>
          <a:p>
            <a:pPr marL="268288" indent="-268288">
              <a:lnSpc>
                <a:spcPct val="60000"/>
              </a:lnSpc>
              <a:spcBef>
                <a:spcPct val="50000"/>
              </a:spcBef>
            </a:pPr>
            <a:r>
              <a:rPr kumimoji="0" lang="ko-KR" altLang="en-US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  해수면은 최고 </a:t>
            </a:r>
            <a:r>
              <a:rPr kumimoji="0" lang="en-US" altLang="ko-KR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59cm</a:t>
            </a:r>
            <a:r>
              <a:rPr kumimoji="0" lang="ko-KR" altLang="en-US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상승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 전망</a:t>
            </a:r>
          </a:p>
          <a:p>
            <a:pPr marL="268288" indent="-268288">
              <a:spcBef>
                <a:spcPct val="50000"/>
              </a:spcBef>
              <a:buFontTx/>
              <a:buBlip>
                <a:blip r:embed="rId2"/>
              </a:buBlip>
            </a:pP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최소의 경우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(CO</a:t>
            </a:r>
            <a:r>
              <a:rPr kumimoji="0" lang="en-US" altLang="ko-KR" b="1" baseline="-250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 농도 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550ppm): 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환경 친화적으로 유지된다면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268288" indent="-268288">
              <a:lnSpc>
                <a:spcPct val="60000"/>
              </a:lnSpc>
              <a:spcBef>
                <a:spcPct val="50000"/>
              </a:spcBef>
            </a:pP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지구평균기온은 최저 </a:t>
            </a:r>
            <a:r>
              <a:rPr kumimoji="0" lang="en-US" altLang="ko-KR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1.1℃, </a:t>
            </a:r>
            <a:r>
              <a:rPr kumimoji="0" lang="ko-KR" altLang="en-US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해수면은 최저 </a:t>
            </a:r>
            <a:r>
              <a:rPr kumimoji="0" lang="en-US" altLang="ko-KR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18cm</a:t>
            </a:r>
            <a:r>
              <a:rPr kumimoji="0" lang="ko-KR" altLang="en-US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상승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 전망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6145" name="Group 65"/>
          <p:cNvGraphicFramePr>
            <a:graphicFrameLocks noGrp="1"/>
          </p:cNvGraphicFramePr>
          <p:nvPr/>
        </p:nvGraphicFramePr>
        <p:xfrm>
          <a:off x="179388" y="3214688"/>
          <a:ext cx="3924300" cy="3547872"/>
        </p:xfrm>
        <a:graphic>
          <a:graphicData uri="http://schemas.openxmlformats.org/drawingml/2006/table">
            <a:tbl>
              <a:tblPr/>
              <a:tblGrid>
                <a:gridCol w="1441450"/>
                <a:gridCol w="1295400"/>
                <a:gridCol w="118745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(2100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농도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2090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년대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기온변화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2090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년대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해수면 상승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2000</a:t>
                      </a: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(370 ppm)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0.6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[0.3-0.9]℃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NA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B1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(550 ppm)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1.8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[1.1-2.9]℃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18-38 cm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A1T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(540 ppm)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2.4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[1.4-3.8]℃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20-45 cm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B2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(600 ppm)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2.4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[1.4-3.8]℃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20-43 cm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A1B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(720 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ppm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2.8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[1.7-4.4]℃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21-48 cm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A2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(830 ppm)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3.4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[2.0-5.4]℃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23-51 cm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A1FI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(970 ppm)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4.0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[2.4-6.4]℃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26-59 cm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4427538" y="3211513"/>
            <a:ext cx="4716462" cy="3241675"/>
            <a:chOff x="2789" y="2023"/>
            <a:chExt cx="2971" cy="2042"/>
          </a:xfrm>
        </p:grpSpPr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3351" y="3038"/>
              <a:ext cx="17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>
              <a:off x="4230" y="2308"/>
              <a:ext cx="0" cy="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3315" y="3019"/>
              <a:ext cx="976" cy="653"/>
              <a:chOff x="2699" y="845"/>
              <a:chExt cx="1007" cy="730"/>
            </a:xfrm>
          </p:grpSpPr>
          <p:pic>
            <p:nvPicPr>
              <p:cNvPr id="69692" name="Picture 45" descr="bullet-cyan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99" y="845"/>
                <a:ext cx="1007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Text Box 63"/>
              <p:cNvSpPr txBox="1">
                <a:spLocks noChangeArrowheads="1"/>
              </p:cNvSpPr>
              <p:nvPr/>
            </p:nvSpPr>
            <p:spPr bwMode="auto">
              <a:xfrm>
                <a:off x="2779" y="965"/>
                <a:ext cx="837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40000"/>
                  </a:lnSpc>
                  <a:defRPr/>
                </a:pPr>
                <a:r>
                  <a:rPr lang="en-US" altLang="ko-KR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휴먼모음T" pitchFamily="18" charset="-127"/>
                    <a:ea typeface="휴먼모음T" pitchFamily="18" charset="-127"/>
                  </a:rPr>
                  <a:t>B2</a:t>
                </a:r>
              </a:p>
              <a:p>
                <a:pPr algn="ctr">
                  <a:defRPr/>
                </a:pPr>
                <a:r>
                  <a:rPr lang="ko-KR" alt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휴먼모음T" pitchFamily="18" charset="-127"/>
                    <a:ea typeface="휴먼모음T" pitchFamily="18" charset="-127"/>
                  </a:rPr>
                  <a:t>지역공존형 사회</a:t>
                </a:r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4141" y="2997"/>
              <a:ext cx="976" cy="654"/>
              <a:chOff x="2699" y="845"/>
              <a:chExt cx="1007" cy="730"/>
            </a:xfrm>
          </p:grpSpPr>
          <p:pic>
            <p:nvPicPr>
              <p:cNvPr id="69690" name="Picture 45" descr="bullet-cyan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99" y="845"/>
                <a:ext cx="1007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 Box 63"/>
              <p:cNvSpPr txBox="1">
                <a:spLocks noChangeArrowheads="1"/>
              </p:cNvSpPr>
              <p:nvPr/>
            </p:nvSpPr>
            <p:spPr bwMode="auto">
              <a:xfrm>
                <a:off x="2779" y="966"/>
                <a:ext cx="837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40000"/>
                  </a:lnSpc>
                  <a:defRPr/>
                </a:pPr>
                <a:r>
                  <a:rPr lang="en-US" altLang="ko-KR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휴먼모음T" pitchFamily="18" charset="-127"/>
                    <a:ea typeface="휴먼모음T" pitchFamily="18" charset="-127"/>
                  </a:rPr>
                  <a:t>B1</a:t>
                </a:r>
              </a:p>
              <a:p>
                <a:pPr algn="ctr">
                  <a:defRPr/>
                </a:pPr>
                <a:r>
                  <a:rPr lang="ko-KR" alt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휴먼모음T" pitchFamily="18" charset="-127"/>
                    <a:ea typeface="휴먼모음T" pitchFamily="18" charset="-127"/>
                  </a:rPr>
                  <a:t>지속발전형 사회</a:t>
                </a:r>
              </a:p>
            </p:txBody>
          </p:sp>
        </p:grp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3336" y="2420"/>
              <a:ext cx="965" cy="654"/>
              <a:chOff x="1970" y="1965"/>
              <a:chExt cx="997" cy="730"/>
            </a:xfrm>
          </p:grpSpPr>
          <p:pic>
            <p:nvPicPr>
              <p:cNvPr id="69688" name="Picture 57" descr="bullet-orang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163209">
                <a:off x="1970" y="1965"/>
                <a:ext cx="997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Text Box 63"/>
              <p:cNvSpPr txBox="1">
                <a:spLocks noChangeArrowheads="1"/>
              </p:cNvSpPr>
              <p:nvPr/>
            </p:nvSpPr>
            <p:spPr bwMode="auto">
              <a:xfrm>
                <a:off x="2078" y="2111"/>
                <a:ext cx="748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휴먼모음T" pitchFamily="18" charset="-127"/>
                    <a:ea typeface="휴먼모음T" pitchFamily="18" charset="-127"/>
                  </a:rPr>
                  <a:t>A2</a:t>
                </a:r>
              </a:p>
              <a:p>
                <a:pPr algn="ctr">
                  <a:lnSpc>
                    <a:spcPct val="130000"/>
                  </a:lnSpc>
                  <a:defRPr/>
                </a:pPr>
                <a:r>
                  <a:rPr lang="ko-KR" alt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휴먼모음T" pitchFamily="18" charset="-127"/>
                    <a:ea typeface="휴먼모음T" pitchFamily="18" charset="-127"/>
                  </a:rPr>
                  <a:t>다원화 사회</a:t>
                </a:r>
              </a:p>
            </p:txBody>
          </p:sp>
        </p:grp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152" y="2401"/>
              <a:ext cx="966" cy="653"/>
              <a:chOff x="1970" y="1965"/>
              <a:chExt cx="997" cy="730"/>
            </a:xfrm>
          </p:grpSpPr>
          <p:pic>
            <p:nvPicPr>
              <p:cNvPr id="69686" name="Picture 57" descr="bullet-orang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163209">
                <a:off x="1970" y="1965"/>
                <a:ext cx="997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431" name="Text Box 63"/>
              <p:cNvSpPr txBox="1">
                <a:spLocks noChangeArrowheads="1"/>
              </p:cNvSpPr>
              <p:nvPr/>
            </p:nvSpPr>
            <p:spPr bwMode="auto">
              <a:xfrm>
                <a:off x="2080" y="2111"/>
                <a:ext cx="742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휴먼모음T" pitchFamily="18" charset="-127"/>
                    <a:ea typeface="휴먼모음T" pitchFamily="18" charset="-127"/>
                  </a:rPr>
                  <a:t>A1</a:t>
                </a:r>
              </a:p>
              <a:p>
                <a:pPr algn="ctr">
                  <a:lnSpc>
                    <a:spcPct val="130000"/>
                  </a:lnSpc>
                  <a:defRPr/>
                </a:pPr>
                <a:r>
                  <a:rPr lang="ko-KR" alt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휴먼모음T" pitchFamily="18" charset="-127"/>
                    <a:ea typeface="휴먼모음T" pitchFamily="18" charset="-127"/>
                  </a:rPr>
                  <a:t>고도성장 사회</a:t>
                </a:r>
              </a:p>
            </p:txBody>
          </p:sp>
        </p:grpSp>
        <p:sp>
          <p:nvSpPr>
            <p:cNvPr id="69682" name="AutoShape 5"/>
            <p:cNvSpPr>
              <a:spLocks noChangeArrowheads="1"/>
            </p:cNvSpPr>
            <p:nvPr/>
          </p:nvSpPr>
          <p:spPr bwMode="auto">
            <a:xfrm>
              <a:off x="3922" y="2023"/>
              <a:ext cx="615" cy="282"/>
            </a:xfrm>
            <a:prstGeom prst="roundRect">
              <a:avLst>
                <a:gd name="adj" fmla="val 0"/>
              </a:avLst>
            </a:prstGeom>
            <a:solidFill>
              <a:srgbClr val="336699"/>
            </a:solidFill>
            <a:ln w="190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>
                  <a:solidFill>
                    <a:srgbClr val="F2F2F2"/>
                  </a:solidFill>
                  <a:latin typeface="휴먼옛체" pitchFamily="18" charset="-127"/>
                  <a:ea typeface="휴먼옛체" pitchFamily="18" charset="-127"/>
                </a:rPr>
                <a:t>경제우선</a:t>
              </a:r>
            </a:p>
            <a:p>
              <a:pPr algn="ctr"/>
              <a:r>
                <a:rPr lang="en-US" altLang="ko-KR" sz="1600">
                  <a:solidFill>
                    <a:srgbClr val="F2F2F2"/>
                  </a:solidFill>
                  <a:latin typeface="휴먼옛체" pitchFamily="18" charset="-127"/>
                  <a:ea typeface="휴먼옛체" pitchFamily="18" charset="-127"/>
                </a:rPr>
                <a:t>A</a:t>
              </a:r>
            </a:p>
          </p:txBody>
        </p:sp>
        <p:sp>
          <p:nvSpPr>
            <p:cNvPr id="69683" name="AutoShape 5"/>
            <p:cNvSpPr>
              <a:spLocks noChangeArrowheads="1"/>
            </p:cNvSpPr>
            <p:nvPr/>
          </p:nvSpPr>
          <p:spPr bwMode="auto">
            <a:xfrm>
              <a:off x="3922" y="3783"/>
              <a:ext cx="615" cy="282"/>
            </a:xfrm>
            <a:prstGeom prst="roundRect">
              <a:avLst>
                <a:gd name="adj" fmla="val 0"/>
              </a:avLst>
            </a:prstGeom>
            <a:solidFill>
              <a:srgbClr val="336699"/>
            </a:solidFill>
            <a:ln w="190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>
                  <a:solidFill>
                    <a:srgbClr val="F2F2F2"/>
                  </a:solidFill>
                  <a:latin typeface="휴먼옛체" pitchFamily="18" charset="-127"/>
                  <a:ea typeface="휴먼옛체" pitchFamily="18" charset="-127"/>
                </a:rPr>
                <a:t>B</a:t>
              </a:r>
            </a:p>
            <a:p>
              <a:pPr algn="ctr"/>
              <a:r>
                <a:rPr lang="ko-KR" altLang="en-US" sz="1600">
                  <a:solidFill>
                    <a:srgbClr val="F2F2F2"/>
                  </a:solidFill>
                  <a:latin typeface="휴먼옛체" pitchFamily="18" charset="-127"/>
                  <a:ea typeface="휴먼옛체" pitchFamily="18" charset="-127"/>
                </a:rPr>
                <a:t>환경우선</a:t>
              </a:r>
            </a:p>
          </p:txBody>
        </p:sp>
        <p:sp>
          <p:nvSpPr>
            <p:cNvPr id="69684" name="AutoShape 5"/>
            <p:cNvSpPr>
              <a:spLocks noChangeArrowheads="1"/>
            </p:cNvSpPr>
            <p:nvPr/>
          </p:nvSpPr>
          <p:spPr bwMode="auto">
            <a:xfrm>
              <a:off x="5129" y="2916"/>
              <a:ext cx="631" cy="282"/>
            </a:xfrm>
            <a:prstGeom prst="roundRect">
              <a:avLst>
                <a:gd name="adj" fmla="val 0"/>
              </a:avLst>
            </a:prstGeom>
            <a:solidFill>
              <a:srgbClr val="336699"/>
            </a:solidFill>
            <a:ln w="190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>
                  <a:solidFill>
                    <a:srgbClr val="F2F2F2"/>
                  </a:solidFill>
                  <a:latin typeface="휴먼옛체" pitchFamily="18" charset="-127"/>
                  <a:ea typeface="휴먼옛체" pitchFamily="18" charset="-127"/>
                </a:rPr>
                <a:t>1</a:t>
              </a:r>
            </a:p>
            <a:p>
              <a:pPr algn="ctr"/>
              <a:r>
                <a:rPr lang="ko-KR" altLang="en-US" sz="1400">
                  <a:solidFill>
                    <a:srgbClr val="F2F2F2"/>
                  </a:solidFill>
                  <a:latin typeface="휴먼옛체" pitchFamily="18" charset="-127"/>
                  <a:ea typeface="휴먼옛체" pitchFamily="18" charset="-127"/>
                </a:rPr>
                <a:t>지구보호주의</a:t>
              </a:r>
              <a:endParaRPr lang="en-US" altLang="ko-KR" sz="1400">
                <a:solidFill>
                  <a:srgbClr val="F2F2F2"/>
                </a:solidFill>
                <a:latin typeface="휴먼옛체" pitchFamily="18" charset="-127"/>
                <a:ea typeface="휴먼옛체" pitchFamily="18" charset="-127"/>
              </a:endParaRPr>
            </a:p>
          </p:txBody>
        </p:sp>
        <p:sp>
          <p:nvSpPr>
            <p:cNvPr id="69685" name="AutoShape 5"/>
            <p:cNvSpPr>
              <a:spLocks noChangeArrowheads="1"/>
            </p:cNvSpPr>
            <p:nvPr/>
          </p:nvSpPr>
          <p:spPr bwMode="auto">
            <a:xfrm>
              <a:off x="2789" y="2916"/>
              <a:ext cx="518" cy="282"/>
            </a:xfrm>
            <a:prstGeom prst="roundRect">
              <a:avLst>
                <a:gd name="adj" fmla="val 0"/>
              </a:avLst>
            </a:prstGeom>
            <a:solidFill>
              <a:srgbClr val="336699"/>
            </a:solidFill>
            <a:ln w="190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>
                  <a:solidFill>
                    <a:srgbClr val="F2F2F2"/>
                  </a:solidFill>
                  <a:latin typeface="휴먼옛체" pitchFamily="18" charset="-127"/>
                  <a:ea typeface="휴먼옛체" pitchFamily="18" charset="-127"/>
                </a:rPr>
                <a:t>2</a:t>
              </a:r>
            </a:p>
            <a:p>
              <a:pPr algn="ctr"/>
              <a:r>
                <a:rPr lang="ko-KR" altLang="en-US" sz="1400">
                  <a:solidFill>
                    <a:srgbClr val="F2F2F2"/>
                  </a:solidFill>
                  <a:latin typeface="휴먼옛체" pitchFamily="18" charset="-127"/>
                  <a:ea typeface="휴먼옛체" pitchFamily="18" charset="-127"/>
                </a:rPr>
                <a:t>지역주의</a:t>
              </a:r>
              <a:endParaRPr lang="en-US" altLang="ko-KR" sz="1400">
                <a:solidFill>
                  <a:srgbClr val="F2F2F2"/>
                </a:solidFill>
                <a:latin typeface="휴먼옛체" pitchFamily="18" charset="-127"/>
                <a:ea typeface="휴먼옛체" pitchFamily="18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-214313" y="357188"/>
            <a:ext cx="7881938" cy="7270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F298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9675" name="제목 1"/>
          <p:cNvSpPr txBox="1">
            <a:spLocks/>
          </p:cNvSpPr>
          <p:nvPr/>
        </p:nvSpPr>
        <p:spPr bwMode="auto">
          <a:xfrm>
            <a:off x="76200" y="344488"/>
            <a:ext cx="83835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3000">
                <a:solidFill>
                  <a:schemeClr val="bg1"/>
                </a:solidFill>
              </a:rPr>
              <a:t>  기후변화 전망 </a:t>
            </a:r>
            <a:r>
              <a:rPr kumimoji="0" lang="en-US" altLang="ko-KR" sz="3000">
                <a:solidFill>
                  <a:schemeClr val="bg1"/>
                </a:solidFill>
                <a:latin typeface="Arial" pitchFamily="34" charset="0"/>
              </a:rPr>
              <a:t>–</a:t>
            </a:r>
            <a:r>
              <a:rPr kumimoji="0" lang="en-US" altLang="ko-KR" sz="3000">
                <a:solidFill>
                  <a:schemeClr val="bg1"/>
                </a:solidFill>
              </a:rPr>
              <a:t> IPCC </a:t>
            </a:r>
            <a:r>
              <a:rPr kumimoji="0" lang="ko-KR" altLang="en-US" sz="3000">
                <a:solidFill>
                  <a:schemeClr val="bg1"/>
                </a:solidFill>
              </a:rPr>
              <a:t>기후변화 시나리오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fld id="{DF7D0CCE-D70E-4CA0-93EB-9C0E30292FA5}" type="slidenum">
              <a:rPr lang="en-US" altLang="ko-KR" smtClean="0"/>
              <a:pPr/>
              <a:t>13</a:t>
            </a:fld>
            <a:endParaRPr lang="en-US" altLang="ko-KR" smtClean="0"/>
          </a:p>
        </p:txBody>
      </p:sp>
      <p:graphicFrame>
        <p:nvGraphicFramePr>
          <p:cNvPr id="130050" name="Group 2"/>
          <p:cNvGraphicFramePr>
            <a:graphicFrameLocks noGrp="1"/>
          </p:cNvGraphicFramePr>
          <p:nvPr/>
        </p:nvGraphicFramePr>
        <p:xfrm>
          <a:off x="857250" y="5453063"/>
          <a:ext cx="6096000" cy="1075056"/>
        </p:xfrm>
        <a:graphic>
          <a:graphicData uri="http://schemas.openxmlformats.org/drawingml/2006/table">
            <a:tbl>
              <a:tblPr/>
              <a:tblGrid>
                <a:gridCol w="900112"/>
                <a:gridCol w="519588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 상승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안데스산맥의 작은 빙하 녹음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(5,000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만명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물 부족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매년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 명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기후관련 질병으로 사망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영구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동토층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녹아 러시아와 캐나다의 건물 및 도로 손상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10%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생물 멸종 위기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058" name="Group 10"/>
          <p:cNvGraphicFramePr>
            <a:graphicFrameLocks noGrp="1"/>
          </p:cNvGraphicFramePr>
          <p:nvPr/>
        </p:nvGraphicFramePr>
        <p:xfrm>
          <a:off x="1352550" y="4327525"/>
          <a:ext cx="6096000" cy="1075056"/>
        </p:xfrm>
        <a:graphic>
          <a:graphicData uri="http://schemas.openxmlformats.org/drawingml/2006/table">
            <a:tbl>
              <a:tblPr/>
              <a:tblGrid>
                <a:gridCol w="900112"/>
                <a:gridCol w="519588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 상승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남아프리카와 지중해에서 물 공급량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20~30%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감소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열대지역 농작물 크게 감소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아프리카는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5~10%)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아프리카인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최대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6,000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 명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말라리아에 노출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066" name="Group 18"/>
          <p:cNvGraphicFramePr>
            <a:graphicFrameLocks noGrp="1"/>
          </p:cNvGraphicFramePr>
          <p:nvPr/>
        </p:nvGraphicFramePr>
        <p:xfrm>
          <a:off x="1936750" y="3195638"/>
          <a:ext cx="6096000" cy="1075056"/>
        </p:xfrm>
        <a:graphic>
          <a:graphicData uri="http://schemas.openxmlformats.org/drawingml/2006/table">
            <a:tbl>
              <a:tblPr/>
              <a:tblGrid>
                <a:gridCol w="900112"/>
                <a:gridCol w="519588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 상승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유럽에서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년마다 심각한 가뭄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(10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~40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 명 물 부족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기근 피해자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5,000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 명 증가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최대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300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 명이 영양실조 사망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최대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50%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생물 멸종 가능성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아마존 밀림 파괴 시작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074" name="Group 26"/>
          <p:cNvGraphicFramePr>
            <a:graphicFrameLocks noGrp="1"/>
          </p:cNvGraphicFramePr>
          <p:nvPr/>
        </p:nvGraphicFramePr>
        <p:xfrm>
          <a:off x="2452688" y="2216150"/>
          <a:ext cx="6096000" cy="927427"/>
        </p:xfrm>
        <a:graphic>
          <a:graphicData uri="http://schemas.openxmlformats.org/drawingml/2006/table">
            <a:tbl>
              <a:tblPr/>
              <a:tblGrid>
                <a:gridCol w="900113"/>
                <a:gridCol w="5195887"/>
              </a:tblGrid>
              <a:tr h="927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 상승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- 30~50%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물 감소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아프리카에서 최대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8,000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 명 말라리아로 사망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해안지역 인구 최대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억명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홍수 피해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082" name="Group 34"/>
          <p:cNvGraphicFramePr>
            <a:graphicFrameLocks noGrp="1"/>
          </p:cNvGraphicFramePr>
          <p:nvPr/>
        </p:nvGraphicFramePr>
        <p:xfrm>
          <a:off x="2927350" y="1071563"/>
          <a:ext cx="6096000" cy="1075056"/>
        </p:xfrm>
        <a:graphic>
          <a:graphicData uri="http://schemas.openxmlformats.org/drawingml/2006/table">
            <a:tbl>
              <a:tblPr/>
              <a:tblGrid>
                <a:gridCol w="900112"/>
                <a:gridCol w="519588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 상승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히말라야의 빙하 소멸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인구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25%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 영향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해양 산성화 가속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해양 생태계 변화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해수면 상승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으로 작은 섬들과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뉴욕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도쿄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등의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도시 수장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090" name="Text Box 42"/>
          <p:cNvSpPr txBox="1">
            <a:spLocks noChangeArrowheads="1"/>
          </p:cNvSpPr>
          <p:nvPr/>
        </p:nvSpPr>
        <p:spPr bwMode="auto">
          <a:xfrm>
            <a:off x="5903913" y="6553200"/>
            <a:ext cx="3240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400" dirty="0">
                <a:latin typeface="Arial"/>
                <a:ea typeface="맑은 고딕" pitchFamily="50" charset="-127"/>
              </a:rPr>
              <a:t>‘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기후변화의 경제학</a:t>
            </a:r>
            <a:r>
              <a:rPr lang="ko-KR" altLang="en-US" sz="1400" dirty="0">
                <a:latin typeface="Arial"/>
                <a:ea typeface="맑은 고딕" pitchFamily="50" charset="-127"/>
              </a:rPr>
              <a:t>’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보고서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52413" y="252413"/>
            <a:ext cx="4465637" cy="741362"/>
            <a:chOff x="127" y="133"/>
            <a:chExt cx="4749" cy="467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127" y="133"/>
              <a:ext cx="4749" cy="467"/>
              <a:chOff x="1478" y="1389"/>
              <a:chExt cx="4078" cy="458"/>
            </a:xfrm>
          </p:grpSpPr>
          <p:sp>
            <p:nvSpPr>
              <p:cNvPr id="130095" name="AutoShape 47"/>
              <p:cNvSpPr>
                <a:spLocks noChangeArrowheads="1"/>
              </p:cNvSpPr>
              <p:nvPr/>
            </p:nvSpPr>
            <p:spPr bwMode="auto">
              <a:xfrm>
                <a:off x="1478" y="1389"/>
                <a:ext cx="4078" cy="4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F598B"/>
                  </a:gs>
                  <a:gs pos="50000">
                    <a:srgbClr val="1476B8">
                      <a:alpha val="89999"/>
                    </a:srgbClr>
                  </a:gs>
                  <a:gs pos="100000">
                    <a:srgbClr val="0F598B"/>
                  </a:gs>
                </a:gsLst>
                <a:lin ang="0" scaled="1"/>
              </a:gradFill>
              <a:ln w="28575" algn="ctr">
                <a:solidFill>
                  <a:srgbClr val="4B87C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9748" name="AutoShape 48"/>
              <p:cNvSpPr>
                <a:spLocks noChangeArrowheads="1"/>
              </p:cNvSpPr>
              <p:nvPr/>
            </p:nvSpPr>
            <p:spPr bwMode="auto">
              <a:xfrm>
                <a:off x="1506" y="1408"/>
                <a:ext cx="4009" cy="4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C4870"/>
                  </a:gs>
                  <a:gs pos="50000">
                    <a:srgbClr val="126BA8"/>
                  </a:gs>
                  <a:gs pos="100000">
                    <a:srgbClr val="0C4870"/>
                  </a:gs>
                </a:gsLst>
                <a:lin ang="0" scaled="1"/>
              </a:gradFill>
              <a:ln w="28575" algn="ctr">
                <a:noFill/>
                <a:round/>
                <a:headEnd/>
                <a:tailEnd/>
              </a:ln>
              <a:effectLst>
                <a:prstShdw prst="shdw17" dist="28398" dir="3806097">
                  <a:srgbClr val="0B4065"/>
                </a:prstShdw>
              </a:effectLst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30097" name="Text Box 49"/>
            <p:cNvSpPr txBox="1">
              <a:spLocks noChangeArrowheads="1"/>
            </p:cNvSpPr>
            <p:nvPr/>
          </p:nvSpPr>
          <p:spPr bwMode="auto">
            <a:xfrm>
              <a:off x="238" y="201"/>
              <a:ext cx="451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기후변화 시나리오</a:t>
              </a:r>
              <a:endParaRPr lang="en-US" altLang="ko-K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4" name="위쪽 화살표 13"/>
          <p:cNvSpPr/>
          <p:nvPr/>
        </p:nvSpPr>
        <p:spPr>
          <a:xfrm rot="1569717">
            <a:off x="1222375" y="1195388"/>
            <a:ext cx="428625" cy="4994275"/>
          </a:xfrm>
          <a:prstGeom prst="upArrow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3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gray">
          <a:xfrm>
            <a:off x="1042988" y="3644900"/>
            <a:ext cx="7197725" cy="0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gray">
          <a:xfrm>
            <a:off x="1187624" y="2060848"/>
            <a:ext cx="748823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이하생략</a:t>
            </a:r>
            <a:endParaRPr kumimoji="0" lang="en-US" altLang="ko-KR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latinLnBrk="0" hangingPunct="0">
              <a:defRPr/>
            </a:pPr>
            <a:r>
              <a:rPr kumimoji="0" lang="ko-KR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생략 자료는 사무국 문의</a:t>
            </a:r>
            <a:endParaRPr kumimoji="0" lang="ko-KR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820" name="Group 28"/>
          <p:cNvGrpSpPr>
            <a:grpSpLocks/>
          </p:cNvGrpSpPr>
          <p:nvPr/>
        </p:nvGrpSpPr>
        <p:grpSpPr bwMode="auto">
          <a:xfrm>
            <a:off x="739775" y="1628800"/>
            <a:ext cx="7518400" cy="555625"/>
            <a:chOff x="466" y="1162"/>
            <a:chExt cx="4736" cy="350"/>
          </a:xfrm>
        </p:grpSpPr>
        <p:sp>
          <p:nvSpPr>
            <p:cNvPr id="161794" name="Line 12"/>
            <p:cNvSpPr>
              <a:spLocks noChangeShapeType="1"/>
            </p:cNvSpPr>
            <p:nvPr/>
          </p:nvSpPr>
          <p:spPr bwMode="gray">
            <a:xfrm>
              <a:off x="668" y="1512"/>
              <a:ext cx="4534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1795" name="Rectangle 13"/>
            <p:cNvSpPr>
              <a:spLocks noChangeArrowheads="1"/>
            </p:cNvSpPr>
            <p:nvPr/>
          </p:nvSpPr>
          <p:spPr bwMode="gray">
            <a:xfrm rot="3419336">
              <a:off x="489" y="114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ko-KR" altLang="en-US" sz="2000">
                <a:latin typeface="MS Gothic" pitchFamily="49" charset="-128"/>
                <a:ea typeface="굴림" pitchFamily="50" charset="-127"/>
              </a:endParaRPr>
            </a:p>
          </p:txBody>
        </p:sp>
        <p:sp>
          <p:nvSpPr>
            <p:cNvPr id="161796" name="Text Box 14"/>
            <p:cNvSpPr txBox="1">
              <a:spLocks noChangeArrowheads="1"/>
            </p:cNvSpPr>
            <p:nvPr/>
          </p:nvSpPr>
          <p:spPr bwMode="gray">
            <a:xfrm>
              <a:off x="1026" y="1204"/>
              <a:ext cx="252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ko-KR" altLang="en-US" sz="2400" b="1" dirty="0" smtClean="0">
                  <a:solidFill>
                    <a:srgbClr val="000000"/>
                  </a:solidFill>
                </a:rPr>
                <a:t>기후변화의 현재와 미래전망</a:t>
              </a:r>
              <a:endParaRPr kumimoji="0" lang="ko-KR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61797" name="Text Box 15"/>
            <p:cNvSpPr txBox="1">
              <a:spLocks noChangeArrowheads="1"/>
            </p:cNvSpPr>
            <p:nvPr/>
          </p:nvSpPr>
          <p:spPr bwMode="gray">
            <a:xfrm>
              <a:off x="466" y="1164"/>
              <a:ext cx="3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800" b="1">
                  <a:solidFill>
                    <a:srgbClr val="FFFFFF"/>
                  </a:solidFill>
                  <a:latin typeface="MS Gothic" pitchFamily="49" charset="-128"/>
                  <a:ea typeface="MS Gothic" pitchFamily="49" charset="-128"/>
                </a:rPr>
                <a:t>Ⅰ</a:t>
              </a:r>
            </a:p>
          </p:txBody>
        </p:sp>
      </p:grpSp>
      <p:grpSp>
        <p:nvGrpSpPr>
          <p:cNvPr id="161821" name="Group 29"/>
          <p:cNvGrpSpPr>
            <a:grpSpLocks/>
          </p:cNvGrpSpPr>
          <p:nvPr/>
        </p:nvGrpSpPr>
        <p:grpSpPr bwMode="auto">
          <a:xfrm>
            <a:off x="739775" y="2539030"/>
            <a:ext cx="7518400" cy="555625"/>
            <a:chOff x="466" y="1901"/>
            <a:chExt cx="4736" cy="350"/>
          </a:xfrm>
        </p:grpSpPr>
        <p:sp>
          <p:nvSpPr>
            <p:cNvPr id="161798" name="Line 16"/>
            <p:cNvSpPr>
              <a:spLocks noChangeShapeType="1"/>
            </p:cNvSpPr>
            <p:nvPr/>
          </p:nvSpPr>
          <p:spPr bwMode="gray">
            <a:xfrm>
              <a:off x="668" y="2251"/>
              <a:ext cx="4534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1799" name="Rectangle 17"/>
            <p:cNvSpPr>
              <a:spLocks noChangeArrowheads="1"/>
            </p:cNvSpPr>
            <p:nvPr/>
          </p:nvSpPr>
          <p:spPr bwMode="gray">
            <a:xfrm rot="3419336">
              <a:off x="489" y="1888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ko-KR" altLang="en-US" sz="2000">
                <a:latin typeface="MS Gothic" pitchFamily="49" charset="-128"/>
                <a:ea typeface="굴림" pitchFamily="50" charset="-127"/>
              </a:endParaRPr>
            </a:p>
          </p:txBody>
        </p:sp>
        <p:sp>
          <p:nvSpPr>
            <p:cNvPr id="161800" name="Text Box 18"/>
            <p:cNvSpPr txBox="1">
              <a:spLocks noChangeArrowheads="1"/>
            </p:cNvSpPr>
            <p:nvPr/>
          </p:nvSpPr>
          <p:spPr bwMode="gray">
            <a:xfrm>
              <a:off x="1026" y="1931"/>
              <a:ext cx="268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ko-KR" altLang="en-US" sz="2400" b="1">
                  <a:solidFill>
                    <a:srgbClr val="000000"/>
                  </a:solidFill>
                </a:rPr>
                <a:t>광주전남지역의 기후변화 현황</a:t>
              </a:r>
            </a:p>
          </p:txBody>
        </p:sp>
        <p:sp>
          <p:nvSpPr>
            <p:cNvPr id="161801" name="Text Box 19"/>
            <p:cNvSpPr txBox="1">
              <a:spLocks noChangeArrowheads="1"/>
            </p:cNvSpPr>
            <p:nvPr/>
          </p:nvSpPr>
          <p:spPr bwMode="gray">
            <a:xfrm>
              <a:off x="466" y="1903"/>
              <a:ext cx="3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800" b="1">
                  <a:solidFill>
                    <a:srgbClr val="FFFFFF"/>
                  </a:solidFill>
                  <a:latin typeface="MS Gothic" pitchFamily="49" charset="-128"/>
                  <a:ea typeface="MS Gothic" pitchFamily="49" charset="-128"/>
                </a:rPr>
                <a:t>Ⅱ</a:t>
              </a:r>
            </a:p>
          </p:txBody>
        </p:sp>
      </p:grpSp>
      <p:grpSp>
        <p:nvGrpSpPr>
          <p:cNvPr id="161822" name="Group 30"/>
          <p:cNvGrpSpPr>
            <a:grpSpLocks/>
          </p:cNvGrpSpPr>
          <p:nvPr/>
        </p:nvGrpSpPr>
        <p:grpSpPr bwMode="auto">
          <a:xfrm>
            <a:off x="739775" y="3449260"/>
            <a:ext cx="7519988" cy="555625"/>
            <a:chOff x="466" y="2626"/>
            <a:chExt cx="4737" cy="350"/>
          </a:xfrm>
        </p:grpSpPr>
        <p:sp>
          <p:nvSpPr>
            <p:cNvPr id="161802" name="Line 20"/>
            <p:cNvSpPr>
              <a:spLocks noChangeShapeType="1"/>
            </p:cNvSpPr>
            <p:nvPr/>
          </p:nvSpPr>
          <p:spPr bwMode="gray">
            <a:xfrm>
              <a:off x="669" y="2975"/>
              <a:ext cx="4534" cy="1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1803" name="Rectangle 21"/>
            <p:cNvSpPr>
              <a:spLocks noChangeArrowheads="1"/>
            </p:cNvSpPr>
            <p:nvPr/>
          </p:nvSpPr>
          <p:spPr bwMode="gray">
            <a:xfrm rot="3419336">
              <a:off x="489" y="2613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ko-KR" altLang="en-US" sz="2000">
                <a:latin typeface="MS Gothic" pitchFamily="49" charset="-128"/>
                <a:ea typeface="굴림" pitchFamily="50" charset="-127"/>
              </a:endParaRPr>
            </a:p>
          </p:txBody>
        </p:sp>
        <p:sp>
          <p:nvSpPr>
            <p:cNvPr id="161804" name="Text Box 22"/>
            <p:cNvSpPr txBox="1">
              <a:spLocks noChangeArrowheads="1"/>
            </p:cNvSpPr>
            <p:nvPr/>
          </p:nvSpPr>
          <p:spPr bwMode="gray">
            <a:xfrm>
              <a:off x="1026" y="2656"/>
              <a:ext cx="364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 b="1" dirty="0" smtClean="0">
                  <a:solidFill>
                    <a:srgbClr val="000000"/>
                  </a:solidFill>
                </a:rPr>
                <a:t>2010 </a:t>
              </a:r>
              <a:r>
                <a:rPr kumimoji="0" lang="ko-KR" altLang="en-US" sz="2400" b="1" dirty="0" smtClean="0">
                  <a:solidFill>
                    <a:srgbClr val="000000"/>
                  </a:solidFill>
                </a:rPr>
                <a:t>광주전남지역의 기상이슈</a:t>
              </a:r>
              <a:r>
                <a:rPr kumimoji="0" lang="en-US" altLang="ko-KR" sz="2400" b="1" dirty="0" smtClean="0">
                  <a:solidFill>
                    <a:srgbClr val="000000"/>
                  </a:solidFill>
                </a:rPr>
                <a:t>(</a:t>
              </a:r>
              <a:r>
                <a:rPr kumimoji="0" lang="ko-KR" altLang="en-US" sz="2400" b="1" dirty="0" smtClean="0">
                  <a:solidFill>
                    <a:srgbClr val="000000"/>
                  </a:solidFill>
                </a:rPr>
                <a:t>이상기후</a:t>
              </a:r>
              <a:r>
                <a:rPr kumimoji="0" lang="en-US" altLang="ko-KR" sz="2400" b="1" dirty="0" smtClean="0">
                  <a:solidFill>
                    <a:srgbClr val="000000"/>
                  </a:solidFill>
                </a:rPr>
                <a:t>)</a:t>
              </a:r>
              <a:endParaRPr kumimoji="0" lang="ko-KR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61805" name="Text Box 23"/>
            <p:cNvSpPr txBox="1">
              <a:spLocks noChangeArrowheads="1"/>
            </p:cNvSpPr>
            <p:nvPr/>
          </p:nvSpPr>
          <p:spPr bwMode="gray">
            <a:xfrm>
              <a:off x="466" y="2628"/>
              <a:ext cx="3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800" b="1">
                  <a:solidFill>
                    <a:srgbClr val="FFFFFF"/>
                  </a:solidFill>
                  <a:latin typeface="MS Gothic" pitchFamily="49" charset="-128"/>
                  <a:ea typeface="MS Gothic" pitchFamily="49" charset="-128"/>
                </a:rPr>
                <a:t>Ⅲ</a:t>
              </a:r>
            </a:p>
          </p:txBody>
        </p:sp>
      </p:grpSp>
      <p:grpSp>
        <p:nvGrpSpPr>
          <p:cNvPr id="161810" name="Group 37"/>
          <p:cNvGrpSpPr>
            <a:grpSpLocks/>
          </p:cNvGrpSpPr>
          <p:nvPr/>
        </p:nvGrpSpPr>
        <p:grpSpPr bwMode="auto">
          <a:xfrm>
            <a:off x="1635125" y="333375"/>
            <a:ext cx="5468938" cy="1008063"/>
            <a:chOff x="1478" y="1389"/>
            <a:chExt cx="4078" cy="458"/>
          </a:xfrm>
        </p:grpSpPr>
        <p:sp>
          <p:nvSpPr>
            <p:cNvPr id="53286" name="AutoShape 38"/>
            <p:cNvSpPr>
              <a:spLocks noChangeArrowheads="1"/>
            </p:cNvSpPr>
            <p:nvPr/>
          </p:nvSpPr>
          <p:spPr bwMode="auto">
            <a:xfrm>
              <a:off x="1478" y="1389"/>
              <a:ext cx="4078" cy="45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F598B"/>
                </a:gs>
                <a:gs pos="50000">
                  <a:srgbClr val="1476B8">
                    <a:alpha val="89999"/>
                  </a:srgbClr>
                </a:gs>
                <a:gs pos="100000">
                  <a:srgbClr val="0F598B"/>
                </a:gs>
              </a:gsLst>
              <a:lin ang="0" scaled="1"/>
            </a:gradFill>
            <a:ln w="28575" algn="ctr">
              <a:solidFill>
                <a:srgbClr val="4B87C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1814" name="AutoShape 39"/>
            <p:cNvSpPr>
              <a:spLocks noChangeArrowheads="1"/>
            </p:cNvSpPr>
            <p:nvPr/>
          </p:nvSpPr>
          <p:spPr bwMode="auto">
            <a:xfrm>
              <a:off x="1506" y="1408"/>
              <a:ext cx="4009" cy="4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C4870"/>
                </a:gs>
                <a:gs pos="50000">
                  <a:srgbClr val="126BA8"/>
                </a:gs>
                <a:gs pos="100000">
                  <a:srgbClr val="0C4870"/>
                </a:gs>
              </a:gsLst>
              <a:lin ang="0" scaled="1"/>
            </a:gradFill>
            <a:ln w="28575" algn="ctr">
              <a:noFill/>
              <a:round/>
              <a:headEnd/>
              <a:tailEnd/>
            </a:ln>
            <a:effectLst>
              <a:prstShdw prst="shdw17" dist="28398" dir="3806097">
                <a:srgbClr val="0B4065"/>
              </a:prstShdw>
            </a:effectLst>
          </p:spPr>
          <p:txBody>
            <a:bodyPr wrap="none" anchor="ctr"/>
            <a:lstStyle/>
            <a:p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1619250" y="441325"/>
            <a:ext cx="547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목    차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738188" y="4359490"/>
            <a:ext cx="7505700" cy="576263"/>
            <a:chOff x="738188" y="5180310"/>
            <a:chExt cx="7505700" cy="576263"/>
          </a:xfrm>
        </p:grpSpPr>
        <p:sp>
          <p:nvSpPr>
            <p:cNvPr id="22" name="Rectangle 24"/>
            <p:cNvSpPr>
              <a:spLocks noChangeArrowheads="1"/>
            </p:cNvSpPr>
            <p:nvPr/>
          </p:nvSpPr>
          <p:spPr bwMode="gray">
            <a:xfrm rot="3419336">
              <a:off x="776287" y="5159673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rgbClr val="359BA9"/>
                </a:gs>
                <a:gs pos="100000">
                  <a:srgbClr val="19484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59BA9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sz="2000">
                <a:latin typeface="MS Gothic" pitchFamily="49" charset="-128"/>
                <a:ea typeface="굴림" pitchFamily="50" charset="-127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gray">
            <a:xfrm>
              <a:off x="1628775" y="5227935"/>
              <a:ext cx="582295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/>
              <a:r>
                <a:rPr kumimoji="0" lang="ko-KR" altLang="en-US" sz="2400" b="1" dirty="0" smtClean="0">
                  <a:solidFill>
                    <a:srgbClr val="000000"/>
                  </a:solidFill>
                </a:rPr>
                <a:t>한반도 기후변화 전망</a:t>
              </a:r>
              <a:endParaRPr kumimoji="0" lang="ko-KR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gray">
            <a:xfrm>
              <a:off x="738188" y="5183485"/>
              <a:ext cx="546100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800" b="1" dirty="0">
                  <a:solidFill>
                    <a:srgbClr val="FFFFFF"/>
                  </a:solidFill>
                  <a:latin typeface="MS Gothic" pitchFamily="49" charset="-128"/>
                  <a:ea typeface="MS Gothic" pitchFamily="49" charset="-128"/>
                </a:rPr>
                <a:t>Ⅳ</a:t>
              </a: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gray">
            <a:xfrm>
              <a:off x="1063625" y="5754985"/>
              <a:ext cx="7180263" cy="1588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738188" y="5290358"/>
            <a:ext cx="7505700" cy="555625"/>
            <a:chOff x="738188" y="5978823"/>
            <a:chExt cx="7505700" cy="555625"/>
          </a:xfrm>
        </p:grpSpPr>
        <p:sp>
          <p:nvSpPr>
            <p:cNvPr id="26" name="Line 12"/>
            <p:cNvSpPr>
              <a:spLocks noChangeShapeType="1"/>
            </p:cNvSpPr>
            <p:nvPr/>
          </p:nvSpPr>
          <p:spPr bwMode="gray">
            <a:xfrm flipV="1">
              <a:off x="1060450" y="6510635"/>
              <a:ext cx="7183438" cy="23813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gray">
            <a:xfrm rot="3419336">
              <a:off x="776287" y="5958186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sz="2000">
                <a:latin typeface="MS Gothic" pitchFamily="49" charset="-128"/>
                <a:ea typeface="굴림" pitchFamily="50" charset="-127"/>
              </a:endParaRP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gray">
            <a:xfrm>
              <a:off x="1628775" y="6045498"/>
              <a:ext cx="230063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ko-KR" alt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기상청에서는</a:t>
              </a:r>
              <a:r>
                <a:rPr kumimoji="0" lang="en-US" altLang="ko-KR" sz="2400" b="1" dirty="0" smtClean="0">
                  <a:solidFill>
                    <a:srgbClr val="000000"/>
                  </a:solidFill>
                  <a:latin typeface="Arial" pitchFamily="34" charset="0"/>
                </a:rPr>
                <a:t>…</a:t>
              </a:r>
              <a:endParaRPr kumimoji="0" lang="ko-KR" altLang="en-US" sz="24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gray">
            <a:xfrm>
              <a:off x="738188" y="5981998"/>
              <a:ext cx="546100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800" b="1">
                  <a:solidFill>
                    <a:srgbClr val="FFFFFF"/>
                  </a:solidFill>
                  <a:latin typeface="MS Gothic" pitchFamily="49" charset="-128"/>
                  <a:ea typeface="MS Gothic" pitchFamily="49" charset="-128"/>
                </a:rPr>
                <a:t>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gray">
          <a:xfrm>
            <a:off x="1042988" y="3644900"/>
            <a:ext cx="7197725" cy="0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gray">
          <a:xfrm>
            <a:off x="1331913" y="2716213"/>
            <a:ext cx="74882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기후변화의 현재와 미래 전망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>
          <a:xfrm>
            <a:off x="-214313" y="357188"/>
            <a:ext cx="5865813" cy="7270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F298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7596" name="제목 1"/>
          <p:cNvSpPr txBox="1">
            <a:spLocks/>
          </p:cNvSpPr>
          <p:nvPr/>
        </p:nvSpPr>
        <p:spPr bwMode="auto">
          <a:xfrm>
            <a:off x="76200" y="344488"/>
            <a:ext cx="55753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3200" dirty="0">
                <a:solidFill>
                  <a:schemeClr val="bg1"/>
                </a:solidFill>
              </a:rPr>
              <a:t>  </a:t>
            </a:r>
            <a:r>
              <a:rPr kumimoji="0" lang="ko-KR" altLang="en-US" sz="3200" dirty="0" smtClean="0">
                <a:solidFill>
                  <a:schemeClr val="bg1"/>
                </a:solidFill>
              </a:rPr>
              <a:t>기후변화의 원인</a:t>
            </a:r>
            <a:endParaRPr kumimoji="0" lang="en-US" altLang="ko-KR" sz="3200" dirty="0">
              <a:solidFill>
                <a:schemeClr val="bg1"/>
              </a:solidFill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1387475" y="3851275"/>
            <a:ext cx="7291388" cy="1917700"/>
          </a:xfrm>
          <a:prstGeom prst="roundRect">
            <a:avLst>
              <a:gd name="adj" fmla="val 5917"/>
            </a:avLst>
          </a:prstGeom>
          <a:gradFill rotWithShape="1">
            <a:gsLst>
              <a:gs pos="0">
                <a:srgbClr val="D5DAE6">
                  <a:alpha val="0"/>
                </a:srgbClr>
              </a:gs>
              <a:gs pos="100000">
                <a:srgbClr val="263F7C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1382713" y="1409700"/>
            <a:ext cx="7291387" cy="1943100"/>
          </a:xfrm>
          <a:prstGeom prst="roundRect">
            <a:avLst>
              <a:gd name="adj" fmla="val 5917"/>
            </a:avLst>
          </a:prstGeom>
          <a:gradFill rotWithShape="1">
            <a:gsLst>
              <a:gs pos="0">
                <a:srgbClr val="D6E2D8">
                  <a:alpha val="0"/>
                </a:srgbClr>
              </a:gs>
              <a:gs pos="100000">
                <a:srgbClr val="2C6634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1457325" y="3905250"/>
            <a:ext cx="7156450" cy="1814513"/>
          </a:xfrm>
          <a:prstGeom prst="roundRect">
            <a:avLst>
              <a:gd name="adj" fmla="val 3505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157"/>
                  <a:invGamma/>
                </a:schemeClr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1539875" y="3946525"/>
            <a:ext cx="7064375" cy="1774825"/>
          </a:xfrm>
          <a:prstGeom prst="roundRect">
            <a:avLst>
              <a:gd name="adj" fmla="val 3505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6699">
                  <a:alpha val="21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1457325" y="1462088"/>
            <a:ext cx="7154863" cy="1843087"/>
          </a:xfrm>
          <a:prstGeom prst="roundRect">
            <a:avLst>
              <a:gd name="adj" fmla="val 3505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157"/>
                  <a:invGamma/>
                </a:schemeClr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1539875" y="1503363"/>
            <a:ext cx="7064375" cy="1792287"/>
          </a:xfrm>
          <a:prstGeom prst="roundRect">
            <a:avLst>
              <a:gd name="adj" fmla="val 3505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>
                  <a:alpha val="32001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930400" y="1476375"/>
            <a:ext cx="54800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ko-KR" altLang="en-US" sz="200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태양에너지의 변화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2120900" y="4302125"/>
            <a:ext cx="5038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lnSpc>
                <a:spcPct val="11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ko-KR" altLang="en-US" sz="2000">
                <a:solidFill>
                  <a:srgbClr val="006699"/>
                </a:solidFill>
                <a:latin typeface="HY헤드라인M" pitchFamily="18" charset="-127"/>
                <a:ea typeface="HY헤드라인M" pitchFamily="18" charset="-127"/>
              </a:rPr>
              <a:t>온실가스 및 에어러솔의 증가</a:t>
            </a:r>
          </a:p>
        </p:txBody>
      </p:sp>
      <p:pic>
        <p:nvPicPr>
          <p:cNvPr id="25" name="Picture 34" descr="타원_g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" y="146685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5" descr="타원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013" y="389255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2124075" y="1931988"/>
            <a:ext cx="54800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ko-KR" altLang="en-US" sz="200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화산폭발과 지각변동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2128838" y="2349500"/>
            <a:ext cx="54800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ko-KR" altLang="en-US" sz="200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기후시스템의 자연변동성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2111375" y="4765675"/>
            <a:ext cx="5038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lnSpc>
                <a:spcPct val="11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ko-KR" altLang="en-US" sz="2000">
                <a:solidFill>
                  <a:srgbClr val="006699"/>
                </a:solidFill>
                <a:latin typeface="HY헤드라인M" pitchFamily="18" charset="-127"/>
                <a:ea typeface="HY헤드라인M" pitchFamily="18" charset="-127"/>
              </a:rPr>
              <a:t>산림파괴 및 환경변화</a:t>
            </a:r>
          </a:p>
        </p:txBody>
      </p:sp>
      <p:pic>
        <p:nvPicPr>
          <p:cNvPr id="31" name="Picture 42" descr="자연적 원인 복사"/>
          <p:cNvPicPr>
            <a:picLocks noChangeAspect="1" noChangeArrowheads="1"/>
          </p:cNvPicPr>
          <p:nvPr/>
        </p:nvPicPr>
        <p:blipFill>
          <a:blip r:embed="rId6" cstate="print"/>
          <a:srcRect l="34166" r="40816"/>
          <a:stretch>
            <a:fillRect/>
          </a:stretch>
        </p:blipFill>
        <p:spPr bwMode="auto">
          <a:xfrm>
            <a:off x="719138" y="1954213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3" descr="인위적 원인 복사"/>
          <p:cNvPicPr>
            <a:picLocks noChangeAspect="1" noChangeArrowheads="1"/>
          </p:cNvPicPr>
          <p:nvPr/>
        </p:nvPicPr>
        <p:blipFill>
          <a:blip r:embed="rId7" cstate="print"/>
          <a:srcRect l="35857" r="40816"/>
          <a:stretch>
            <a:fillRect/>
          </a:stretch>
        </p:blipFill>
        <p:spPr bwMode="auto">
          <a:xfrm>
            <a:off x="792163" y="4365625"/>
            <a:ext cx="10080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9" descr="화산폭발장면1 복사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1557338"/>
            <a:ext cx="1981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60"/>
          <p:cNvSpPr txBox="1">
            <a:spLocks noChangeArrowheads="1"/>
          </p:cNvSpPr>
          <p:nvPr/>
        </p:nvSpPr>
        <p:spPr bwMode="auto">
          <a:xfrm>
            <a:off x="1930400" y="2781300"/>
            <a:ext cx="54800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ko-KR" altLang="en-US" sz="200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지구공전궤도의 변화</a:t>
            </a:r>
            <a:r>
              <a:rPr lang="en-US" altLang="ko-KR" sz="200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밀란코비치 이론</a:t>
            </a:r>
            <a:r>
              <a:rPr lang="en-US" altLang="ko-KR" sz="200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)`</a:t>
            </a:r>
          </a:p>
        </p:txBody>
      </p:sp>
      <p:pic>
        <p:nvPicPr>
          <p:cNvPr id="35" name="Picture 62" descr="2007061311180363289_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7338" y="3933825"/>
            <a:ext cx="185896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>
          <a:xfrm>
            <a:off x="-214313" y="357188"/>
            <a:ext cx="5865813" cy="7270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F298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7596" name="제목 1"/>
          <p:cNvSpPr txBox="1">
            <a:spLocks/>
          </p:cNvSpPr>
          <p:nvPr/>
        </p:nvSpPr>
        <p:spPr bwMode="auto">
          <a:xfrm>
            <a:off x="76200" y="344488"/>
            <a:ext cx="55753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3200" dirty="0">
                <a:solidFill>
                  <a:schemeClr val="bg1"/>
                </a:solidFill>
              </a:rPr>
              <a:t>  </a:t>
            </a:r>
            <a:r>
              <a:rPr kumimoji="0" lang="ko-KR" altLang="en-US" sz="3200" dirty="0" smtClean="0">
                <a:solidFill>
                  <a:schemeClr val="bg1"/>
                </a:solidFill>
              </a:rPr>
              <a:t>온실효과</a:t>
            </a:r>
            <a:endParaRPr kumimoji="0" lang="en-US" altLang="ko-KR" sz="3200" dirty="0">
              <a:solidFill>
                <a:schemeClr val="bg1"/>
              </a:solidFill>
            </a:endParaRPr>
          </a:p>
        </p:txBody>
      </p:sp>
      <p:sp>
        <p:nvSpPr>
          <p:cNvPr id="36" name="슬라이드 번호 개체 틀 1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67F8-D7A7-45C6-BC7C-AAD69C63298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2" cstate="print"/>
          <a:srcRect l="32333" t="24146" r="17030" b="27951"/>
          <a:stretch>
            <a:fillRect/>
          </a:stretch>
        </p:blipFill>
        <p:spPr bwMode="auto">
          <a:xfrm>
            <a:off x="251520" y="2276872"/>
            <a:ext cx="4392488" cy="3600400"/>
          </a:xfrm>
          <a:prstGeom prst="rect">
            <a:avLst/>
          </a:prstGeom>
          <a:noFill/>
          <a:ln w="38100" algn="ctr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323528" y="1124744"/>
            <a:ext cx="8102674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지구온도</a:t>
            </a:r>
            <a:r>
              <a:rPr lang="en-US" altLang="ko-K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대기가 없다면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-130~100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℃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온실가스가 없다면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-19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℃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             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지구의 평균온도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℃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644008" y="1844824"/>
            <a:ext cx="4320480" cy="45039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</p:spPr>
        <p:txBody>
          <a:bodyPr lIns="72000" anchor="ctr"/>
          <a:lstStyle/>
          <a:p>
            <a:pPr indent="180975">
              <a:lnSpc>
                <a:spcPct val="150000"/>
              </a:lnSpc>
              <a:defRPr/>
            </a:pP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주요 온실가스 </a:t>
            </a:r>
            <a:r>
              <a:rPr kumimoji="0" lang="en-US" altLang="ko-KR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0"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종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kumimoji="0"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이산화탄소</a:t>
            </a:r>
            <a:r>
              <a:rPr kumimoji="0"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(CO</a:t>
            </a:r>
            <a:r>
              <a:rPr kumimoji="0" lang="en-US" altLang="ko-KR" sz="1600" b="1" baseline="-25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    : </a:t>
            </a: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온실가스 중 약 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80%</a:t>
            </a:r>
          </a:p>
          <a:p>
            <a:pPr indent="180975">
              <a:lnSpc>
                <a:spcPct val="150000"/>
              </a:lnSpc>
              <a:defRPr/>
            </a:pP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메탄</a:t>
            </a:r>
            <a:r>
              <a:rPr kumimoji="0"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(CH</a:t>
            </a:r>
            <a:r>
              <a:rPr kumimoji="0" lang="en-US" altLang="ko-KR" sz="1600" b="1" baseline="-25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0"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  </a:t>
            </a: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:</a:t>
            </a:r>
            <a:r>
              <a:rPr kumimoji="0"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b="1" dirty="0" smtClean="0">
                <a:latin typeface="맑은 고딕" pitchFamily="50" charset="-127"/>
                <a:ea typeface="맑은 고딕" pitchFamily="50" charset="-127"/>
              </a:rPr>
              <a:t>약 </a:t>
            </a: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4%</a:t>
            </a:r>
            <a:endParaRPr kumimoji="0"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indent="180975">
              <a:lnSpc>
                <a:spcPct val="150000"/>
              </a:lnSpc>
              <a:defRPr/>
            </a:pP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kumimoji="0" lang="ko-KR" altLang="en-US" sz="1600" b="1" dirty="0" err="1">
                <a:latin typeface="맑은 고딕" pitchFamily="50" charset="-127"/>
                <a:ea typeface="맑은 고딕" pitchFamily="50" charset="-127"/>
              </a:rPr>
              <a:t>아산화질소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(N</a:t>
            </a:r>
            <a:r>
              <a:rPr kumimoji="0" lang="en-US" altLang="ko-KR" sz="1600" b="1" baseline="-250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O</a:t>
            </a: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kumimoji="0" lang="ko-KR" altLang="en-US" sz="1600" b="1" dirty="0" err="1">
                <a:latin typeface="맑은 고딕" pitchFamily="50" charset="-127"/>
                <a:ea typeface="맑은 고딕" pitchFamily="50" charset="-127"/>
              </a:rPr>
              <a:t>과불화탄소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(PFCs)</a:t>
            </a:r>
          </a:p>
          <a:p>
            <a:pPr indent="180975">
              <a:lnSpc>
                <a:spcPct val="150000"/>
              </a:lnSpc>
              <a:defRPr/>
            </a:pP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1600" b="1" dirty="0" err="1">
                <a:latin typeface="맑은 고딕" pitchFamily="50" charset="-127"/>
                <a:ea typeface="맑은 고딕" pitchFamily="50" charset="-127"/>
              </a:rPr>
              <a:t>수불화탄소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(HFCs</a:t>
            </a: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),  </a:t>
            </a:r>
            <a:r>
              <a:rPr kumimoji="0" lang="ko-KR" altLang="en-US" sz="1600" b="1" dirty="0" err="1">
                <a:latin typeface="맑은 고딕" pitchFamily="50" charset="-127"/>
                <a:ea typeface="맑은 고딕" pitchFamily="50" charset="-127"/>
              </a:rPr>
              <a:t>육불화황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(SF</a:t>
            </a:r>
            <a:r>
              <a:rPr kumimoji="0" lang="en-US" altLang="ko-KR" sz="1600" b="1" baseline="-25000" dirty="0"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indent="180975">
              <a:lnSpc>
                <a:spcPct val="150000"/>
              </a:lnSpc>
              <a:defRPr/>
            </a:pP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대기구성 온실가스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: 1%</a:t>
            </a:r>
            <a:endParaRPr kumimoji="0"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indent="180975">
              <a:lnSpc>
                <a:spcPct val="150000"/>
              </a:lnSpc>
              <a:defRPr/>
            </a:pP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온실가스 기여도</a:t>
            </a:r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indent="180975">
              <a:lnSpc>
                <a:spcPct val="150000"/>
              </a:lnSpc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ko-KR" altLang="en-US" sz="1600" b="1" dirty="0" smtClean="0">
                <a:latin typeface="맑은 고딕" pitchFamily="50" charset="-127"/>
                <a:ea typeface="맑은 고딕" pitchFamily="50" charset="-127"/>
              </a:rPr>
              <a:t>이산화탄소 </a:t>
            </a: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: 55%</a:t>
            </a:r>
          </a:p>
          <a:p>
            <a:pPr indent="180975">
              <a:lnSpc>
                <a:spcPct val="150000"/>
              </a:lnSpc>
              <a:defRPr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불화탄소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: 24%</a:t>
            </a:r>
          </a:p>
          <a:p>
            <a:pPr indent="180975">
              <a:lnSpc>
                <a:spcPct val="150000"/>
              </a:lnSpc>
              <a:defRPr/>
            </a:pP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kumimoji="0" lang="ko-KR" altLang="en-US" sz="1600" b="1" dirty="0" smtClean="0">
                <a:latin typeface="맑은 고딕" pitchFamily="50" charset="-127"/>
                <a:ea typeface="맑은 고딕" pitchFamily="50" charset="-127"/>
              </a:rPr>
              <a:t>메탄  </a:t>
            </a: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: 15%</a:t>
            </a:r>
          </a:p>
          <a:p>
            <a:pPr indent="180975">
              <a:lnSpc>
                <a:spcPct val="150000"/>
              </a:lnSpc>
              <a:defRPr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아산화질소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: 6%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등</a:t>
            </a:r>
            <a:endParaRPr kumimoji="0"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" name="Picture 13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3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112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3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2108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>
          <a:xfrm>
            <a:off x="-214313" y="357188"/>
            <a:ext cx="7738641" cy="7270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F298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7596" name="제목 1"/>
          <p:cNvSpPr txBox="1">
            <a:spLocks/>
          </p:cNvSpPr>
          <p:nvPr/>
        </p:nvSpPr>
        <p:spPr bwMode="auto">
          <a:xfrm>
            <a:off x="76200" y="344488"/>
            <a:ext cx="752013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2800" dirty="0">
                <a:solidFill>
                  <a:schemeClr val="bg1"/>
                </a:solidFill>
              </a:rPr>
              <a:t>  </a:t>
            </a:r>
            <a:r>
              <a:rPr kumimoji="0" lang="ko-KR" altLang="en-US" sz="2800" dirty="0" err="1" smtClean="0">
                <a:solidFill>
                  <a:schemeClr val="bg1"/>
                </a:solidFill>
              </a:rPr>
              <a:t>전지구</a:t>
            </a:r>
            <a:r>
              <a:rPr kumimoji="0" lang="ko-KR" altLang="en-US" sz="2800" dirty="0" smtClean="0">
                <a:solidFill>
                  <a:schemeClr val="bg1"/>
                </a:solidFill>
              </a:rPr>
              <a:t> 기온과 이산화탄소 변화</a:t>
            </a:r>
            <a:r>
              <a:rPr kumimoji="0" lang="en-US" altLang="ko-KR" sz="2800" dirty="0" smtClean="0">
                <a:solidFill>
                  <a:schemeClr val="bg1"/>
                </a:solidFill>
              </a:rPr>
              <a:t>(1860-2009)</a:t>
            </a:r>
            <a:endParaRPr kumimoji="0" lang="en-US" altLang="ko-KR" sz="2800" dirty="0">
              <a:solidFill>
                <a:schemeClr val="bg1"/>
              </a:solidFill>
            </a:endParaRPr>
          </a:p>
        </p:txBody>
      </p:sp>
      <p:pic>
        <p:nvPicPr>
          <p:cNvPr id="11" name="Picture 7" descr="tempcarbon.bar.200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84784"/>
            <a:ext cx="8001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71488" y="4095750"/>
            <a:ext cx="3457575" cy="522288"/>
            <a:chOff x="354" y="800"/>
            <a:chExt cx="2415" cy="329"/>
          </a:xfrm>
        </p:grpSpPr>
        <p:sp>
          <p:nvSpPr>
            <p:cNvPr id="3156" name="AutoShape 67"/>
            <p:cNvSpPr>
              <a:spLocks noChangeArrowheads="1"/>
            </p:cNvSpPr>
            <p:nvPr/>
          </p:nvSpPr>
          <p:spPr bwMode="auto">
            <a:xfrm>
              <a:off x="354" y="800"/>
              <a:ext cx="2415" cy="329"/>
            </a:xfrm>
            <a:prstGeom prst="roundRect">
              <a:avLst>
                <a:gd name="adj" fmla="val 8269"/>
              </a:avLst>
            </a:prstGeom>
            <a:gradFill rotWithShape="1">
              <a:gsLst>
                <a:gs pos="0">
                  <a:srgbClr val="4A6507"/>
                </a:gs>
                <a:gs pos="100000">
                  <a:srgbClr val="668B0B"/>
                </a:gs>
              </a:gsLst>
              <a:lin ang="5400000" scaled="1"/>
            </a:gradFill>
            <a:ln w="6350">
              <a:solidFill>
                <a:srgbClr val="98CF0F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57" name="AutoShape 68"/>
            <p:cNvSpPr>
              <a:spLocks noChangeArrowheads="1"/>
            </p:cNvSpPr>
            <p:nvPr/>
          </p:nvSpPr>
          <p:spPr bwMode="auto">
            <a:xfrm>
              <a:off x="376" y="816"/>
              <a:ext cx="2371" cy="44"/>
            </a:xfrm>
            <a:prstGeom prst="roundRect">
              <a:avLst>
                <a:gd name="adj" fmla="val 25532"/>
              </a:avLst>
            </a:prstGeom>
            <a:solidFill>
              <a:srgbClr val="98CF0F"/>
            </a:solidFill>
            <a:ln w="6350">
              <a:noFill/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58" name="AutoShape 69"/>
            <p:cNvSpPr>
              <a:spLocks noChangeArrowheads="1"/>
            </p:cNvSpPr>
            <p:nvPr/>
          </p:nvSpPr>
          <p:spPr bwMode="auto">
            <a:xfrm>
              <a:off x="372" y="812"/>
              <a:ext cx="2379" cy="305"/>
            </a:xfrm>
            <a:prstGeom prst="roundRect">
              <a:avLst>
                <a:gd name="adj" fmla="val 7204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4864100" y="4144963"/>
            <a:ext cx="3740150" cy="522287"/>
            <a:chOff x="2980" y="800"/>
            <a:chExt cx="2415" cy="329"/>
          </a:xfrm>
        </p:grpSpPr>
        <p:sp>
          <p:nvSpPr>
            <p:cNvPr id="3153" name="AutoShape 71"/>
            <p:cNvSpPr>
              <a:spLocks noChangeArrowheads="1"/>
            </p:cNvSpPr>
            <p:nvPr/>
          </p:nvSpPr>
          <p:spPr bwMode="auto">
            <a:xfrm>
              <a:off x="2980" y="800"/>
              <a:ext cx="2415" cy="329"/>
            </a:xfrm>
            <a:prstGeom prst="roundRect">
              <a:avLst>
                <a:gd name="adj" fmla="val 8269"/>
              </a:avLst>
            </a:prstGeom>
            <a:gradFill rotWithShape="1">
              <a:gsLst>
                <a:gs pos="0">
                  <a:srgbClr val="2A5B09"/>
                </a:gs>
                <a:gs pos="100000">
                  <a:srgbClr val="438F0F"/>
                </a:gs>
              </a:gsLst>
              <a:lin ang="5400000" scaled="1"/>
            </a:gradFill>
            <a:ln w="6350">
              <a:solidFill>
                <a:srgbClr val="5CC614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54" name="AutoShape 72"/>
            <p:cNvSpPr>
              <a:spLocks noChangeArrowheads="1"/>
            </p:cNvSpPr>
            <p:nvPr/>
          </p:nvSpPr>
          <p:spPr bwMode="auto">
            <a:xfrm>
              <a:off x="3002" y="816"/>
              <a:ext cx="2371" cy="44"/>
            </a:xfrm>
            <a:prstGeom prst="roundRect">
              <a:avLst>
                <a:gd name="adj" fmla="val 25532"/>
              </a:avLst>
            </a:prstGeom>
            <a:solidFill>
              <a:srgbClr val="5CC614"/>
            </a:solidFill>
            <a:ln w="6350">
              <a:noFill/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55" name="AutoShape 73"/>
            <p:cNvSpPr>
              <a:spLocks noChangeArrowheads="1"/>
            </p:cNvSpPr>
            <p:nvPr/>
          </p:nvSpPr>
          <p:spPr bwMode="auto">
            <a:xfrm>
              <a:off x="2998" y="812"/>
              <a:ext cx="2379" cy="305"/>
            </a:xfrm>
            <a:prstGeom prst="roundRect">
              <a:avLst>
                <a:gd name="adj" fmla="val 7204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468313" y="4689475"/>
            <a:ext cx="3455987" cy="1581150"/>
            <a:chOff x="352" y="1174"/>
            <a:chExt cx="2414" cy="1092"/>
          </a:xfrm>
        </p:grpSpPr>
        <p:sp>
          <p:nvSpPr>
            <p:cNvPr id="74835" name="AutoShape 83"/>
            <p:cNvSpPr>
              <a:spLocks noChangeArrowheads="1"/>
            </p:cNvSpPr>
            <p:nvPr/>
          </p:nvSpPr>
          <p:spPr bwMode="auto">
            <a:xfrm>
              <a:off x="352" y="1174"/>
              <a:ext cx="2414" cy="1092"/>
            </a:xfrm>
            <a:prstGeom prst="roundRect">
              <a:avLst>
                <a:gd name="adj" fmla="val 3023"/>
              </a:avLst>
            </a:prstGeom>
            <a:solidFill>
              <a:schemeClr val="bg1"/>
            </a:solidFill>
            <a:ln w="6350">
              <a:solidFill>
                <a:srgbClr val="98CF0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ko-KR" altLang="ko-KR"/>
            </a:p>
          </p:txBody>
        </p:sp>
        <p:pic>
          <p:nvPicPr>
            <p:cNvPr id="3151" name="Picture 84" descr="바코드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1" y="1423"/>
              <a:ext cx="102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2" name="AutoShape 85"/>
            <p:cNvSpPr>
              <a:spLocks noChangeArrowheads="1"/>
            </p:cNvSpPr>
            <p:nvPr/>
          </p:nvSpPr>
          <p:spPr bwMode="auto">
            <a:xfrm>
              <a:off x="391" y="1215"/>
              <a:ext cx="2337" cy="1010"/>
            </a:xfrm>
            <a:prstGeom prst="roundRect">
              <a:avLst>
                <a:gd name="adj" fmla="val 2972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E3F9AD"/>
                </a:gs>
              </a:gsLst>
              <a:lin ang="5400000" scaled="1"/>
            </a:gra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565150" y="4425950"/>
            <a:ext cx="100013" cy="450850"/>
            <a:chOff x="413" y="1008"/>
            <a:chExt cx="70" cy="284"/>
          </a:xfrm>
        </p:grpSpPr>
        <p:sp>
          <p:nvSpPr>
            <p:cNvPr id="3141" name="Oval 87"/>
            <p:cNvSpPr>
              <a:spLocks noChangeArrowheads="1"/>
            </p:cNvSpPr>
            <p:nvPr/>
          </p:nvSpPr>
          <p:spPr bwMode="gray">
            <a:xfrm>
              <a:off x="413" y="1008"/>
              <a:ext cx="70" cy="7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98CF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42" name="Oval 88"/>
            <p:cNvSpPr>
              <a:spLocks noChangeArrowheads="1"/>
            </p:cNvSpPr>
            <p:nvPr/>
          </p:nvSpPr>
          <p:spPr bwMode="gray">
            <a:xfrm>
              <a:off x="413" y="1219"/>
              <a:ext cx="70" cy="7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98CF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6" name="Group 89"/>
            <p:cNvGrpSpPr>
              <a:grpSpLocks/>
            </p:cNvGrpSpPr>
            <p:nvPr/>
          </p:nvGrpSpPr>
          <p:grpSpPr bwMode="auto">
            <a:xfrm>
              <a:off x="428" y="1022"/>
              <a:ext cx="40" cy="45"/>
              <a:chOff x="618" y="4242"/>
              <a:chExt cx="96" cy="105"/>
            </a:xfrm>
          </p:grpSpPr>
          <p:sp>
            <p:nvSpPr>
              <p:cNvPr id="3148" name="Oval 90"/>
              <p:cNvSpPr>
                <a:spLocks noChangeArrowheads="1"/>
              </p:cNvSpPr>
              <p:nvPr/>
            </p:nvSpPr>
            <p:spPr bwMode="gray">
              <a:xfrm>
                <a:off x="618" y="4251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9" name="AutoShape 91"/>
              <p:cNvSpPr>
                <a:spLocks noChangeArrowheads="1"/>
              </p:cNvSpPr>
              <p:nvPr/>
            </p:nvSpPr>
            <p:spPr bwMode="gray">
              <a:xfrm rot="1800000">
                <a:off x="622" y="4242"/>
                <a:ext cx="47" cy="94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31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92"/>
            <p:cNvGrpSpPr>
              <a:grpSpLocks/>
            </p:cNvGrpSpPr>
            <p:nvPr/>
          </p:nvGrpSpPr>
          <p:grpSpPr bwMode="auto">
            <a:xfrm>
              <a:off x="428" y="1230"/>
              <a:ext cx="40" cy="45"/>
              <a:chOff x="618" y="4242"/>
              <a:chExt cx="96" cy="105"/>
            </a:xfrm>
          </p:grpSpPr>
          <p:sp>
            <p:nvSpPr>
              <p:cNvPr id="3146" name="Oval 93"/>
              <p:cNvSpPr>
                <a:spLocks noChangeArrowheads="1"/>
              </p:cNvSpPr>
              <p:nvPr/>
            </p:nvSpPr>
            <p:spPr bwMode="gray">
              <a:xfrm>
                <a:off x="618" y="4251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7" name="AutoShape 94"/>
              <p:cNvSpPr>
                <a:spLocks noChangeArrowheads="1"/>
              </p:cNvSpPr>
              <p:nvPr/>
            </p:nvSpPr>
            <p:spPr bwMode="gray">
              <a:xfrm rot="1800000">
                <a:off x="622" y="4242"/>
                <a:ext cx="47" cy="94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31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4847" name="AutoShape 95"/>
            <p:cNvSpPr>
              <a:spLocks noChangeArrowheads="1"/>
            </p:cNvSpPr>
            <p:nvPr/>
          </p:nvSpPr>
          <p:spPr bwMode="gray">
            <a:xfrm rot="5400000">
              <a:off x="339" y="1140"/>
              <a:ext cx="220" cy="2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4859338" y="4738688"/>
            <a:ext cx="3816350" cy="1504950"/>
            <a:chOff x="2977" y="1174"/>
            <a:chExt cx="2414" cy="1092"/>
          </a:xfrm>
        </p:grpSpPr>
        <p:sp>
          <p:nvSpPr>
            <p:cNvPr id="74849" name="AutoShape 97"/>
            <p:cNvSpPr>
              <a:spLocks noChangeArrowheads="1"/>
            </p:cNvSpPr>
            <p:nvPr/>
          </p:nvSpPr>
          <p:spPr bwMode="auto">
            <a:xfrm>
              <a:off x="2977" y="1174"/>
              <a:ext cx="2414" cy="1092"/>
            </a:xfrm>
            <a:prstGeom prst="roundRect">
              <a:avLst>
                <a:gd name="adj" fmla="val 2657"/>
              </a:avLst>
            </a:prstGeom>
            <a:solidFill>
              <a:schemeClr val="bg1"/>
            </a:solidFill>
            <a:ln w="6350">
              <a:solidFill>
                <a:srgbClr val="5CC614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ko-KR" altLang="ko-KR"/>
            </a:p>
          </p:txBody>
        </p:sp>
        <p:pic>
          <p:nvPicPr>
            <p:cNvPr id="3139" name="Picture 98" descr="바코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6" y="1423"/>
              <a:ext cx="102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0" name="AutoShape 99"/>
            <p:cNvSpPr>
              <a:spLocks noChangeArrowheads="1"/>
            </p:cNvSpPr>
            <p:nvPr/>
          </p:nvSpPr>
          <p:spPr bwMode="auto">
            <a:xfrm>
              <a:off x="3016" y="1215"/>
              <a:ext cx="2337" cy="1010"/>
            </a:xfrm>
            <a:prstGeom prst="roundRect">
              <a:avLst>
                <a:gd name="adj" fmla="val 237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1F8B6"/>
                </a:gs>
              </a:gsLst>
              <a:lin ang="5400000" scaled="1"/>
            </a:gra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4975225" y="4475163"/>
            <a:ext cx="100013" cy="450850"/>
            <a:chOff x="3038" y="1008"/>
            <a:chExt cx="70" cy="284"/>
          </a:xfrm>
        </p:grpSpPr>
        <p:sp>
          <p:nvSpPr>
            <p:cNvPr id="3129" name="Oval 101"/>
            <p:cNvSpPr>
              <a:spLocks noChangeArrowheads="1"/>
            </p:cNvSpPr>
            <p:nvPr/>
          </p:nvSpPr>
          <p:spPr bwMode="gray">
            <a:xfrm>
              <a:off x="3038" y="1008"/>
              <a:ext cx="70" cy="7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5CC61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30" name="Oval 102"/>
            <p:cNvSpPr>
              <a:spLocks noChangeArrowheads="1"/>
            </p:cNvSpPr>
            <p:nvPr/>
          </p:nvSpPr>
          <p:spPr bwMode="gray">
            <a:xfrm>
              <a:off x="3038" y="1219"/>
              <a:ext cx="70" cy="7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5CC61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1" name="Group 103"/>
            <p:cNvGrpSpPr>
              <a:grpSpLocks/>
            </p:cNvGrpSpPr>
            <p:nvPr/>
          </p:nvGrpSpPr>
          <p:grpSpPr bwMode="auto">
            <a:xfrm>
              <a:off x="3053" y="1022"/>
              <a:ext cx="40" cy="45"/>
              <a:chOff x="618" y="4242"/>
              <a:chExt cx="96" cy="105"/>
            </a:xfrm>
          </p:grpSpPr>
          <p:sp>
            <p:nvSpPr>
              <p:cNvPr id="3136" name="Oval 104"/>
              <p:cNvSpPr>
                <a:spLocks noChangeArrowheads="1"/>
              </p:cNvSpPr>
              <p:nvPr/>
            </p:nvSpPr>
            <p:spPr bwMode="gray">
              <a:xfrm>
                <a:off x="618" y="4251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37" name="AutoShape 105"/>
              <p:cNvSpPr>
                <a:spLocks noChangeArrowheads="1"/>
              </p:cNvSpPr>
              <p:nvPr/>
            </p:nvSpPr>
            <p:spPr bwMode="gray">
              <a:xfrm rot="1800000">
                <a:off x="622" y="4242"/>
                <a:ext cx="47" cy="94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31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auto">
            <a:xfrm>
              <a:off x="3053" y="1230"/>
              <a:ext cx="40" cy="45"/>
              <a:chOff x="618" y="4242"/>
              <a:chExt cx="96" cy="105"/>
            </a:xfrm>
          </p:grpSpPr>
          <p:sp>
            <p:nvSpPr>
              <p:cNvPr id="3134" name="Oval 107"/>
              <p:cNvSpPr>
                <a:spLocks noChangeArrowheads="1"/>
              </p:cNvSpPr>
              <p:nvPr/>
            </p:nvSpPr>
            <p:spPr bwMode="gray">
              <a:xfrm>
                <a:off x="618" y="4251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35" name="AutoShape 108"/>
              <p:cNvSpPr>
                <a:spLocks noChangeArrowheads="1"/>
              </p:cNvSpPr>
              <p:nvPr/>
            </p:nvSpPr>
            <p:spPr bwMode="gray">
              <a:xfrm rot="1800000">
                <a:off x="622" y="4242"/>
                <a:ext cx="47" cy="94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31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4861" name="AutoShape 109"/>
            <p:cNvSpPr>
              <a:spLocks noChangeArrowheads="1"/>
            </p:cNvSpPr>
            <p:nvPr/>
          </p:nvSpPr>
          <p:spPr bwMode="gray">
            <a:xfrm rot="5400000">
              <a:off x="2964" y="1140"/>
              <a:ext cx="220" cy="2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13" name="Group 138"/>
          <p:cNvGrpSpPr>
            <a:grpSpLocks/>
          </p:cNvGrpSpPr>
          <p:nvPr/>
        </p:nvGrpSpPr>
        <p:grpSpPr bwMode="auto">
          <a:xfrm>
            <a:off x="3679825" y="4383088"/>
            <a:ext cx="100013" cy="450850"/>
            <a:chOff x="2649" y="1008"/>
            <a:chExt cx="70" cy="284"/>
          </a:xfrm>
        </p:grpSpPr>
        <p:sp>
          <p:nvSpPr>
            <p:cNvPr id="3120" name="Oval 139"/>
            <p:cNvSpPr>
              <a:spLocks noChangeArrowheads="1"/>
            </p:cNvSpPr>
            <p:nvPr/>
          </p:nvSpPr>
          <p:spPr bwMode="gray">
            <a:xfrm>
              <a:off x="2649" y="1008"/>
              <a:ext cx="70" cy="7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98CF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21" name="Oval 140"/>
            <p:cNvSpPr>
              <a:spLocks noChangeArrowheads="1"/>
            </p:cNvSpPr>
            <p:nvPr/>
          </p:nvSpPr>
          <p:spPr bwMode="gray">
            <a:xfrm>
              <a:off x="2649" y="1219"/>
              <a:ext cx="70" cy="7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98CF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5" name="Group 141"/>
            <p:cNvGrpSpPr>
              <a:grpSpLocks/>
            </p:cNvGrpSpPr>
            <p:nvPr/>
          </p:nvGrpSpPr>
          <p:grpSpPr bwMode="auto">
            <a:xfrm>
              <a:off x="2664" y="1022"/>
              <a:ext cx="40" cy="45"/>
              <a:chOff x="618" y="4242"/>
              <a:chExt cx="96" cy="105"/>
            </a:xfrm>
          </p:grpSpPr>
          <p:sp>
            <p:nvSpPr>
              <p:cNvPr id="3127" name="Oval 142"/>
              <p:cNvSpPr>
                <a:spLocks noChangeArrowheads="1"/>
              </p:cNvSpPr>
              <p:nvPr/>
            </p:nvSpPr>
            <p:spPr bwMode="gray">
              <a:xfrm>
                <a:off x="618" y="4251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28" name="AutoShape 143"/>
              <p:cNvSpPr>
                <a:spLocks noChangeArrowheads="1"/>
              </p:cNvSpPr>
              <p:nvPr/>
            </p:nvSpPr>
            <p:spPr bwMode="gray">
              <a:xfrm rot="1800000">
                <a:off x="622" y="4242"/>
                <a:ext cx="47" cy="94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31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6" name="Group 144"/>
            <p:cNvGrpSpPr>
              <a:grpSpLocks/>
            </p:cNvGrpSpPr>
            <p:nvPr/>
          </p:nvGrpSpPr>
          <p:grpSpPr bwMode="auto">
            <a:xfrm>
              <a:off x="2664" y="1230"/>
              <a:ext cx="40" cy="45"/>
              <a:chOff x="618" y="4242"/>
              <a:chExt cx="96" cy="105"/>
            </a:xfrm>
          </p:grpSpPr>
          <p:sp>
            <p:nvSpPr>
              <p:cNvPr id="3125" name="Oval 145"/>
              <p:cNvSpPr>
                <a:spLocks noChangeArrowheads="1"/>
              </p:cNvSpPr>
              <p:nvPr/>
            </p:nvSpPr>
            <p:spPr bwMode="gray">
              <a:xfrm>
                <a:off x="618" y="4251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26" name="AutoShape 146"/>
              <p:cNvSpPr>
                <a:spLocks noChangeArrowheads="1"/>
              </p:cNvSpPr>
              <p:nvPr/>
            </p:nvSpPr>
            <p:spPr bwMode="gray">
              <a:xfrm rot="1800000">
                <a:off x="622" y="4242"/>
                <a:ext cx="47" cy="94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31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4899" name="AutoShape 147"/>
            <p:cNvSpPr>
              <a:spLocks noChangeArrowheads="1"/>
            </p:cNvSpPr>
            <p:nvPr/>
          </p:nvSpPr>
          <p:spPr bwMode="gray">
            <a:xfrm rot="5400000">
              <a:off x="2575" y="1140"/>
              <a:ext cx="220" cy="2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17" name="Group 148"/>
          <p:cNvGrpSpPr>
            <a:grpSpLocks/>
          </p:cNvGrpSpPr>
          <p:nvPr/>
        </p:nvGrpSpPr>
        <p:grpSpPr bwMode="auto">
          <a:xfrm>
            <a:off x="8288338" y="4475163"/>
            <a:ext cx="100012" cy="450850"/>
            <a:chOff x="5274" y="1008"/>
            <a:chExt cx="70" cy="284"/>
          </a:xfrm>
        </p:grpSpPr>
        <p:sp>
          <p:nvSpPr>
            <p:cNvPr id="3111" name="Oval 149"/>
            <p:cNvSpPr>
              <a:spLocks noChangeArrowheads="1"/>
            </p:cNvSpPr>
            <p:nvPr/>
          </p:nvSpPr>
          <p:spPr bwMode="gray">
            <a:xfrm>
              <a:off x="5274" y="1008"/>
              <a:ext cx="70" cy="7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5CC61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12" name="Oval 150"/>
            <p:cNvSpPr>
              <a:spLocks noChangeArrowheads="1"/>
            </p:cNvSpPr>
            <p:nvPr/>
          </p:nvSpPr>
          <p:spPr bwMode="gray">
            <a:xfrm>
              <a:off x="5274" y="1219"/>
              <a:ext cx="70" cy="7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5CC61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9" name="Group 151"/>
            <p:cNvGrpSpPr>
              <a:grpSpLocks/>
            </p:cNvGrpSpPr>
            <p:nvPr/>
          </p:nvGrpSpPr>
          <p:grpSpPr bwMode="auto">
            <a:xfrm>
              <a:off x="5289" y="1022"/>
              <a:ext cx="40" cy="45"/>
              <a:chOff x="618" y="4242"/>
              <a:chExt cx="96" cy="105"/>
            </a:xfrm>
          </p:grpSpPr>
          <p:sp>
            <p:nvSpPr>
              <p:cNvPr id="3118" name="Oval 152"/>
              <p:cNvSpPr>
                <a:spLocks noChangeArrowheads="1"/>
              </p:cNvSpPr>
              <p:nvPr/>
            </p:nvSpPr>
            <p:spPr bwMode="gray">
              <a:xfrm>
                <a:off x="618" y="4251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19" name="AutoShape 153"/>
              <p:cNvSpPr>
                <a:spLocks noChangeArrowheads="1"/>
              </p:cNvSpPr>
              <p:nvPr/>
            </p:nvSpPr>
            <p:spPr bwMode="gray">
              <a:xfrm rot="1800000">
                <a:off x="622" y="4242"/>
                <a:ext cx="47" cy="94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31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20" name="Group 154"/>
            <p:cNvGrpSpPr>
              <a:grpSpLocks/>
            </p:cNvGrpSpPr>
            <p:nvPr/>
          </p:nvGrpSpPr>
          <p:grpSpPr bwMode="auto">
            <a:xfrm>
              <a:off x="5289" y="1230"/>
              <a:ext cx="40" cy="45"/>
              <a:chOff x="618" y="4242"/>
              <a:chExt cx="96" cy="105"/>
            </a:xfrm>
          </p:grpSpPr>
          <p:sp>
            <p:nvSpPr>
              <p:cNvPr id="3116" name="Oval 155"/>
              <p:cNvSpPr>
                <a:spLocks noChangeArrowheads="1"/>
              </p:cNvSpPr>
              <p:nvPr/>
            </p:nvSpPr>
            <p:spPr bwMode="gray">
              <a:xfrm>
                <a:off x="618" y="4251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17" name="AutoShape 156"/>
              <p:cNvSpPr>
                <a:spLocks noChangeArrowheads="1"/>
              </p:cNvSpPr>
              <p:nvPr/>
            </p:nvSpPr>
            <p:spPr bwMode="gray">
              <a:xfrm rot="1800000">
                <a:off x="622" y="4242"/>
                <a:ext cx="47" cy="94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31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4909" name="AutoShape 157"/>
            <p:cNvSpPr>
              <a:spLocks noChangeArrowheads="1"/>
            </p:cNvSpPr>
            <p:nvPr/>
          </p:nvSpPr>
          <p:spPr bwMode="gray">
            <a:xfrm rot="5400000">
              <a:off x="5200" y="1140"/>
              <a:ext cx="220" cy="2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3083" name="Text Box 178"/>
          <p:cNvSpPr txBox="1">
            <a:spLocks noChangeArrowheads="1"/>
          </p:cNvSpPr>
          <p:nvPr/>
        </p:nvSpPr>
        <p:spPr bwMode="auto">
          <a:xfrm>
            <a:off x="1257300" y="4214813"/>
            <a:ext cx="1952625" cy="304800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2000">
                <a:solidFill>
                  <a:schemeClr val="bg1"/>
                </a:solidFill>
              </a:rPr>
              <a:t>과거와 현재</a:t>
            </a:r>
          </a:p>
        </p:txBody>
      </p:sp>
      <p:sp>
        <p:nvSpPr>
          <p:cNvPr id="3084" name="Text Box 179"/>
          <p:cNvSpPr txBox="1">
            <a:spLocks noChangeArrowheads="1"/>
          </p:cNvSpPr>
          <p:nvPr/>
        </p:nvSpPr>
        <p:spPr bwMode="auto">
          <a:xfrm>
            <a:off x="5710238" y="4264025"/>
            <a:ext cx="1957387" cy="304800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2000">
                <a:solidFill>
                  <a:schemeClr val="bg1"/>
                </a:solidFill>
              </a:rPr>
              <a:t>미 래</a:t>
            </a:r>
          </a:p>
        </p:txBody>
      </p:sp>
      <p:sp>
        <p:nvSpPr>
          <p:cNvPr id="3085" name="Text Box 182"/>
          <p:cNvSpPr txBox="1">
            <a:spLocks noChangeArrowheads="1"/>
          </p:cNvSpPr>
          <p:nvPr/>
        </p:nvSpPr>
        <p:spPr bwMode="auto">
          <a:xfrm>
            <a:off x="641350" y="4894263"/>
            <a:ext cx="328295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en-US" altLang="ko-KR"/>
              <a:t> </a:t>
            </a:r>
            <a:r>
              <a:rPr lang="ko-KR" altLang="en-US">
                <a:solidFill>
                  <a:srgbClr val="FF0000"/>
                </a:solidFill>
              </a:rPr>
              <a:t>지구 평균기온 </a:t>
            </a:r>
            <a:r>
              <a:rPr lang="en-US" altLang="ko-KR">
                <a:solidFill>
                  <a:srgbClr val="FF0000"/>
                </a:solidFill>
              </a:rPr>
              <a:t>: 0.74℃ </a:t>
            </a:r>
            <a:r>
              <a:rPr lang="ko-KR" altLang="en-US">
                <a:solidFill>
                  <a:srgbClr val="FF0000"/>
                </a:solidFill>
              </a:rPr>
              <a:t>상승</a:t>
            </a:r>
          </a:p>
          <a:p>
            <a:r>
              <a:rPr lang="ko-KR" altLang="en-US"/>
              <a:t>   </a:t>
            </a:r>
            <a:r>
              <a:rPr lang="en-US" altLang="ko-KR"/>
              <a:t>- </a:t>
            </a:r>
            <a:r>
              <a:rPr lang="ko-KR" altLang="en-US"/>
              <a:t>지난 </a:t>
            </a:r>
            <a:r>
              <a:rPr lang="en-US" altLang="ko-KR"/>
              <a:t>100</a:t>
            </a:r>
            <a:r>
              <a:rPr lang="ko-KR" altLang="en-US"/>
              <a:t>년</a:t>
            </a:r>
            <a:r>
              <a:rPr lang="en-US" altLang="ko-KR"/>
              <a:t>(1906-2005)</a:t>
            </a:r>
          </a:p>
          <a:p>
            <a:endParaRPr lang="en-US" altLang="ko-KR" sz="800"/>
          </a:p>
          <a:p>
            <a:pPr>
              <a:buFontTx/>
              <a:buBlip>
                <a:blip r:embed="rId5"/>
              </a:buBlip>
            </a:pPr>
            <a:r>
              <a:rPr lang="en-US" altLang="ko-KR"/>
              <a:t> </a:t>
            </a:r>
            <a:r>
              <a:rPr lang="ko-KR" altLang="en-US">
                <a:solidFill>
                  <a:srgbClr val="006600"/>
                </a:solidFill>
              </a:rPr>
              <a:t>해수면 </a:t>
            </a:r>
            <a:r>
              <a:rPr lang="en-US" altLang="ko-KR">
                <a:solidFill>
                  <a:srgbClr val="006600"/>
                </a:solidFill>
              </a:rPr>
              <a:t>: </a:t>
            </a:r>
            <a:r>
              <a:rPr lang="ko-KR" altLang="en-US">
                <a:solidFill>
                  <a:srgbClr val="006600"/>
                </a:solidFill>
              </a:rPr>
              <a:t>매년 </a:t>
            </a:r>
            <a:r>
              <a:rPr lang="en-US" altLang="ko-KR">
                <a:solidFill>
                  <a:srgbClr val="006600"/>
                </a:solidFill>
              </a:rPr>
              <a:t>1.8mm </a:t>
            </a:r>
            <a:r>
              <a:rPr lang="ko-KR" altLang="en-US">
                <a:solidFill>
                  <a:srgbClr val="006600"/>
                </a:solidFill>
              </a:rPr>
              <a:t>상승</a:t>
            </a:r>
          </a:p>
          <a:p>
            <a:r>
              <a:rPr lang="ko-KR" altLang="en-US"/>
              <a:t>   </a:t>
            </a:r>
            <a:r>
              <a:rPr lang="en-US" altLang="ko-KR"/>
              <a:t>- 1961~2003</a:t>
            </a:r>
            <a:r>
              <a:rPr lang="ko-KR" altLang="en-US"/>
              <a:t>년</a:t>
            </a:r>
          </a:p>
        </p:txBody>
      </p:sp>
      <p:grpSp>
        <p:nvGrpSpPr>
          <p:cNvPr id="21" name="Group 186"/>
          <p:cNvGrpSpPr>
            <a:grpSpLocks/>
          </p:cNvGrpSpPr>
          <p:nvPr/>
        </p:nvGrpSpPr>
        <p:grpSpPr bwMode="auto">
          <a:xfrm>
            <a:off x="900113" y="1233488"/>
            <a:ext cx="7523162" cy="954087"/>
            <a:chOff x="335" y="890"/>
            <a:chExt cx="5063" cy="566"/>
          </a:xfrm>
        </p:grpSpPr>
        <p:sp>
          <p:nvSpPr>
            <p:cNvPr id="3108" name="Rectangle 187"/>
            <p:cNvSpPr>
              <a:spLocks noChangeArrowheads="1"/>
            </p:cNvSpPr>
            <p:nvPr/>
          </p:nvSpPr>
          <p:spPr bwMode="auto">
            <a:xfrm flipV="1">
              <a:off x="335" y="890"/>
              <a:ext cx="5063" cy="566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3109" name="Picture 188" descr="바코드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1" y="1358"/>
              <a:ext cx="10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0" name="Freeform 189"/>
            <p:cNvSpPr>
              <a:spLocks/>
            </p:cNvSpPr>
            <p:nvPr/>
          </p:nvSpPr>
          <p:spPr bwMode="auto">
            <a:xfrm>
              <a:off x="358" y="910"/>
              <a:ext cx="5016" cy="521"/>
            </a:xfrm>
            <a:custGeom>
              <a:avLst/>
              <a:gdLst>
                <a:gd name="T0" fmla="*/ 1904 w 3857"/>
                <a:gd name="T1" fmla="*/ 3 h 532"/>
                <a:gd name="T2" fmla="*/ 0 w 3857"/>
                <a:gd name="T3" fmla="*/ 431 h 532"/>
                <a:gd name="T4" fmla="*/ 53370 w 3857"/>
                <a:gd name="T5" fmla="*/ 432 h 532"/>
                <a:gd name="T6" fmla="*/ 53370 w 3857"/>
                <a:gd name="T7" fmla="*/ 0 h 532"/>
                <a:gd name="T8" fmla="*/ 1904 w 3857"/>
                <a:gd name="T9" fmla="*/ 3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57"/>
                <a:gd name="T16" fmla="*/ 0 h 532"/>
                <a:gd name="T17" fmla="*/ 3857 w 3857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22" name="Group 190"/>
          <p:cNvGrpSpPr>
            <a:grpSpLocks/>
          </p:cNvGrpSpPr>
          <p:nvPr/>
        </p:nvGrpSpPr>
        <p:grpSpPr bwMode="auto">
          <a:xfrm>
            <a:off x="322263" y="1357313"/>
            <a:ext cx="1035050" cy="1000125"/>
            <a:chOff x="219" y="754"/>
            <a:chExt cx="886" cy="855"/>
          </a:xfrm>
        </p:grpSpPr>
        <p:pic>
          <p:nvPicPr>
            <p:cNvPr id="3103" name="Picture 191" descr="그림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9" y="1163"/>
              <a:ext cx="88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4" name="Freeform 192"/>
            <p:cNvSpPr>
              <a:spLocks/>
            </p:cNvSpPr>
            <p:nvPr/>
          </p:nvSpPr>
          <p:spPr bwMode="auto">
            <a:xfrm>
              <a:off x="345" y="864"/>
              <a:ext cx="314" cy="600"/>
            </a:xfrm>
            <a:custGeom>
              <a:avLst/>
              <a:gdLst>
                <a:gd name="T0" fmla="*/ 0 w 248"/>
                <a:gd name="T1" fmla="*/ 0 h 435"/>
                <a:gd name="T2" fmla="*/ 2628 w 248"/>
                <a:gd name="T3" fmla="*/ 2712 h 435"/>
                <a:gd name="T4" fmla="*/ 2628 w 248"/>
                <a:gd name="T5" fmla="*/ 10843 h 435"/>
                <a:gd name="T6" fmla="*/ 195 w 248"/>
                <a:gd name="T7" fmla="*/ 8017 h 435"/>
                <a:gd name="T8" fmla="*/ 0 w 248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35"/>
                <a:gd name="T17" fmla="*/ 248 w 248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35">
                  <a:moveTo>
                    <a:pt x="0" y="0"/>
                  </a:moveTo>
                  <a:lnTo>
                    <a:pt x="248" y="109"/>
                  </a:lnTo>
                  <a:lnTo>
                    <a:pt x="248" y="435"/>
                  </a:lnTo>
                  <a:lnTo>
                    <a:pt x="18" y="32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3E119"/>
                </a:gs>
                <a:gs pos="100000">
                  <a:srgbClr val="56AC00"/>
                </a:gs>
              </a:gsLst>
              <a:lin ang="18900000" scaled="1"/>
            </a:gradFill>
            <a:ln w="6350">
              <a:solidFill>
                <a:srgbClr val="56AC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5" name="Freeform 193"/>
            <p:cNvSpPr>
              <a:spLocks/>
            </p:cNvSpPr>
            <p:nvPr/>
          </p:nvSpPr>
          <p:spPr bwMode="auto">
            <a:xfrm>
              <a:off x="659" y="861"/>
              <a:ext cx="349" cy="603"/>
            </a:xfrm>
            <a:custGeom>
              <a:avLst/>
              <a:gdLst>
                <a:gd name="T0" fmla="*/ 0 w 232"/>
                <a:gd name="T1" fmla="*/ 2778 h 437"/>
                <a:gd name="T2" fmla="*/ 0 w 232"/>
                <a:gd name="T3" fmla="*/ 10935 h 437"/>
                <a:gd name="T4" fmla="*/ 12520 w 232"/>
                <a:gd name="T5" fmla="*/ 8162 h 437"/>
                <a:gd name="T6" fmla="*/ 13766 w 232"/>
                <a:gd name="T7" fmla="*/ 0 h 437"/>
                <a:gd name="T8" fmla="*/ 0 w 232"/>
                <a:gd name="T9" fmla="*/ 2778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437"/>
                <a:gd name="T17" fmla="*/ 232 w 232"/>
                <a:gd name="T18" fmla="*/ 437 h 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437">
                  <a:moveTo>
                    <a:pt x="0" y="111"/>
                  </a:moveTo>
                  <a:lnTo>
                    <a:pt x="0" y="437"/>
                  </a:lnTo>
                  <a:lnTo>
                    <a:pt x="211" y="326"/>
                  </a:lnTo>
                  <a:lnTo>
                    <a:pt x="232" y="0"/>
                  </a:lnTo>
                  <a:lnTo>
                    <a:pt x="0" y="111"/>
                  </a:lnTo>
                  <a:close/>
                </a:path>
              </a:pathLst>
            </a:custGeom>
            <a:gradFill rotWithShape="1">
              <a:gsLst>
                <a:gs pos="0">
                  <a:srgbClr val="A3E119"/>
                </a:gs>
                <a:gs pos="100000">
                  <a:srgbClr val="56AC00"/>
                </a:gs>
              </a:gsLst>
              <a:lin ang="18900000" scaled="1"/>
            </a:gradFill>
            <a:ln w="6350">
              <a:solidFill>
                <a:srgbClr val="56AC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6" name="Freeform 194"/>
            <p:cNvSpPr>
              <a:spLocks/>
            </p:cNvSpPr>
            <p:nvPr/>
          </p:nvSpPr>
          <p:spPr bwMode="auto">
            <a:xfrm>
              <a:off x="346" y="754"/>
              <a:ext cx="662" cy="259"/>
            </a:xfrm>
            <a:custGeom>
              <a:avLst/>
              <a:gdLst>
                <a:gd name="T0" fmla="*/ 0 w 664"/>
                <a:gd name="T1" fmla="*/ 108 h 260"/>
                <a:gd name="T2" fmla="*/ 305 w 664"/>
                <a:gd name="T3" fmla="*/ 250 h 260"/>
                <a:gd name="T4" fmla="*/ 644 w 664"/>
                <a:gd name="T5" fmla="*/ 107 h 260"/>
                <a:gd name="T6" fmla="*/ 335 w 664"/>
                <a:gd name="T7" fmla="*/ 0 h 260"/>
                <a:gd name="T8" fmla="*/ 0 w 664"/>
                <a:gd name="T9" fmla="*/ 108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4"/>
                <a:gd name="T16" fmla="*/ 0 h 260"/>
                <a:gd name="T17" fmla="*/ 664 w 664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4" h="260">
                  <a:moveTo>
                    <a:pt x="0" y="108"/>
                  </a:moveTo>
                  <a:lnTo>
                    <a:pt x="315" y="260"/>
                  </a:lnTo>
                  <a:lnTo>
                    <a:pt x="664" y="107"/>
                  </a:lnTo>
                  <a:lnTo>
                    <a:pt x="345" y="0"/>
                  </a:lnTo>
                  <a:lnTo>
                    <a:pt x="0" y="108"/>
                  </a:lnTo>
                  <a:close/>
                </a:path>
              </a:pathLst>
            </a:custGeom>
            <a:gradFill rotWithShape="1">
              <a:gsLst>
                <a:gs pos="0">
                  <a:srgbClr val="56AC00"/>
                </a:gs>
                <a:gs pos="100000">
                  <a:srgbClr val="A3E119"/>
                </a:gs>
              </a:gsLst>
              <a:lin ang="5400000" scaled="1"/>
            </a:gradFill>
            <a:ln w="6350">
              <a:solidFill>
                <a:srgbClr val="56AC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7" name="Freeform 195"/>
            <p:cNvSpPr>
              <a:spLocks/>
            </p:cNvSpPr>
            <p:nvPr/>
          </p:nvSpPr>
          <p:spPr bwMode="auto">
            <a:xfrm>
              <a:off x="351" y="858"/>
              <a:ext cx="651" cy="153"/>
            </a:xfrm>
            <a:custGeom>
              <a:avLst/>
              <a:gdLst>
                <a:gd name="T0" fmla="*/ 0 w 652"/>
                <a:gd name="T1" fmla="*/ 1 h 152"/>
                <a:gd name="T2" fmla="*/ 313 w 652"/>
                <a:gd name="T3" fmla="*/ 162 h 152"/>
                <a:gd name="T4" fmla="*/ 642 w 652"/>
                <a:gd name="T5" fmla="*/ 0 h 152"/>
                <a:gd name="T6" fmla="*/ 0 w 652"/>
                <a:gd name="T7" fmla="*/ 1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52"/>
                <a:gd name="T14" fmla="*/ 652 w 652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52">
                  <a:moveTo>
                    <a:pt x="0" y="1"/>
                  </a:moveTo>
                  <a:lnTo>
                    <a:pt x="313" y="152"/>
                  </a:lnTo>
                  <a:lnTo>
                    <a:pt x="652" y="0"/>
                  </a:lnTo>
                  <a:lnTo>
                    <a:pt x="0" y="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6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88" name="Text Box 200"/>
          <p:cNvSpPr txBox="1">
            <a:spLocks noChangeArrowheads="1"/>
          </p:cNvSpPr>
          <p:nvPr/>
        </p:nvSpPr>
        <p:spPr bwMode="auto">
          <a:xfrm>
            <a:off x="1579563" y="1358900"/>
            <a:ext cx="666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2300"/>
              <a:t> </a:t>
            </a:r>
            <a:r>
              <a:rPr lang="ko-KR" altLang="en-US" sz="2300"/>
              <a:t>산업혁명 이후 화석연료 사용증가 </a:t>
            </a:r>
            <a:r>
              <a:rPr lang="ko-KR" altLang="en-US" sz="2300">
                <a:solidFill>
                  <a:srgbClr val="000066"/>
                </a:solidFill>
              </a:rPr>
              <a:t>온실가스 </a:t>
            </a:r>
          </a:p>
          <a:p>
            <a:r>
              <a:rPr lang="ko-KR" altLang="en-US" sz="2300">
                <a:solidFill>
                  <a:srgbClr val="000066"/>
                </a:solidFill>
              </a:rPr>
              <a:t> 농도</a:t>
            </a:r>
            <a:r>
              <a:rPr lang="ko-KR" altLang="en-US" sz="2300"/>
              <a:t>가 증가하고 지구의 </a:t>
            </a:r>
            <a:r>
              <a:rPr lang="ko-KR" altLang="en-US" sz="2300">
                <a:solidFill>
                  <a:srgbClr val="990033"/>
                </a:solidFill>
              </a:rPr>
              <a:t>평균기온이 상승</a:t>
            </a: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468313" y="2655888"/>
            <a:ext cx="8105775" cy="1223962"/>
          </a:xfrm>
          <a:prstGeom prst="roundRect">
            <a:avLst>
              <a:gd name="adj" fmla="val 4506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25400">
            <a:solidFill>
              <a:srgbClr val="256397"/>
            </a:solidFill>
            <a:round/>
            <a:headEnd/>
            <a:tailEnd/>
          </a:ln>
          <a:effectLst>
            <a:outerShdw dist="12700" dir="2700000" algn="ctr" rotWithShape="0">
              <a:srgbClr val="000000">
                <a:alpha val="66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133" name="AutoShape 4"/>
          <p:cNvSpPr>
            <a:spLocks noChangeArrowheads="1"/>
          </p:cNvSpPr>
          <p:nvPr/>
        </p:nvSpPr>
        <p:spPr bwMode="gray">
          <a:xfrm>
            <a:off x="215900" y="2439988"/>
            <a:ext cx="5202238" cy="519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38F85"/>
              </a:gs>
              <a:gs pos="100000">
                <a:srgbClr val="15D7C0"/>
              </a:gs>
            </a:gsLst>
            <a:lin ang="16200000" scaled="1"/>
            <a:tileRect/>
          </a:gradFill>
          <a:ln w="28575">
            <a:solidFill>
              <a:srgbClr val="1F7B44">
                <a:alpha val="80000"/>
              </a:srgbClr>
            </a:solidFill>
            <a:round/>
            <a:headEnd/>
            <a:tailEnd/>
          </a:ln>
          <a:effectLst>
            <a:outerShdw dist="381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8775" y="2484438"/>
            <a:ext cx="4656138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생활양식 전반에 광범위한 파급효과</a:t>
            </a:r>
          </a:p>
        </p:txBody>
      </p:sp>
      <p:sp>
        <p:nvSpPr>
          <p:cNvPr id="3092" name="TextBox 19"/>
          <p:cNvSpPr txBox="1">
            <a:spLocks noChangeArrowheads="1"/>
          </p:cNvSpPr>
          <p:nvPr/>
        </p:nvSpPr>
        <p:spPr bwMode="auto">
          <a:xfrm>
            <a:off x="755650" y="3087688"/>
            <a:ext cx="4630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/>
              <a:t>21</a:t>
            </a:r>
            <a:r>
              <a:rPr lang="ko-KR" altLang="en-US"/>
              <a:t>세기 말까지 기후변화는 가속화될 전망</a:t>
            </a:r>
          </a:p>
        </p:txBody>
      </p:sp>
      <p:pic>
        <p:nvPicPr>
          <p:cNvPr id="3093" name="Picture 245" descr="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326390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4" name="TextBox 19"/>
          <p:cNvSpPr txBox="1">
            <a:spLocks noChangeArrowheads="1"/>
          </p:cNvSpPr>
          <p:nvPr/>
        </p:nvSpPr>
        <p:spPr bwMode="auto">
          <a:xfrm>
            <a:off x="755650" y="3486150"/>
            <a:ext cx="456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/>
              <a:t>생태계</a:t>
            </a:r>
            <a:r>
              <a:rPr lang="en-US" altLang="ko-KR"/>
              <a:t>, </a:t>
            </a:r>
            <a:r>
              <a:rPr lang="ko-KR" altLang="en-US"/>
              <a:t>산업</a:t>
            </a:r>
            <a:r>
              <a:rPr lang="en-US" altLang="ko-KR">
                <a:latin typeface="Arial" pitchFamily="34" charset="0"/>
              </a:rPr>
              <a:t>·</a:t>
            </a:r>
            <a:r>
              <a:rPr lang="ko-KR" altLang="en-US"/>
              <a:t>경제 및 생활양식 전반에 파급</a:t>
            </a:r>
          </a:p>
        </p:txBody>
      </p:sp>
      <p:pic>
        <p:nvPicPr>
          <p:cNvPr id="3095" name="Picture 245" descr="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3592513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6" name="Text Box 224"/>
          <p:cNvSpPr txBox="1">
            <a:spLocks noChangeArrowheads="1"/>
          </p:cNvSpPr>
          <p:nvPr/>
        </p:nvSpPr>
        <p:spPr bwMode="auto">
          <a:xfrm>
            <a:off x="5032375" y="4887913"/>
            <a:ext cx="36433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en-US" altLang="ko-KR"/>
              <a:t> </a:t>
            </a:r>
            <a:r>
              <a:rPr lang="ko-KR" altLang="en-US">
                <a:solidFill>
                  <a:srgbClr val="FF0000"/>
                </a:solidFill>
              </a:rPr>
              <a:t>지구 평균기온 </a:t>
            </a:r>
            <a:r>
              <a:rPr lang="en-US" altLang="ko-KR">
                <a:solidFill>
                  <a:srgbClr val="FF0000"/>
                </a:solidFill>
              </a:rPr>
              <a:t>: </a:t>
            </a:r>
            <a:r>
              <a:rPr lang="ko-KR" altLang="en-US">
                <a:solidFill>
                  <a:srgbClr val="FF0000"/>
                </a:solidFill>
              </a:rPr>
              <a:t>최대 </a:t>
            </a:r>
            <a:r>
              <a:rPr lang="en-US" altLang="ko-KR">
                <a:solidFill>
                  <a:srgbClr val="FF0000"/>
                </a:solidFill>
              </a:rPr>
              <a:t>6.4℃ </a:t>
            </a:r>
            <a:r>
              <a:rPr lang="ko-KR" altLang="en-US">
                <a:solidFill>
                  <a:srgbClr val="FF0000"/>
                </a:solidFill>
              </a:rPr>
              <a:t>상승</a:t>
            </a:r>
          </a:p>
          <a:p>
            <a:r>
              <a:rPr lang="ko-KR" altLang="en-US"/>
              <a:t>   </a:t>
            </a:r>
            <a:r>
              <a:rPr lang="en-US" altLang="ko-KR"/>
              <a:t>- 21</a:t>
            </a:r>
            <a:r>
              <a:rPr lang="ko-KR" altLang="en-US"/>
              <a:t>세기 말</a:t>
            </a:r>
          </a:p>
          <a:p>
            <a:endParaRPr lang="ko-KR" altLang="en-US" sz="800"/>
          </a:p>
          <a:p>
            <a:pPr>
              <a:buFontTx/>
              <a:buBlip>
                <a:blip r:embed="rId5"/>
              </a:buBlip>
            </a:pPr>
            <a:r>
              <a:rPr lang="ko-KR" altLang="en-US"/>
              <a:t> </a:t>
            </a:r>
            <a:r>
              <a:rPr lang="ko-KR" altLang="en-US">
                <a:solidFill>
                  <a:srgbClr val="006600"/>
                </a:solidFill>
              </a:rPr>
              <a:t>해수면 </a:t>
            </a:r>
            <a:r>
              <a:rPr lang="en-US" altLang="ko-KR">
                <a:solidFill>
                  <a:srgbClr val="006600"/>
                </a:solidFill>
              </a:rPr>
              <a:t>: </a:t>
            </a:r>
            <a:r>
              <a:rPr lang="ko-KR" altLang="en-US">
                <a:solidFill>
                  <a:srgbClr val="006600"/>
                </a:solidFill>
              </a:rPr>
              <a:t>최대 </a:t>
            </a:r>
            <a:r>
              <a:rPr lang="en-US" altLang="ko-KR">
                <a:solidFill>
                  <a:srgbClr val="006600"/>
                </a:solidFill>
              </a:rPr>
              <a:t>59cm </a:t>
            </a:r>
            <a:r>
              <a:rPr lang="ko-KR" altLang="en-US">
                <a:solidFill>
                  <a:srgbClr val="006600"/>
                </a:solidFill>
              </a:rPr>
              <a:t>상승</a:t>
            </a:r>
          </a:p>
          <a:p>
            <a:r>
              <a:rPr lang="ko-KR" altLang="en-US"/>
              <a:t>   </a:t>
            </a:r>
            <a:r>
              <a:rPr lang="en-US" altLang="ko-KR"/>
              <a:t>- 21</a:t>
            </a:r>
            <a:r>
              <a:rPr lang="ko-KR" altLang="en-US"/>
              <a:t>세기 말</a:t>
            </a:r>
          </a:p>
        </p:txBody>
      </p:sp>
      <p:graphicFrame>
        <p:nvGraphicFramePr>
          <p:cNvPr id="3074" name="Object 226"/>
          <p:cNvGraphicFramePr>
            <a:graphicFrameLocks noChangeAspect="1"/>
          </p:cNvGraphicFramePr>
          <p:nvPr/>
        </p:nvGraphicFramePr>
        <p:xfrm>
          <a:off x="6300788" y="2943225"/>
          <a:ext cx="1620837" cy="868363"/>
        </p:xfrm>
        <a:graphic>
          <a:graphicData uri="http://schemas.openxmlformats.org/presentationml/2006/ole">
            <p:oleObj spid="_x0000_s96258" name="SPW 8.0 Graph" r:id="rId9" imgW="9163080" imgH="4367880" progId="">
              <p:embed/>
            </p:oleObj>
          </a:graphicData>
        </a:graphic>
      </p:graphicFrame>
      <p:sp>
        <p:nvSpPr>
          <p:cNvPr id="3097" name="Text Box 227"/>
          <p:cNvSpPr txBox="1">
            <a:spLocks noChangeArrowheads="1"/>
          </p:cNvSpPr>
          <p:nvPr/>
        </p:nvSpPr>
        <p:spPr bwMode="auto">
          <a:xfrm>
            <a:off x="6011863" y="2655888"/>
            <a:ext cx="2233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/>
              <a:t>온실가스 농도 증가현황</a:t>
            </a:r>
            <a:r>
              <a:rPr lang="en-US" altLang="ko-KR" sz="1200"/>
              <a:t>(</a:t>
            </a:r>
            <a:r>
              <a:rPr lang="ko-KR" altLang="en-US" sz="1200"/>
              <a:t>한국</a:t>
            </a:r>
            <a:r>
              <a:rPr lang="en-US" altLang="ko-KR" sz="1200"/>
              <a:t>)</a:t>
            </a:r>
          </a:p>
        </p:txBody>
      </p:sp>
      <p:grpSp>
        <p:nvGrpSpPr>
          <p:cNvPr id="23" name="그룹 12"/>
          <p:cNvGrpSpPr>
            <a:grpSpLocks/>
          </p:cNvGrpSpPr>
          <p:nvPr/>
        </p:nvGrpSpPr>
        <p:grpSpPr bwMode="auto">
          <a:xfrm rot="10800000">
            <a:off x="4175125" y="4816475"/>
            <a:ext cx="612775" cy="774700"/>
            <a:chOff x="3458680" y="3744629"/>
            <a:chExt cx="612863" cy="773250"/>
          </a:xfrm>
        </p:grpSpPr>
        <p:sp>
          <p:nvSpPr>
            <p:cNvPr id="14" name="오른쪽 화살표 13"/>
            <p:cNvSpPr>
              <a:spLocks noChangeArrowheads="1"/>
            </p:cNvSpPr>
            <p:nvPr/>
          </p:nvSpPr>
          <p:spPr bwMode="auto">
            <a:xfrm rot="-10799922">
              <a:off x="3458680" y="3744629"/>
              <a:ext cx="612863" cy="77325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  <a:effectLst>
              <a:outerShdw dist="381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102" name="오른쪽 화살표 4"/>
            <p:cNvSpPr>
              <a:spLocks noChangeArrowheads="1"/>
            </p:cNvSpPr>
            <p:nvPr/>
          </p:nvSpPr>
          <p:spPr bwMode="auto">
            <a:xfrm rot="78">
              <a:off x="3642539" y="3899281"/>
              <a:ext cx="429004" cy="463950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0" tIns="0" rIns="0" bIns="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endParaRPr lang="ko-KR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-214313" y="357188"/>
            <a:ext cx="6946901" cy="7270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F298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00" name="제목 1"/>
          <p:cNvSpPr txBox="1">
            <a:spLocks/>
          </p:cNvSpPr>
          <p:nvPr/>
        </p:nvSpPr>
        <p:spPr bwMode="auto">
          <a:xfrm>
            <a:off x="76200" y="344488"/>
            <a:ext cx="6800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3200">
                <a:solidFill>
                  <a:schemeClr val="bg1"/>
                </a:solidFill>
              </a:rPr>
              <a:t>  지구온난화 및 기후변화의 심각성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그림 32" descr="그림1.png"/>
          <p:cNvPicPr>
            <a:picLocks noChangeAspect="1"/>
          </p:cNvPicPr>
          <p:nvPr/>
        </p:nvPicPr>
        <p:blipFill>
          <a:blip r:embed="rId2" cstate="print"/>
          <a:srcRect t="49699"/>
          <a:stretch>
            <a:fillRect/>
          </a:stretch>
        </p:blipFill>
        <p:spPr bwMode="auto">
          <a:xfrm>
            <a:off x="-15875" y="2925763"/>
            <a:ext cx="9140825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AutoShape 22"/>
          <p:cNvSpPr>
            <a:spLocks noChangeArrowheads="1"/>
          </p:cNvSpPr>
          <p:nvPr/>
        </p:nvSpPr>
        <p:spPr bwMode="auto">
          <a:xfrm>
            <a:off x="2409825" y="1844675"/>
            <a:ext cx="2003425" cy="1192213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3175" cmpd="thickThin" algn="ctr">
            <a:noFill/>
            <a:round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vert="eaVert" wrap="none" anchor="ctr"/>
          <a:lstStyle/>
          <a:p>
            <a:endParaRPr lang="ko-KR" altLang="ko-KR" b="1">
              <a:solidFill>
                <a:srgbClr val="000000"/>
              </a:solidFill>
            </a:endParaRPr>
          </a:p>
        </p:txBody>
      </p:sp>
      <p:sp>
        <p:nvSpPr>
          <p:cNvPr id="48132" name="AutoShape 22"/>
          <p:cNvSpPr>
            <a:spLocks noChangeArrowheads="1"/>
          </p:cNvSpPr>
          <p:nvPr/>
        </p:nvSpPr>
        <p:spPr bwMode="auto">
          <a:xfrm>
            <a:off x="4676775" y="1844675"/>
            <a:ext cx="2003425" cy="1192213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3175" cmpd="thickThin" algn="ctr">
            <a:noFill/>
            <a:round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vert="eaVert" wrap="none" anchor="ctr"/>
          <a:lstStyle/>
          <a:p>
            <a:endParaRPr lang="ko-KR" altLang="ko-KR" b="1">
              <a:solidFill>
                <a:srgbClr val="000000"/>
              </a:solidFill>
            </a:endParaRPr>
          </a:p>
        </p:txBody>
      </p:sp>
      <p:sp>
        <p:nvSpPr>
          <p:cNvPr id="48133" name="AutoShape 22"/>
          <p:cNvSpPr>
            <a:spLocks noChangeArrowheads="1"/>
          </p:cNvSpPr>
          <p:nvPr/>
        </p:nvSpPr>
        <p:spPr bwMode="auto">
          <a:xfrm>
            <a:off x="6972300" y="1844675"/>
            <a:ext cx="2003425" cy="1192213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3175" cmpd="thickThin" algn="ctr">
            <a:noFill/>
            <a:round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vert="eaVert" wrap="none" anchor="ctr"/>
          <a:lstStyle/>
          <a:p>
            <a:endParaRPr lang="ko-KR" altLang="ko-KR" b="1">
              <a:solidFill>
                <a:srgbClr val="000000"/>
              </a:solidFill>
            </a:endParaRPr>
          </a:p>
        </p:txBody>
      </p:sp>
      <p:sp>
        <p:nvSpPr>
          <p:cNvPr id="48134" name="AutoShape 22"/>
          <p:cNvSpPr>
            <a:spLocks noChangeArrowheads="1"/>
          </p:cNvSpPr>
          <p:nvPr/>
        </p:nvSpPr>
        <p:spPr bwMode="auto">
          <a:xfrm>
            <a:off x="133350" y="1844675"/>
            <a:ext cx="2003425" cy="1192213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3175" cmpd="thickThin" algn="ctr">
            <a:noFill/>
            <a:round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vert="eaVert" wrap="none" anchor="ctr"/>
          <a:lstStyle/>
          <a:p>
            <a:endParaRPr lang="ko-KR" altLang="ko-KR" b="1">
              <a:solidFill>
                <a:srgbClr val="000000"/>
              </a:solidFill>
            </a:endParaRPr>
          </a:p>
        </p:txBody>
      </p:sp>
      <p:sp>
        <p:nvSpPr>
          <p:cNvPr id="48135" name="Rectangle 12"/>
          <p:cNvSpPr>
            <a:spLocks noChangeArrowheads="1"/>
          </p:cNvSpPr>
          <p:nvPr/>
        </p:nvSpPr>
        <p:spPr bwMode="auto">
          <a:xfrm>
            <a:off x="193675" y="4365625"/>
            <a:ext cx="1860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자원고갈 위기</a:t>
            </a:r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2476500" y="4365625"/>
            <a:ext cx="1860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물 부족 심화</a:t>
            </a:r>
          </a:p>
        </p:txBody>
      </p:sp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4606925" y="4365625"/>
            <a:ext cx="2184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>
                <a:latin typeface="HY견고딕" pitchFamily="18" charset="-127"/>
                <a:ea typeface="HY견고딕" pitchFamily="18" charset="-127"/>
              </a:rPr>
              <a:t>온실가스 배출 증가</a:t>
            </a:r>
          </a:p>
        </p:txBody>
      </p:sp>
      <p:sp>
        <p:nvSpPr>
          <p:cNvPr id="48138" name="Rectangle 12"/>
          <p:cNvSpPr>
            <a:spLocks noChangeArrowheads="1"/>
          </p:cNvSpPr>
          <p:nvPr/>
        </p:nvSpPr>
        <p:spPr bwMode="auto">
          <a:xfrm>
            <a:off x="7042150" y="4365625"/>
            <a:ext cx="1860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에너지 소비증가</a:t>
            </a:r>
          </a:p>
        </p:txBody>
      </p:sp>
      <p:sp>
        <p:nvSpPr>
          <p:cNvPr id="48139" name="Rectangle 12"/>
          <p:cNvSpPr>
            <a:spLocks noChangeArrowheads="1"/>
          </p:cNvSpPr>
          <p:nvPr/>
        </p:nvSpPr>
        <p:spPr bwMode="auto">
          <a:xfrm>
            <a:off x="184150" y="4810125"/>
            <a:ext cx="18605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300">
                <a:latin typeface="HY견고딕" pitchFamily="18" charset="-127"/>
                <a:ea typeface="HY견고딕" pitchFamily="18" charset="-127"/>
              </a:rPr>
              <a:t>World Resource Institute(</a:t>
            </a:r>
            <a:r>
              <a:rPr lang="en-US" altLang="ko-KR" sz="1300" b="1">
                <a:latin typeface="Arial" pitchFamily="34" charset="0"/>
                <a:ea typeface="HY견고딕" pitchFamily="18" charset="-127"/>
                <a:cs typeface="Arial" pitchFamily="34" charset="0"/>
              </a:rPr>
              <a:t>’</a:t>
            </a:r>
            <a:r>
              <a:rPr lang="en-US" altLang="ko-KR" sz="1300">
                <a:latin typeface="HY견고딕" pitchFamily="18" charset="-127"/>
                <a:ea typeface="HY견고딕" pitchFamily="18" charset="-127"/>
              </a:rPr>
              <a:t>06)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338388" y="4810125"/>
            <a:ext cx="21367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300">
                <a:latin typeface="HY견고딕" pitchFamily="18" charset="-127"/>
                <a:ea typeface="HY견고딕" pitchFamily="18" charset="-127"/>
              </a:rPr>
              <a:t>UN </a:t>
            </a:r>
            <a:r>
              <a:rPr lang="ko-KR" altLang="en-US" sz="1300">
                <a:latin typeface="HY견고딕" pitchFamily="18" charset="-127"/>
                <a:ea typeface="HY견고딕" pitchFamily="18" charset="-127"/>
              </a:rPr>
              <a:t>세계 수자원</a:t>
            </a:r>
          </a:p>
          <a:p>
            <a:pPr algn="ctr">
              <a:lnSpc>
                <a:spcPct val="110000"/>
              </a:lnSpc>
            </a:pPr>
            <a:r>
              <a:rPr lang="ko-KR" altLang="en-US" sz="1300">
                <a:latin typeface="HY견고딕" pitchFamily="18" charset="-127"/>
                <a:ea typeface="HY견고딕" pitchFamily="18" charset="-127"/>
              </a:rPr>
              <a:t>개발 보고서</a:t>
            </a:r>
            <a:r>
              <a:rPr lang="en-US" altLang="ko-KR" sz="130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300" b="1">
                <a:latin typeface="Arial" pitchFamily="34" charset="0"/>
                <a:ea typeface="HY견고딕" pitchFamily="18" charset="-127"/>
                <a:cs typeface="Arial" pitchFamily="34" charset="0"/>
              </a:rPr>
              <a:t>’</a:t>
            </a:r>
            <a:r>
              <a:rPr lang="en-US" altLang="ko-KR" sz="1300">
                <a:latin typeface="HY견고딕" pitchFamily="18" charset="-127"/>
                <a:ea typeface="HY견고딕" pitchFamily="18" charset="-127"/>
              </a:rPr>
              <a:t>03)</a:t>
            </a:r>
          </a:p>
        </p:txBody>
      </p:sp>
      <p:sp>
        <p:nvSpPr>
          <p:cNvPr id="48141" name="Rectangle 12"/>
          <p:cNvSpPr>
            <a:spLocks noChangeArrowheads="1"/>
          </p:cNvSpPr>
          <p:nvPr/>
        </p:nvSpPr>
        <p:spPr bwMode="auto">
          <a:xfrm>
            <a:off x="4445000" y="4810125"/>
            <a:ext cx="25082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300">
                <a:latin typeface="HY견고딕" pitchFamily="18" charset="-127"/>
                <a:ea typeface="HY견고딕" pitchFamily="18" charset="-127"/>
              </a:rPr>
              <a:t>영국 </a:t>
            </a:r>
            <a:r>
              <a:rPr lang="en-US" altLang="ko-KR" sz="1300">
                <a:latin typeface="HY견고딕" pitchFamily="18" charset="-127"/>
                <a:ea typeface="HY견고딕" pitchFamily="18" charset="-127"/>
              </a:rPr>
              <a:t>Stern Review(</a:t>
            </a:r>
            <a:r>
              <a:rPr lang="en-US" altLang="ko-KR" sz="1300" b="1">
                <a:latin typeface="Arial" pitchFamily="34" charset="0"/>
                <a:ea typeface="HY견고딕" pitchFamily="18" charset="-127"/>
                <a:cs typeface="Arial" pitchFamily="34" charset="0"/>
              </a:rPr>
              <a:t>’</a:t>
            </a:r>
            <a:r>
              <a:rPr lang="en-US" altLang="ko-KR" sz="1300">
                <a:latin typeface="HY견고딕" pitchFamily="18" charset="-127"/>
                <a:ea typeface="HY견고딕" pitchFamily="18" charset="-127"/>
              </a:rPr>
              <a:t>06)</a:t>
            </a:r>
          </a:p>
        </p:txBody>
      </p:sp>
      <p:sp>
        <p:nvSpPr>
          <p:cNvPr id="48142" name="Rectangle 12"/>
          <p:cNvSpPr>
            <a:spLocks noChangeArrowheads="1"/>
          </p:cNvSpPr>
          <p:nvPr/>
        </p:nvSpPr>
        <p:spPr bwMode="auto">
          <a:xfrm>
            <a:off x="6850063" y="4829175"/>
            <a:ext cx="2228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300">
                <a:latin typeface="HY견고딕" pitchFamily="18" charset="-127"/>
                <a:ea typeface="HY견고딕" pitchFamily="18" charset="-127"/>
              </a:rPr>
              <a:t>세계에너지 기구</a:t>
            </a:r>
            <a:r>
              <a:rPr lang="en-US" altLang="ko-KR" sz="1300">
                <a:latin typeface="HY견고딕" pitchFamily="18" charset="-127"/>
                <a:ea typeface="HY견고딕" pitchFamily="18" charset="-127"/>
              </a:rPr>
              <a:t>(IEA,</a:t>
            </a:r>
            <a:r>
              <a:rPr lang="en-US" altLang="ko-KR" sz="1300" b="1">
                <a:latin typeface="Arial" pitchFamily="34" charset="0"/>
                <a:ea typeface="HY견고딕" pitchFamily="18" charset="-127"/>
              </a:rPr>
              <a:t>’</a:t>
            </a:r>
            <a:r>
              <a:rPr lang="en-US" altLang="ko-KR" sz="1300">
                <a:latin typeface="HY견고딕" pitchFamily="18" charset="-127"/>
                <a:ea typeface="HY견고딕" pitchFamily="18" charset="-127"/>
              </a:rPr>
              <a:t>08)</a:t>
            </a:r>
          </a:p>
        </p:txBody>
      </p:sp>
      <p:sp>
        <p:nvSpPr>
          <p:cNvPr id="48143" name="Rectangle 9"/>
          <p:cNvSpPr>
            <a:spLocks noChangeArrowheads="1"/>
          </p:cNvSpPr>
          <p:nvPr/>
        </p:nvSpPr>
        <p:spPr bwMode="auto">
          <a:xfrm>
            <a:off x="4587875" y="2009775"/>
            <a:ext cx="223043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/>
              <a:t>기존 경제체제시</a:t>
            </a:r>
          </a:p>
          <a:p>
            <a:pPr algn="ctr">
              <a:lnSpc>
                <a:spcPct val="110000"/>
              </a:lnSpc>
            </a:pPr>
            <a:r>
              <a:rPr lang="ko-KR" altLang="en-US" sz="1600"/>
              <a:t>세계 </a:t>
            </a:r>
            <a:r>
              <a:rPr lang="en-US" altLang="ko-KR" sz="1600"/>
              <a:t>GDP</a:t>
            </a:r>
          </a:p>
          <a:p>
            <a:pPr algn="ctr">
              <a:lnSpc>
                <a:spcPct val="110000"/>
              </a:lnSpc>
            </a:pPr>
            <a:r>
              <a:rPr lang="ko-KR" altLang="en-US" sz="1600"/>
              <a:t>매년 </a:t>
            </a:r>
            <a:r>
              <a:rPr lang="en-US" altLang="ko-KR" sz="1600"/>
              <a:t>5~20</a:t>
            </a:r>
            <a:r>
              <a:rPr lang="en-US" altLang="ko-KR" sz="1400"/>
              <a:t>%</a:t>
            </a:r>
            <a:r>
              <a:rPr lang="en-US" altLang="ko-KR" sz="1600"/>
              <a:t> </a:t>
            </a:r>
            <a:r>
              <a:rPr lang="ko-KR" altLang="en-US" sz="1600"/>
              <a:t>감소</a:t>
            </a:r>
          </a:p>
        </p:txBody>
      </p:sp>
      <p:sp>
        <p:nvSpPr>
          <p:cNvPr id="48144" name="Rectangle 10"/>
          <p:cNvSpPr>
            <a:spLocks noChangeArrowheads="1"/>
          </p:cNvSpPr>
          <p:nvPr/>
        </p:nvSpPr>
        <p:spPr bwMode="auto">
          <a:xfrm>
            <a:off x="6796088" y="1989138"/>
            <a:ext cx="23844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pitchFamily="34" charset="0"/>
              </a:rPr>
              <a:t>’</a:t>
            </a:r>
            <a:r>
              <a:rPr lang="en-US" altLang="ko-KR" sz="1600"/>
              <a:t>30</a:t>
            </a:r>
            <a:r>
              <a:rPr lang="ko-KR" altLang="en-US" sz="1600"/>
              <a:t>년까지 전세계</a:t>
            </a:r>
          </a:p>
          <a:p>
            <a:pPr algn="ctr">
              <a:lnSpc>
                <a:spcPct val="110000"/>
              </a:lnSpc>
            </a:pPr>
            <a:r>
              <a:rPr lang="ko-KR" altLang="en-US" sz="1600"/>
              <a:t>에너지소비량</a:t>
            </a:r>
          </a:p>
          <a:p>
            <a:pPr algn="ctr">
              <a:lnSpc>
                <a:spcPct val="110000"/>
              </a:lnSpc>
            </a:pPr>
            <a:r>
              <a:rPr lang="en-US" altLang="ko-KR" sz="1600"/>
              <a:t>45%  </a:t>
            </a:r>
            <a:r>
              <a:rPr lang="ko-KR" altLang="en-US" sz="1600"/>
              <a:t>증가</a:t>
            </a:r>
            <a:endParaRPr lang="ko-KR" altLang="en-US" sz="1000">
              <a:solidFill>
                <a:srgbClr val="000000"/>
              </a:solidFill>
            </a:endParaRPr>
          </a:p>
        </p:txBody>
      </p:sp>
      <p:sp>
        <p:nvSpPr>
          <p:cNvPr id="48145" name="Rectangle 11"/>
          <p:cNvSpPr>
            <a:spLocks noChangeArrowheads="1"/>
          </p:cNvSpPr>
          <p:nvPr/>
        </p:nvSpPr>
        <p:spPr bwMode="auto">
          <a:xfrm>
            <a:off x="2286000" y="1989138"/>
            <a:ext cx="2195513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/>
              <a:t>25</a:t>
            </a:r>
            <a:r>
              <a:rPr lang="ko-KR" altLang="en-US" sz="1600"/>
              <a:t>년 이내</a:t>
            </a:r>
            <a:br>
              <a:rPr lang="ko-KR" altLang="en-US" sz="1600"/>
            </a:br>
            <a:r>
              <a:rPr lang="ko-KR" altLang="en-US" sz="1600"/>
              <a:t>인구 </a:t>
            </a:r>
            <a:r>
              <a:rPr lang="en-US" altLang="ko-KR" sz="1600"/>
              <a:t>1</a:t>
            </a:r>
            <a:r>
              <a:rPr lang="ko-KR" altLang="en-US" sz="1600"/>
              <a:t>인당 담수</a:t>
            </a:r>
            <a:br>
              <a:rPr lang="ko-KR" altLang="en-US" sz="1600"/>
            </a:br>
            <a:r>
              <a:rPr lang="ko-KR" altLang="en-US" sz="1600"/>
              <a:t>공급량 </a:t>
            </a:r>
            <a:r>
              <a:rPr lang="en-US" altLang="ko-KR" sz="1600"/>
              <a:t>1/3 </a:t>
            </a:r>
            <a:r>
              <a:rPr lang="ko-KR" altLang="en-US" sz="1600"/>
              <a:t>감소</a:t>
            </a:r>
          </a:p>
        </p:txBody>
      </p:sp>
      <p:sp>
        <p:nvSpPr>
          <p:cNvPr id="48146" name="Rectangle 12"/>
          <p:cNvSpPr>
            <a:spLocks noChangeArrowheads="1"/>
          </p:cNvSpPr>
          <p:nvPr/>
        </p:nvSpPr>
        <p:spPr bwMode="auto">
          <a:xfrm>
            <a:off x="-17463" y="2022475"/>
            <a:ext cx="2289176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/>
              <a:t>자원 가채 기한</a:t>
            </a:r>
          </a:p>
          <a:p>
            <a:pPr algn="ctr">
              <a:lnSpc>
                <a:spcPct val="110000"/>
              </a:lnSpc>
            </a:pPr>
            <a:r>
              <a:rPr lang="en-US" altLang="ko-KR" sz="1400"/>
              <a:t>(</a:t>
            </a:r>
            <a:r>
              <a:rPr lang="ko-KR" altLang="en-US" sz="1400"/>
              <a:t>석유 </a:t>
            </a:r>
            <a:r>
              <a:rPr lang="en-US" altLang="ko-KR" sz="1400"/>
              <a:t>40</a:t>
            </a:r>
            <a:r>
              <a:rPr lang="ko-KR" altLang="en-US" sz="1400"/>
              <a:t>년</a:t>
            </a:r>
            <a:r>
              <a:rPr lang="en-US" altLang="ko-KR" sz="1400"/>
              <a:t>, </a:t>
            </a:r>
            <a:r>
              <a:rPr lang="ko-KR" altLang="en-US" sz="1400"/>
              <a:t>가스 </a:t>
            </a:r>
            <a:r>
              <a:rPr lang="en-US" altLang="ko-KR" sz="1400"/>
              <a:t>58</a:t>
            </a:r>
            <a:r>
              <a:rPr lang="ko-KR" altLang="en-US" sz="1400"/>
              <a:t>년</a:t>
            </a:r>
            <a:r>
              <a:rPr lang="en-US" altLang="ko-KR" sz="1400"/>
              <a:t>, </a:t>
            </a:r>
          </a:p>
          <a:p>
            <a:pPr algn="ctr">
              <a:lnSpc>
                <a:spcPct val="110000"/>
              </a:lnSpc>
            </a:pPr>
            <a:r>
              <a:rPr lang="ko-KR" altLang="en-US" sz="1400"/>
              <a:t>구리 </a:t>
            </a:r>
            <a:r>
              <a:rPr lang="en-US" altLang="ko-KR" sz="1400"/>
              <a:t>28</a:t>
            </a:r>
            <a:r>
              <a:rPr lang="ko-KR" altLang="en-US" sz="1400"/>
              <a:t>년</a:t>
            </a:r>
            <a:r>
              <a:rPr lang="en-US" altLang="ko-KR" sz="1400"/>
              <a:t>)</a:t>
            </a:r>
          </a:p>
        </p:txBody>
      </p:sp>
      <p:sp>
        <p:nvSpPr>
          <p:cNvPr id="20" name="아래쪽 화살표 19"/>
          <p:cNvSpPr>
            <a:spLocks noChangeArrowheads="1"/>
          </p:cNvSpPr>
          <p:nvPr/>
        </p:nvSpPr>
        <p:spPr bwMode="auto">
          <a:xfrm rot="10800000">
            <a:off x="296863" y="3260725"/>
            <a:ext cx="1643062" cy="815975"/>
          </a:xfrm>
          <a:prstGeom prst="downArrow">
            <a:avLst>
              <a:gd name="adj1" fmla="val 60120"/>
              <a:gd name="adj2" fmla="val 69403"/>
            </a:avLst>
          </a:prstGeom>
          <a:gradFill rotWithShape="1">
            <a:gsLst>
              <a:gs pos="0">
                <a:srgbClr val="000066">
                  <a:alpha val="39999"/>
                </a:srgbClr>
              </a:gs>
              <a:gs pos="100000">
                <a:srgbClr val="FFFFFF"/>
              </a:gs>
            </a:gsLst>
            <a:lin ang="5400000" scaled="1"/>
          </a:gradFill>
          <a:ln w="54991" cmpd="thickThin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ko-KR" altLang="en-US" b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아래쪽 화살표 19"/>
          <p:cNvSpPr>
            <a:spLocks noChangeArrowheads="1"/>
          </p:cNvSpPr>
          <p:nvPr/>
        </p:nvSpPr>
        <p:spPr bwMode="auto">
          <a:xfrm rot="10800000">
            <a:off x="2608263" y="3260725"/>
            <a:ext cx="1643062" cy="815975"/>
          </a:xfrm>
          <a:prstGeom prst="downArrow">
            <a:avLst>
              <a:gd name="adj1" fmla="val 60120"/>
              <a:gd name="adj2" fmla="val 69403"/>
            </a:avLst>
          </a:prstGeom>
          <a:gradFill rotWithShape="1">
            <a:gsLst>
              <a:gs pos="0">
                <a:srgbClr val="000066">
                  <a:alpha val="39999"/>
                </a:srgbClr>
              </a:gs>
              <a:gs pos="100000">
                <a:srgbClr val="FFFFFF"/>
              </a:gs>
            </a:gsLst>
            <a:lin ang="5400000" scaled="1"/>
          </a:gradFill>
          <a:ln w="54991" cmpd="thickThin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ko-KR" altLang="en-US" b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아래쪽 화살표 19"/>
          <p:cNvSpPr>
            <a:spLocks noChangeArrowheads="1"/>
          </p:cNvSpPr>
          <p:nvPr/>
        </p:nvSpPr>
        <p:spPr bwMode="auto">
          <a:xfrm rot="10800000">
            <a:off x="4894263" y="3260725"/>
            <a:ext cx="1643062" cy="815975"/>
          </a:xfrm>
          <a:prstGeom prst="downArrow">
            <a:avLst>
              <a:gd name="adj1" fmla="val 60120"/>
              <a:gd name="adj2" fmla="val 69403"/>
            </a:avLst>
          </a:prstGeom>
          <a:gradFill rotWithShape="1">
            <a:gsLst>
              <a:gs pos="0">
                <a:srgbClr val="000066">
                  <a:alpha val="39999"/>
                </a:srgbClr>
              </a:gs>
              <a:gs pos="100000">
                <a:srgbClr val="FFFFFF"/>
              </a:gs>
            </a:gsLst>
            <a:lin ang="5400000" scaled="1"/>
          </a:gradFill>
          <a:ln w="54991" cmpd="thickThin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ko-KR" altLang="en-US" b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아래쪽 화살표 19"/>
          <p:cNvSpPr>
            <a:spLocks noChangeArrowheads="1"/>
          </p:cNvSpPr>
          <p:nvPr/>
        </p:nvSpPr>
        <p:spPr bwMode="auto">
          <a:xfrm rot="10800000">
            <a:off x="7199313" y="3260725"/>
            <a:ext cx="1643062" cy="815975"/>
          </a:xfrm>
          <a:prstGeom prst="downArrow">
            <a:avLst>
              <a:gd name="adj1" fmla="val 60120"/>
              <a:gd name="adj2" fmla="val 69403"/>
            </a:avLst>
          </a:prstGeom>
          <a:gradFill rotWithShape="1">
            <a:gsLst>
              <a:gs pos="0">
                <a:srgbClr val="000066">
                  <a:alpha val="39999"/>
                </a:srgbClr>
              </a:gs>
              <a:gs pos="100000">
                <a:srgbClr val="FFFFFF"/>
              </a:gs>
            </a:gsLst>
            <a:lin ang="5400000" scaled="1"/>
          </a:gradFill>
          <a:ln w="54991" cmpd="thickThin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ko-KR" altLang="en-US" b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-214313" y="357188"/>
            <a:ext cx="8170863" cy="7270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F298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8152" name="제목 1"/>
          <p:cNvSpPr txBox="1">
            <a:spLocks/>
          </p:cNvSpPr>
          <p:nvPr/>
        </p:nvSpPr>
        <p:spPr bwMode="auto">
          <a:xfrm>
            <a:off x="76200" y="344488"/>
            <a:ext cx="79517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2700">
                <a:solidFill>
                  <a:schemeClr val="bg1"/>
                </a:solidFill>
              </a:rPr>
              <a:t>  기후변화로 인한 환경</a:t>
            </a:r>
            <a:r>
              <a:rPr kumimoji="0" lang="en-US" altLang="ko-KR" sz="2700">
                <a:solidFill>
                  <a:schemeClr val="bg1"/>
                </a:solidFill>
              </a:rPr>
              <a:t>·</a:t>
            </a:r>
            <a:r>
              <a:rPr kumimoji="0" lang="ko-KR" altLang="en-US" sz="2700">
                <a:solidFill>
                  <a:schemeClr val="bg1"/>
                </a:solidFill>
              </a:rPr>
              <a:t>에너지</a:t>
            </a:r>
            <a:r>
              <a:rPr kumimoji="0" lang="en-US" altLang="ko-KR" sz="2700">
                <a:solidFill>
                  <a:schemeClr val="bg1"/>
                </a:solidFill>
              </a:rPr>
              <a:t>·</a:t>
            </a:r>
            <a:r>
              <a:rPr kumimoji="0" lang="ko-KR" altLang="en-US" sz="2700">
                <a:solidFill>
                  <a:schemeClr val="bg1"/>
                </a:solidFill>
              </a:rPr>
              <a:t>자원 위기 직면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/>
          <p:cNvGrpSpPr>
            <a:grpSpLocks/>
          </p:cNvGrpSpPr>
          <p:nvPr/>
        </p:nvGrpSpPr>
        <p:grpSpPr bwMode="auto">
          <a:xfrm>
            <a:off x="3071813" y="1338263"/>
            <a:ext cx="5781675" cy="2979737"/>
            <a:chOff x="76142" y="1362075"/>
            <a:chExt cx="8915458" cy="3783013"/>
          </a:xfrm>
        </p:grpSpPr>
        <p:pic>
          <p:nvPicPr>
            <p:cNvPr id="66575" name="Picture 1029" descr="F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1362075"/>
              <a:ext cx="8915400" cy="37830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" name="TextBox 5"/>
            <p:cNvSpPr txBox="1">
              <a:spLocks noChangeArrowheads="1"/>
            </p:cNvSpPr>
            <p:nvPr/>
          </p:nvSpPr>
          <p:spPr bwMode="auto">
            <a:xfrm>
              <a:off x="76142" y="1362075"/>
              <a:ext cx="1422262" cy="310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HY신명조" pitchFamily="18" charset="-127"/>
                  <a:cs typeface="Arial" pitchFamily="34" charset="0"/>
                </a:rPr>
                <a:t>(IPCC, 2007)</a:t>
              </a:r>
              <a:endParaRPr kumimoji="0" lang="ko-KR" altLang="en-US" sz="1000" b="1" dirty="0">
                <a:solidFill>
                  <a:schemeClr val="bg2">
                    <a:lumMod val="10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endParaRPr>
            </a:p>
          </p:txBody>
        </p:sp>
        <p:sp>
          <p:nvSpPr>
            <p:cNvPr id="66577" name="Text Box 1026"/>
            <p:cNvSpPr txBox="1">
              <a:spLocks noChangeArrowheads="1"/>
            </p:cNvSpPr>
            <p:nvPr/>
          </p:nvSpPr>
          <p:spPr bwMode="auto">
            <a:xfrm>
              <a:off x="4002664" y="4728271"/>
              <a:ext cx="4056265" cy="387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kumimoji="0" lang="ko-KR" altLang="en-US" sz="1400" b="1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호우발생빈도 변화 추세</a:t>
              </a:r>
              <a:endParaRPr kumimoji="0" lang="en-US" altLang="ko-KR" sz="1400" b="1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" name="그룹 15"/>
          <p:cNvGrpSpPr>
            <a:grpSpLocks/>
          </p:cNvGrpSpPr>
          <p:nvPr/>
        </p:nvGrpSpPr>
        <p:grpSpPr bwMode="auto">
          <a:xfrm>
            <a:off x="214313" y="2311400"/>
            <a:ext cx="3929062" cy="4286250"/>
            <a:chOff x="5072066" y="1059404"/>
            <a:chExt cx="3757979" cy="3977723"/>
          </a:xfrm>
        </p:grpSpPr>
        <p:pic>
          <p:nvPicPr>
            <p:cNvPr id="66573" name="Picture 2" descr="FAQ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1428736"/>
              <a:ext cx="3757979" cy="360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4" name="TextBox 14"/>
            <p:cNvSpPr txBox="1">
              <a:spLocks noChangeArrowheads="1"/>
            </p:cNvSpPr>
            <p:nvPr/>
          </p:nvSpPr>
          <p:spPr bwMode="auto">
            <a:xfrm>
              <a:off x="6074194" y="1059404"/>
              <a:ext cx="1488008" cy="340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b="1">
                  <a:latin typeface="맑은 고딕" pitchFamily="50" charset="-127"/>
                  <a:ea typeface="맑은 고딕" pitchFamily="50" charset="-127"/>
                </a:rPr>
                <a:t>파머가뭄지수</a:t>
              </a:r>
            </a:p>
          </p:txBody>
        </p:sp>
      </p:grpSp>
      <p:sp>
        <p:nvSpPr>
          <p:cNvPr id="66564" name="직사각형 32"/>
          <p:cNvSpPr>
            <a:spLocks noChangeArrowheads="1"/>
          </p:cNvSpPr>
          <p:nvPr/>
        </p:nvSpPr>
        <p:spPr bwMode="auto">
          <a:xfrm>
            <a:off x="4286250" y="4954588"/>
            <a:ext cx="471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ko-KR" altLang="en-US"/>
              <a:t>열대와 아열대 대륙의 강수량은 감소하지만 강수 강도는 증가</a:t>
            </a:r>
            <a:endParaRPr kumimoji="0" lang="en-US" altLang="ko-KR"/>
          </a:p>
        </p:txBody>
      </p:sp>
      <p:sp>
        <p:nvSpPr>
          <p:cNvPr id="34" name="오른쪽 화살표 33"/>
          <p:cNvSpPr/>
          <p:nvPr/>
        </p:nvSpPr>
        <p:spPr>
          <a:xfrm>
            <a:off x="4429124" y="5668977"/>
            <a:ext cx="571504" cy="357190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6568" name="직사각형 34"/>
          <p:cNvSpPr>
            <a:spLocks noChangeArrowheads="1"/>
          </p:cNvSpPr>
          <p:nvPr/>
        </p:nvSpPr>
        <p:spPr bwMode="auto">
          <a:xfrm>
            <a:off x="5000625" y="5648325"/>
            <a:ext cx="2857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ko-KR" altLang="en-US"/>
              <a:t>홍수</a:t>
            </a:r>
            <a:r>
              <a:rPr kumimoji="0" lang="en-US" altLang="ko-KR"/>
              <a:t>, </a:t>
            </a:r>
            <a:r>
              <a:rPr kumimoji="0" lang="ko-KR" altLang="en-US"/>
              <a:t>가뭄 피해지역 증가</a:t>
            </a:r>
            <a:endParaRPr kumimoji="0" lang="en-US" altLang="ko-KR"/>
          </a:p>
        </p:txBody>
      </p:sp>
      <p:sp>
        <p:nvSpPr>
          <p:cNvPr id="66569" name="직사각형 35"/>
          <p:cNvSpPr>
            <a:spLocks noChangeArrowheads="1"/>
          </p:cNvSpPr>
          <p:nvPr/>
        </p:nvSpPr>
        <p:spPr bwMode="auto">
          <a:xfrm>
            <a:off x="750888" y="4508500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200"/>
              <a:t>가뭄</a:t>
            </a:r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570" name="직사각형 36"/>
          <p:cNvSpPr>
            <a:spLocks noChangeArrowheads="1"/>
          </p:cNvSpPr>
          <p:nvPr/>
        </p:nvSpPr>
        <p:spPr bwMode="auto">
          <a:xfrm>
            <a:off x="3097213" y="4508500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200"/>
              <a:t>습지</a:t>
            </a:r>
            <a:endParaRPr kumimoji="0"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-214313" y="357188"/>
            <a:ext cx="5865813" cy="7270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F298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6572" name="제목 1"/>
          <p:cNvSpPr txBox="1">
            <a:spLocks/>
          </p:cNvSpPr>
          <p:nvPr/>
        </p:nvSpPr>
        <p:spPr bwMode="auto">
          <a:xfrm>
            <a:off x="76200" y="344488"/>
            <a:ext cx="55753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3200">
                <a:solidFill>
                  <a:schemeClr val="bg1"/>
                </a:solidFill>
              </a:rPr>
              <a:t>  기후변화 영향 </a:t>
            </a:r>
            <a:r>
              <a:rPr kumimoji="0" lang="en-US" altLang="ko-KR" sz="3200">
                <a:solidFill>
                  <a:schemeClr val="bg1"/>
                </a:solidFill>
                <a:latin typeface="Arial" pitchFamily="34" charset="0"/>
              </a:rPr>
              <a:t>–</a:t>
            </a:r>
            <a:r>
              <a:rPr kumimoji="0" lang="en-US" altLang="ko-KR" sz="3200">
                <a:solidFill>
                  <a:schemeClr val="bg1"/>
                </a:solidFill>
              </a:rPr>
              <a:t> </a:t>
            </a:r>
            <a:r>
              <a:rPr kumimoji="0" lang="ko-KR" altLang="en-US" sz="3200">
                <a:solidFill>
                  <a:schemeClr val="bg1"/>
                </a:solidFill>
              </a:rPr>
              <a:t>홍수</a:t>
            </a:r>
            <a:r>
              <a:rPr kumimoji="0" lang="en-US" altLang="ko-KR" sz="3200">
                <a:solidFill>
                  <a:schemeClr val="bg1"/>
                </a:solidFill>
              </a:rPr>
              <a:t>/</a:t>
            </a:r>
            <a:r>
              <a:rPr kumimoji="0" lang="ko-KR" altLang="en-US" sz="3200">
                <a:solidFill>
                  <a:schemeClr val="bg1"/>
                </a:solidFill>
              </a:rPr>
              <a:t>가뭄</a:t>
            </a:r>
            <a:endParaRPr kumimoji="0" lang="en-US" altLang="ko-K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KMA">
      <a:dk1>
        <a:sysClr val="windowText" lastClr="000000"/>
      </a:dk1>
      <a:lt1>
        <a:sysClr val="window" lastClr="FFFFFF"/>
      </a:lt1>
      <a:dk2>
        <a:srgbClr val="0F298F"/>
      </a:dk2>
      <a:lt2>
        <a:srgbClr val="BFE7F1"/>
      </a:lt2>
      <a:accent1>
        <a:srgbClr val="0098BC"/>
      </a:accent1>
      <a:accent2>
        <a:srgbClr val="0A58A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A">
      <a:majorFont>
        <a:latin typeface="Frutiger67-Condensed"/>
        <a:ea typeface="Cre고딕 B"/>
        <a:cs typeface=""/>
      </a:majorFont>
      <a:minorFont>
        <a:latin typeface="Frutiger 55 Roman"/>
        <a:ea typeface="-윤고딕12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>
          <a:solidFill>
            <a:schemeClr val="accent6">
              <a:lumMod val="75000"/>
            </a:schemeClr>
          </a:solidFill>
          <a:prstDash val="solid"/>
          <a:miter lim="800000"/>
          <a:headEnd/>
          <a:tailEnd/>
        </a:ln>
        <a:effectLst>
          <a:outerShdw sx="1000" sy="1000" algn="ctr" rotWithShape="0">
            <a:schemeClr val="accent6">
              <a:lumMod val="60000"/>
              <a:lumOff val="40000"/>
            </a:schemeClr>
          </a:outerShdw>
        </a:effectLst>
        <a:scene3d>
          <a:camera prst="orthographicFront"/>
          <a:lightRig rig="threePt" dir="t"/>
        </a:scene3d>
        <a:sp3d/>
      </a:spPr>
      <a:bodyPr wrap="none" lIns="144000" tIns="180000"/>
      <a:lstStyle>
        <a:defPPr latinLnBrk="0">
          <a:lnSpc>
            <a:spcPct val="90000"/>
          </a:lnSpc>
          <a:spcBef>
            <a:spcPct val="45000"/>
          </a:spcBef>
          <a:buFont typeface="Wingdings" pitchFamily="2" charset="2"/>
          <a:buNone/>
          <a:defRPr sz="1400" dirty="0">
            <a:latin typeface="+mj-ea"/>
            <a:ea typeface="+mj-ea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758</Words>
  <Application>Microsoft Office PowerPoint</Application>
  <PresentationFormat>화면 슬라이드 쇼(4:3)</PresentationFormat>
  <Paragraphs>209</Paragraphs>
  <Slides>14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6" baseType="lpstr">
      <vt:lpstr>Office 테마</vt:lpstr>
      <vt:lpstr>SPW 8.0 Graph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x4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캬옹</dc:creator>
  <cp:lastModifiedBy>samsung</cp:lastModifiedBy>
  <cp:revision>356</cp:revision>
  <dcterms:created xsi:type="dcterms:W3CDTF">2008-10-15T11:47:55Z</dcterms:created>
  <dcterms:modified xsi:type="dcterms:W3CDTF">2014-03-14T09:23:16Z</dcterms:modified>
</cp:coreProperties>
</file>